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CE169EE-B933-4516-B027-5F1AD43C5BE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5897A78-5AC4-4D39-A88C-83AC105B554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>
                <a:latin typeface="Goudy Old Style" panose="02020502050305020303" pitchFamily="18" charset="0"/>
              </a:rPr>
              <a:t>Section 2-Forms Government</a:t>
            </a:r>
          </a:p>
        </p:txBody>
      </p:sp>
      <p:pic>
        <p:nvPicPr>
          <p:cNvPr id="4" name="Picture 2" descr="https://raymondpronk.files.wordpress.com/2012/05/forms_of_government.jpg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57399"/>
            <a:ext cx="5715000" cy="38754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92062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>
                <a:solidFill>
                  <a:srgbClr val="7B9899"/>
                </a:solidFill>
                <a:latin typeface="Goudy Old Style" panose="02020502050305020303" pitchFamily="18" charset="0"/>
              </a:rPr>
              <a:t>Forms of Government </a:t>
            </a:r>
            <a:endParaRPr lang="en-US" altLang="en-US" dirty="0">
              <a:solidFill>
                <a:srgbClr val="7B9899"/>
              </a:solidFill>
              <a:latin typeface="Goudy Old Style" panose="020205020503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200" dirty="0">
                <a:solidFill>
                  <a:srgbClr val="FF0000"/>
                </a:solidFill>
                <a:latin typeface="Goudy Old Style" panose="02020502050305020303" pitchFamily="18" charset="0"/>
              </a:rPr>
              <a:t>Governments can be classified by three different standards: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>
                <a:latin typeface="Goudy Old Style" panose="02020502050305020303" pitchFamily="18" charset="0"/>
              </a:rPr>
              <a:t>Who can participate in the governing process.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>
                <a:latin typeface="Goudy Old Style" panose="02020502050305020303" pitchFamily="18" charset="0"/>
              </a:rPr>
              <a:t>The geographic distribution of the governmental power within the state.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>
                <a:latin typeface="Goudy Old Style" panose="02020502050305020303" pitchFamily="18" charset="0"/>
              </a:rPr>
              <a:t>The relationship between the legislative (lawmaking) and the executive (law-executing) branches of government. </a:t>
            </a:r>
          </a:p>
        </p:txBody>
      </p:sp>
    </p:spTree>
    <p:extLst>
      <p:ext uri="{BB962C8B-B14F-4D97-AF65-F5344CB8AC3E}">
        <p14:creationId xmlns:p14="http://schemas.microsoft.com/office/powerpoint/2010/main" val="309169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>
                <a:solidFill>
                  <a:srgbClr val="7B9899"/>
                </a:solidFill>
              </a:rPr>
              <a:t>Forms of Government </a:t>
            </a:r>
          </a:p>
        </p:txBody>
      </p:sp>
      <p:sp>
        <p:nvSpPr>
          <p:cNvPr id="4" name="Rectangle 75"/>
          <p:cNvSpPr txBox="1">
            <a:spLocks noChangeArrowheads="1"/>
          </p:cNvSpPr>
          <p:nvPr/>
        </p:nvSpPr>
        <p:spPr bwMode="auto">
          <a:xfrm>
            <a:off x="315913" y="1524000"/>
            <a:ext cx="4229100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en-US" sz="2400" b="1" u="sng">
                <a:solidFill>
                  <a:srgbClr val="002060"/>
                </a:solidFill>
                <a:latin typeface="Goudy Old Style" pitchFamily="18" charset="0"/>
              </a:rPr>
              <a:t>Democracy</a:t>
            </a:r>
            <a:r>
              <a:rPr lang="en-US" altLang="en-US" sz="2400" b="1">
                <a:solidFill>
                  <a:srgbClr val="002060"/>
                </a:solidFill>
                <a:latin typeface="Goudy Old Style" pitchFamily="18" charset="0"/>
              </a:rPr>
              <a:t> </a:t>
            </a:r>
            <a:endParaRPr lang="en-US" altLang="en-US" sz="2400">
              <a:solidFill>
                <a:srgbClr val="002060"/>
              </a:solidFill>
              <a:latin typeface="Goudy Old Style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altLang="en-US" sz="2400">
                <a:latin typeface="Goudy Old Style" pitchFamily="18" charset="0"/>
              </a:rPr>
              <a:t>In a democracy, supreme political authority rests with the people. 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altLang="en-US" sz="2400">
                <a:latin typeface="Goudy Old Style" pitchFamily="18" charset="0"/>
              </a:rPr>
              <a:t>A direct democracy exists where the will of the people is translated into law directly by the people themselves.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altLang="en-US" sz="2400">
                <a:latin typeface="Goudy Old Style" pitchFamily="18" charset="0"/>
              </a:rPr>
              <a:t>In an indirect democracy, a small group of persons, chosen by the people to act as their representatives, expresses the popular will.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en-US" altLang="en-US"/>
          </a:p>
        </p:txBody>
      </p:sp>
      <p:sp>
        <p:nvSpPr>
          <p:cNvPr id="5" name="Rectangle 76"/>
          <p:cNvSpPr txBox="1">
            <a:spLocks noChangeArrowheads="1"/>
          </p:cNvSpPr>
          <p:nvPr/>
        </p:nvSpPr>
        <p:spPr bwMode="auto">
          <a:xfrm>
            <a:off x="4664075" y="1524000"/>
            <a:ext cx="4229100" cy="564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en-US" sz="2400" b="1" u="sng">
                <a:solidFill>
                  <a:srgbClr val="FF0000"/>
                </a:solidFill>
                <a:latin typeface="Goudy Old Style" pitchFamily="18" charset="0"/>
              </a:rPr>
              <a:t>Dictatorship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altLang="en-US" sz="2400">
                <a:latin typeface="Goudy Old Style" pitchFamily="18" charset="0"/>
              </a:rPr>
              <a:t>A dictatorship exists where those who rule cannot be held responsible to the will of the people.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altLang="en-US" sz="2400">
                <a:latin typeface="Goudy Old Style" pitchFamily="18" charset="0"/>
              </a:rPr>
              <a:t>An </a:t>
            </a:r>
            <a:r>
              <a:rPr lang="en-US" altLang="en-US" sz="2400" b="1" u="sng">
                <a:solidFill>
                  <a:srgbClr val="002060"/>
                </a:solidFill>
                <a:latin typeface="Goudy Old Style" pitchFamily="18" charset="0"/>
              </a:rPr>
              <a:t>autocracy</a:t>
            </a:r>
            <a:r>
              <a:rPr lang="en-US" altLang="en-US" sz="2400">
                <a:solidFill>
                  <a:schemeClr val="tx2"/>
                </a:solidFill>
                <a:latin typeface="Goudy Old Style" pitchFamily="18" charset="0"/>
              </a:rPr>
              <a:t> </a:t>
            </a:r>
            <a:r>
              <a:rPr lang="en-US" altLang="en-US" sz="2400">
                <a:latin typeface="Goudy Old Style" pitchFamily="18" charset="0"/>
              </a:rPr>
              <a:t>is a government in which a single person holds unlimited political power.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altLang="en-US" sz="2400">
                <a:latin typeface="Goudy Old Style" pitchFamily="18" charset="0"/>
              </a:rPr>
              <a:t>An </a:t>
            </a:r>
            <a:r>
              <a:rPr lang="en-US" altLang="en-US" sz="2400" b="1" u="sng">
                <a:solidFill>
                  <a:srgbClr val="FF0000"/>
                </a:solidFill>
                <a:latin typeface="Goudy Old Style" pitchFamily="18" charset="0"/>
              </a:rPr>
              <a:t>oligarchy</a:t>
            </a:r>
            <a:r>
              <a:rPr lang="en-US" altLang="en-US" sz="2400">
                <a:latin typeface="Goudy Old Style" pitchFamily="18" charset="0"/>
              </a:rPr>
              <a:t> is a government in which the power to rule is held by a small, usually self-appointed elite.</a:t>
            </a:r>
          </a:p>
        </p:txBody>
      </p:sp>
    </p:spTree>
    <p:extLst>
      <p:ext uri="{BB962C8B-B14F-4D97-AF65-F5344CB8AC3E}">
        <p14:creationId xmlns:p14="http://schemas.microsoft.com/office/powerpoint/2010/main" val="53585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  <p:bldP spid="5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>
                <a:solidFill>
                  <a:srgbClr val="7B9899"/>
                </a:solidFill>
              </a:rPr>
              <a:t>Forms of Government </a:t>
            </a:r>
            <a:endParaRPr lang="en-US" altLang="en-US" dirty="0">
              <a:solidFill>
                <a:srgbClr val="7B9899"/>
              </a:solidFill>
            </a:endParaRPr>
          </a:p>
        </p:txBody>
      </p:sp>
      <p:sp>
        <p:nvSpPr>
          <p:cNvPr id="4" name="Rectangle 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234950" y="1600200"/>
            <a:ext cx="4292600" cy="22098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Unitary Government</a:t>
            </a:r>
            <a:endParaRPr lang="en-US" altLang="en-US" sz="2800" u="sng" dirty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pPr marL="0" indent="0" algn="ctr"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altLang="en-US" sz="2800" dirty="0">
                <a:latin typeface="Goudy Old Style" panose="02020502050305020303" pitchFamily="18" charset="0"/>
              </a:rPr>
              <a:t>A </a:t>
            </a:r>
            <a:r>
              <a:rPr lang="en-US" altLang="en-US" sz="2800" b="1" dirty="0">
                <a:solidFill>
                  <a:srgbClr val="002060"/>
                </a:solidFill>
                <a:latin typeface="Goudy Old Style" panose="02020502050305020303" pitchFamily="18" charset="0"/>
              </a:rPr>
              <a:t>unitary government</a:t>
            </a:r>
            <a:r>
              <a:rPr lang="en-US" altLang="en-US" sz="2800" dirty="0">
                <a:solidFill>
                  <a:srgbClr val="002060"/>
                </a:solidFill>
                <a:latin typeface="Goudy Old Style" panose="02020502050305020303" pitchFamily="18" charset="0"/>
              </a:rPr>
              <a:t> </a:t>
            </a:r>
            <a:r>
              <a:rPr lang="en-US" altLang="en-US" sz="2800" dirty="0">
                <a:latin typeface="Goudy Old Style" panose="02020502050305020303" pitchFamily="18" charset="0"/>
              </a:rPr>
              <a:t>has all powers held by a single, central agency.</a:t>
            </a:r>
          </a:p>
        </p:txBody>
      </p:sp>
      <p:sp>
        <p:nvSpPr>
          <p:cNvPr id="5" name="Rectangle 22"/>
          <p:cNvSpPr>
            <a:spLocks noChangeArrowheads="1"/>
          </p:cNvSpPr>
          <p:nvPr/>
        </p:nvSpPr>
        <p:spPr bwMode="auto">
          <a:xfrm>
            <a:off x="4527550" y="1600200"/>
            <a:ext cx="4292600" cy="189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SzPct val="150000"/>
            </a:pPr>
            <a:r>
              <a:rPr lang="en-US" altLang="en-US" sz="2800" b="1" u="sng">
                <a:solidFill>
                  <a:srgbClr val="002060"/>
                </a:solidFill>
                <a:latin typeface="Goudy Old Style" pitchFamily="18" charset="0"/>
              </a:rPr>
              <a:t>Confederate Government</a:t>
            </a:r>
            <a:endParaRPr lang="en-US" altLang="en-US" sz="2800" u="sng">
              <a:solidFill>
                <a:srgbClr val="002060"/>
              </a:solidFill>
              <a:latin typeface="Goudy Old Style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SzPct val="150000"/>
            </a:pPr>
            <a:r>
              <a:rPr lang="en-US" altLang="en-US" sz="2800">
                <a:solidFill>
                  <a:srgbClr val="000000"/>
                </a:solidFill>
                <a:latin typeface="Goudy Old Style" pitchFamily="18" charset="0"/>
              </a:rPr>
              <a:t>A </a:t>
            </a:r>
            <a:r>
              <a:rPr lang="en-US" altLang="en-US" sz="2800" b="1">
                <a:solidFill>
                  <a:srgbClr val="FF0000"/>
                </a:solidFill>
                <a:latin typeface="Goudy Old Style" pitchFamily="18" charset="0"/>
              </a:rPr>
              <a:t>confederation</a:t>
            </a:r>
            <a:r>
              <a:rPr lang="en-US" altLang="en-US" sz="2800" b="1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altLang="en-US" sz="2800">
                <a:solidFill>
                  <a:srgbClr val="000000"/>
                </a:solidFill>
                <a:latin typeface="Goudy Old Style" pitchFamily="18" charset="0"/>
              </a:rPr>
              <a:t>is an alliance of independent states.</a:t>
            </a:r>
          </a:p>
        </p:txBody>
      </p:sp>
      <p:sp>
        <p:nvSpPr>
          <p:cNvPr id="6" name="Rectangle 23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381000" y="3962400"/>
            <a:ext cx="8601075" cy="266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SzPct val="150000"/>
              <a:defRPr/>
            </a:pPr>
            <a:r>
              <a:rPr lang="en-US" altLang="en-US" sz="2400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Federal Government</a:t>
            </a:r>
            <a:endParaRPr lang="en-US" altLang="en-US" sz="2400" u="sng" dirty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000000"/>
                </a:solidFill>
                <a:latin typeface="Goudy Old Style" panose="02020502050305020303" pitchFamily="18" charset="0"/>
              </a:rPr>
              <a:t>A </a:t>
            </a:r>
            <a:r>
              <a:rPr lang="en-US" altLang="en-US" sz="2400" b="1" dirty="0">
                <a:solidFill>
                  <a:srgbClr val="002060"/>
                </a:solidFill>
                <a:latin typeface="Goudy Old Style" panose="02020502050305020303" pitchFamily="18" charset="0"/>
              </a:rPr>
              <a:t>federal government</a:t>
            </a:r>
            <a:r>
              <a:rPr lang="en-US" altLang="en-US" sz="2400" dirty="0">
                <a:solidFill>
                  <a:srgbClr val="002060"/>
                </a:solidFill>
                <a:latin typeface="Goudy Old Style" panose="02020502050305020303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Goudy Old Style" panose="02020502050305020303" pitchFamily="18" charset="0"/>
              </a:rPr>
              <a:t>is one in which the powers of government are divided between a central government and several local governments.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000000"/>
                </a:solidFill>
                <a:latin typeface="Goudy Old Style" panose="02020502050305020303" pitchFamily="18" charset="0"/>
              </a:rPr>
              <a:t>An authority superior to both the central and local governments makes this </a:t>
            </a:r>
            <a:r>
              <a:rPr lang="en-US" altLang="en-US" sz="2400" b="1" dirty="0">
                <a:solidFill>
                  <a:srgbClr val="FF0000"/>
                </a:solidFill>
                <a:latin typeface="Goudy Old Style" panose="02020502050305020303" pitchFamily="18" charset="0"/>
              </a:rPr>
              <a:t>division of power</a:t>
            </a:r>
            <a:r>
              <a:rPr lang="en-US" altLang="en-US" sz="2400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Goudy Old Style" panose="02020502050305020303" pitchFamily="18" charset="0"/>
              </a:rPr>
              <a:t>on a geographic basis.</a:t>
            </a:r>
          </a:p>
        </p:txBody>
      </p:sp>
    </p:spTree>
    <p:extLst>
      <p:ext uri="{BB962C8B-B14F-4D97-AF65-F5344CB8AC3E}">
        <p14:creationId xmlns:p14="http://schemas.microsoft.com/office/powerpoint/2010/main" val="100391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  <p:bldP spid="5" grpId="0" build="p" autoUpdateAnimBg="0"/>
      <p:bldP spid="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>
                <a:solidFill>
                  <a:srgbClr val="7B9899"/>
                </a:solidFill>
              </a:rPr>
              <a:t>Forms of Government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sz="half" idx="1"/>
          </p:nvPr>
        </p:nvSpPr>
        <p:spPr>
          <a:xfrm>
            <a:off x="425450" y="1719263"/>
            <a:ext cx="4038600" cy="4406900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en-US" altLang="en-US" sz="2400" b="1" u="sng" smtClean="0">
                <a:solidFill>
                  <a:srgbClr val="002060"/>
                </a:solidFill>
                <a:latin typeface="Goudy Old Style" pitchFamily="18" charset="0"/>
                <a:cs typeface="Times New Roman" pitchFamily="18" charset="0"/>
              </a:rPr>
              <a:t>Presidential Government</a:t>
            </a:r>
            <a:r>
              <a:rPr lang="en-US" altLang="en-US" sz="2400" b="1" smtClean="0">
                <a:solidFill>
                  <a:srgbClr val="002060"/>
                </a:solidFill>
                <a:latin typeface="Goudy Old Style" pitchFamily="18" charset="0"/>
                <a:cs typeface="Times New Roman" pitchFamily="18" charset="0"/>
              </a:rPr>
              <a:t>- </a:t>
            </a:r>
            <a:r>
              <a:rPr lang="en-US" altLang="en-US" sz="2400" smtClean="0">
                <a:latin typeface="Goudy Old Style" pitchFamily="18" charset="0"/>
                <a:cs typeface="Times New Roman" pitchFamily="18" charset="0"/>
              </a:rPr>
              <a:t>Features an elected president who serves as the head of </a:t>
            </a:r>
            <a:r>
              <a:rPr lang="en-US" altLang="en-US" sz="2400" b="1" smtClean="0">
                <a:latin typeface="Goudy Old Style" pitchFamily="18" charset="0"/>
                <a:cs typeface="Times New Roman" pitchFamily="18" charset="0"/>
              </a:rPr>
              <a:t>state</a:t>
            </a:r>
            <a:r>
              <a:rPr lang="en-US" altLang="en-US" sz="2400" smtClean="0">
                <a:latin typeface="Goudy Old Style" pitchFamily="18" charset="0"/>
                <a:cs typeface="Times New Roman" pitchFamily="18" charset="0"/>
              </a:rPr>
              <a:t> (the ceremonial “face” a state presents to the world )as well as its Chief Executive (</a:t>
            </a:r>
            <a:r>
              <a:rPr lang="en-US" altLang="en-US" sz="2400" smtClean="0">
                <a:solidFill>
                  <a:srgbClr val="FF0000"/>
                </a:solidFill>
                <a:latin typeface="Goudy Old Style" pitchFamily="18" charset="0"/>
                <a:cs typeface="Times New Roman" pitchFamily="18" charset="0"/>
              </a:rPr>
              <a:t>head of the executive branch of </a:t>
            </a:r>
            <a:r>
              <a:rPr lang="en-US" altLang="en-US" sz="2400" b="1" smtClean="0">
                <a:solidFill>
                  <a:srgbClr val="FF0000"/>
                </a:solidFill>
                <a:latin typeface="Goudy Old Style" pitchFamily="18" charset="0"/>
                <a:cs typeface="Times New Roman" pitchFamily="18" charset="0"/>
              </a:rPr>
              <a:t>government</a:t>
            </a:r>
            <a:r>
              <a:rPr lang="en-US" altLang="en-US" sz="2400" b="1" smtClean="0">
                <a:latin typeface="Goudy Old Style" pitchFamily="18" charset="0"/>
                <a:cs typeface="Times New Roman" pitchFamily="18" charset="0"/>
              </a:rPr>
              <a:t>)</a:t>
            </a:r>
            <a:r>
              <a:rPr lang="en-US" altLang="en-US" sz="2400" smtClean="0">
                <a:latin typeface="Goudy Old Style" pitchFamily="18" charset="0"/>
                <a:cs typeface="Times New Roman" pitchFamily="18" charset="0"/>
              </a:rPr>
              <a:t>, with a separate and co-equal elected legislature (which actually makes the laws).  </a:t>
            </a:r>
          </a:p>
        </p:txBody>
      </p:sp>
      <p:sp>
        <p:nvSpPr>
          <p:cNvPr id="2458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75773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000" smtClean="0">
                <a:latin typeface="Goudy Old Style" pitchFamily="18" charset="0"/>
              </a:rPr>
              <a:t>In </a:t>
            </a:r>
            <a:r>
              <a:rPr lang="en-US" altLang="en-US" sz="2000" b="1" u="sng" smtClean="0">
                <a:solidFill>
                  <a:srgbClr val="FF0000"/>
                </a:solidFill>
                <a:latin typeface="Goudy Old Style" pitchFamily="18" charset="0"/>
              </a:rPr>
              <a:t>Parliamentary Government</a:t>
            </a:r>
            <a:r>
              <a:rPr lang="en-US" altLang="en-US" sz="2000" smtClean="0">
                <a:latin typeface="Goudy Old Style" pitchFamily="18" charset="0"/>
              </a:rPr>
              <a:t>, the head of state is a king or queen, or someone called a president (but nothing like our kind). They are ceremonial or “figurehead” leaders. </a:t>
            </a:r>
          </a:p>
          <a:p>
            <a:pPr eaLnBrk="1" hangingPunct="1"/>
            <a:endParaRPr lang="en-US" altLang="en-US" sz="2000" smtClean="0">
              <a:latin typeface="Goudy Old Style" pitchFamily="18" charset="0"/>
            </a:endParaRPr>
          </a:p>
          <a:p>
            <a:pPr eaLnBrk="1" hangingPunct="1"/>
            <a:r>
              <a:rPr lang="en-US" altLang="en-US" sz="2000" smtClean="0">
                <a:latin typeface="Goudy Old Style" pitchFamily="18" charset="0"/>
              </a:rPr>
              <a:t>The head of government is the prime minister (sometimes called a premier). </a:t>
            </a:r>
          </a:p>
          <a:p>
            <a:pPr lvl="1" eaLnBrk="1" hangingPunct="1"/>
            <a:r>
              <a:rPr lang="en-US" altLang="en-US" sz="2000" smtClean="0">
                <a:latin typeface="Goudy Old Style" pitchFamily="18" charset="0"/>
                <a:cs typeface="Times New Roman" pitchFamily="18" charset="0"/>
              </a:rPr>
              <a:t>The prime minister and his/her cabinet is the executive branch, and these executives also serve as members of parliament, which is the legislative branch.</a:t>
            </a:r>
          </a:p>
          <a:p>
            <a:pPr lvl="1" eaLnBrk="1" hangingPunct="1"/>
            <a:endParaRPr lang="en-US" altLang="en-US" sz="1600" smtClean="0">
              <a:latin typeface="Goudy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221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>
                <a:solidFill>
                  <a:srgbClr val="7B9899"/>
                </a:solidFill>
                <a:latin typeface="Goudy Old Style" panose="02020502050305020303" pitchFamily="18" charset="0"/>
              </a:rPr>
              <a:t>Classification by the RELATIONSHIP BETWEEN THE LEGISLATIVE AND EXECUTIVE BRANCHES</a:t>
            </a:r>
          </a:p>
        </p:txBody>
      </p:sp>
      <p:pic>
        <p:nvPicPr>
          <p:cNvPr id="4" name="Picture 1062" descr="MAG01se0102a5186.jpg                                           00000179PenyackJ HD                    B33A4082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1600200"/>
            <a:ext cx="8629650" cy="480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471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7B9899"/>
                </a:solidFill>
                <a:latin typeface="Goudy Old Style" panose="02020502050305020303" pitchFamily="18" charset="0"/>
              </a:rPr>
              <a:t>Forms of Government</a:t>
            </a:r>
          </a:p>
        </p:txBody>
      </p:sp>
      <p:pic>
        <p:nvPicPr>
          <p:cNvPr id="4" name="Picture 14" descr="MAG01se0102a5185.jpg                                           00000179PenyackJ HD                    B33A4082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1574800"/>
            <a:ext cx="8688387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78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0</TotalTime>
  <Words>390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Section 2-Forms Government</vt:lpstr>
      <vt:lpstr>Forms of Government </vt:lpstr>
      <vt:lpstr>Forms of Government </vt:lpstr>
      <vt:lpstr>Forms of Government </vt:lpstr>
      <vt:lpstr>Forms of Government </vt:lpstr>
      <vt:lpstr>Classification by the RELATIONSHIP BETWEEN THE LEGISLATIVE AND EXECUTIVE BRANCHES</vt:lpstr>
      <vt:lpstr>Forms of Government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2-Forms Government</dc:title>
  <dc:creator>Windows User</dc:creator>
  <cp:lastModifiedBy>Windows User</cp:lastModifiedBy>
  <cp:revision>1</cp:revision>
  <dcterms:created xsi:type="dcterms:W3CDTF">2018-02-01T17:01:56Z</dcterms:created>
  <dcterms:modified xsi:type="dcterms:W3CDTF">2018-02-01T17:02:55Z</dcterms:modified>
</cp:coreProperties>
</file>