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F9FE-737C-4A7A-84F2-C6139409464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5650-F1CC-4037-A7D6-272367D17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F9FE-737C-4A7A-84F2-C6139409464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5650-F1CC-4037-A7D6-272367D17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F9FE-737C-4A7A-84F2-C6139409464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5650-F1CC-4037-A7D6-272367D17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F9FE-737C-4A7A-84F2-C6139409464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5650-F1CC-4037-A7D6-272367D17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F9FE-737C-4A7A-84F2-C6139409464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5650-F1CC-4037-A7D6-272367D17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F9FE-737C-4A7A-84F2-C6139409464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5650-F1CC-4037-A7D6-272367D17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F9FE-737C-4A7A-84F2-C6139409464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5650-F1CC-4037-A7D6-272367D17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F9FE-737C-4A7A-84F2-C6139409464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5650-F1CC-4037-A7D6-272367D17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F9FE-737C-4A7A-84F2-C6139409464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5650-F1CC-4037-A7D6-272367D179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F9FE-737C-4A7A-84F2-C6139409464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05650-F1CC-4037-A7D6-272367D179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F9FE-737C-4A7A-84F2-C61394094644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505650-F1CC-4037-A7D6-272367D179C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6505650-F1CC-4037-A7D6-272367D179C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290F9FE-737C-4A7A-84F2-C61394094644}" type="datetimeFigureOut">
              <a:rPr lang="en-US" smtClean="0"/>
              <a:t>2/28/2018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305800" cy="7762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latin typeface="Goudy Old Style" panose="02020502050305020303" pitchFamily="18" charset="0"/>
              </a:rPr>
              <a:t>Chapter 1-Section </a:t>
            </a:r>
            <a:r>
              <a:rPr lang="en-US" b="1" u="sng" dirty="0" smtClean="0">
                <a:latin typeface="Goudy Old Style" panose="02020502050305020303" pitchFamily="18" charset="0"/>
              </a:rPr>
              <a:t>1-Basic Principles </a:t>
            </a:r>
            <a:endParaRPr lang="en-US" b="1" u="sng" dirty="0">
              <a:latin typeface="Goudy Old Style" panose="02020502050305020303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4876800"/>
            <a:ext cx="7543800" cy="182880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latin typeface="Goudy Old Style" panose="02020502050305020303" pitchFamily="18" charset="0"/>
              </a:rPr>
              <a:t>The Constitution is </a:t>
            </a:r>
            <a:r>
              <a:rPr lang="en-US" sz="28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“the supreme law of the land”</a:t>
            </a:r>
            <a:r>
              <a:rPr lang="en-US" sz="2800" b="1" dirty="0" smtClean="0">
                <a:latin typeface="Goudy Old Style" panose="02020502050305020303" pitchFamily="18" charset="0"/>
              </a:rPr>
              <a:t> </a:t>
            </a:r>
            <a:r>
              <a:rPr lang="en-US" sz="2800" dirty="0" smtClean="0">
                <a:latin typeface="Goudy Old Style" panose="02020502050305020303" pitchFamily="18" charset="0"/>
              </a:rPr>
              <a:t>– the highest form of law in the United States.      </a:t>
            </a:r>
            <a:r>
              <a:rPr lang="en-US" sz="2800" i="1" dirty="0" smtClean="0">
                <a:latin typeface="Goudy Old Style" panose="02020502050305020303" pitchFamily="18" charset="0"/>
              </a:rPr>
              <a:t>It lays out the basic framework and procedures of our government.</a:t>
            </a:r>
            <a:r>
              <a:rPr lang="en-US" sz="2800" dirty="0" smtClean="0">
                <a:latin typeface="Goudy Old Style" panose="02020502050305020303" pitchFamily="18" charset="0"/>
              </a:rPr>
              <a:t> </a:t>
            </a:r>
          </a:p>
          <a:p>
            <a:pPr fontAlgn="auto">
              <a:buFont typeface="Wingdings" panose="05000000000000000000" pitchFamily="2" charset="2"/>
              <a:buNone/>
              <a:defRPr/>
            </a:pPr>
            <a:endParaRPr lang="en-US" dirty="0" smtClean="0"/>
          </a:p>
        </p:txBody>
      </p:sp>
      <p:pic>
        <p:nvPicPr>
          <p:cNvPr id="614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5562600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46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2413" y="441325"/>
            <a:ext cx="7269162" cy="8524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u="sng" dirty="0" smtClean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</a:rPr>
              <a:t>IV. Checks and Balances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</a:rPr>
              <a:t>: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247650" y="1828800"/>
            <a:ext cx="5181600" cy="4648200"/>
          </a:xfrm>
        </p:spPr>
        <p:txBody>
          <a:bodyPr/>
          <a:lstStyle/>
          <a:p>
            <a:pPr marL="182880" indent="-182880" eaLnBrk="1" fontAlgn="auto" hangingPunct="1"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Each branch of government is subject to a number of constitutional checks (restraints) by the other branches.</a:t>
            </a:r>
          </a:p>
          <a:p>
            <a:pPr marL="182880" indent="-182880" eaLnBrk="1" fontAlgn="auto" hangingPunct="1">
              <a:buFont typeface="Arial" pitchFamily="34" charset="0"/>
              <a:buChar char="•"/>
              <a:defRPr/>
            </a:pPr>
            <a:endParaRPr lang="en-US" sz="2800" i="1" dirty="0" smtClean="0">
              <a:latin typeface="Goudy Old Style" panose="02020502050305020303" pitchFamily="18" charset="0"/>
            </a:endParaRPr>
          </a:p>
          <a:p>
            <a:pPr marL="182880" indent="-182880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2800" b="1" i="1" dirty="0" smtClean="0">
                <a:latin typeface="Goudy Old Style" panose="02020502050305020303" pitchFamily="18" charset="0"/>
              </a:rPr>
              <a:t>*The three branches are not entirely separated or completely independent of one another.</a:t>
            </a:r>
            <a:r>
              <a:rPr lang="en-US" sz="2800" b="1" dirty="0" smtClean="0">
                <a:latin typeface="Goudy Old Style" panose="02020502050305020303" pitchFamily="18" charset="0"/>
              </a:rPr>
              <a:t> </a:t>
            </a:r>
          </a:p>
        </p:txBody>
      </p:sp>
      <p:pic>
        <p:nvPicPr>
          <p:cNvPr id="15364" name="Picture 6" descr="http://theconstitutionscharenbrock11.weebly.com/uploads/1/3/8/2/13820725/7467232_ori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09825"/>
            <a:ext cx="34766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60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" y="533400"/>
            <a:ext cx="8305800" cy="8524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u="sng" dirty="0" smtClean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</a:rPr>
              <a:t>Examples of Checks and Balances: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7543800" cy="4800600"/>
          </a:xfrm>
        </p:spPr>
        <p:txBody>
          <a:bodyPr>
            <a:noAutofit/>
          </a:bodyPr>
          <a:lstStyle/>
          <a:p>
            <a:pPr marL="182880" indent="-182880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latin typeface="Goudy Old Style" panose="02020502050305020303" pitchFamily="18" charset="0"/>
              </a:rPr>
              <a:t>1. Congress (legislative branch) has the power to make laws, but the President (executive branch) has the power to “veto” any act of Congress.</a:t>
            </a:r>
          </a:p>
          <a:p>
            <a:pPr marL="182880" indent="-182880" eaLnBrk="1" fontAlgn="auto" hangingPunct="1">
              <a:buFont typeface="Arial" pitchFamily="34" charset="0"/>
              <a:buChar char="•"/>
              <a:defRPr/>
            </a:pPr>
            <a:endParaRPr lang="en-US" sz="2800" dirty="0" smtClean="0">
              <a:latin typeface="Goudy Old Style" panose="02020502050305020303" pitchFamily="18" charset="0"/>
            </a:endParaRPr>
          </a:p>
          <a:p>
            <a:pPr marL="182880" indent="-182880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latin typeface="Goudy Old Style" panose="02020502050305020303" pitchFamily="18" charset="0"/>
              </a:rPr>
              <a:t>2. Congress can refuse to provide funds that are requested by the President.</a:t>
            </a:r>
          </a:p>
          <a:p>
            <a:pPr marL="182880" indent="-182880" eaLnBrk="1" fontAlgn="auto" hangingPunct="1">
              <a:buFont typeface="Arial" pitchFamily="34" charset="0"/>
              <a:buChar char="•"/>
              <a:defRPr/>
            </a:pPr>
            <a:endParaRPr lang="en-US" sz="2800" i="1" dirty="0" smtClean="0">
              <a:latin typeface="Goudy Old Style" panose="02020502050305020303" pitchFamily="18" charset="0"/>
            </a:endParaRPr>
          </a:p>
          <a:p>
            <a:pPr marL="182880" indent="-182880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2800" b="1" i="1" dirty="0" smtClean="0">
                <a:latin typeface="Goudy Old Style" panose="02020502050305020303" pitchFamily="18" charset="0"/>
              </a:rPr>
              <a:t>*</a:t>
            </a:r>
            <a:r>
              <a:rPr lang="en-US" sz="2800" b="1" i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This system makes compromise necessary so there are  very rarely are there open clashes between the branches.</a:t>
            </a:r>
          </a:p>
        </p:txBody>
      </p:sp>
    </p:spTree>
    <p:extLst>
      <p:ext uri="{BB962C8B-B14F-4D97-AF65-F5344CB8AC3E}">
        <p14:creationId xmlns:p14="http://schemas.microsoft.com/office/powerpoint/2010/main" val="256176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1925" y="304800"/>
            <a:ext cx="7269163" cy="8524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u="sng" dirty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</a:rPr>
              <a:t>V</a:t>
            </a:r>
            <a:r>
              <a:rPr lang="en-US" sz="4800" u="sng" dirty="0" smtClean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</a:rPr>
              <a:t>. Judicial Review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</a:rPr>
              <a:t>: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190500" y="1319213"/>
            <a:ext cx="5486400" cy="5334000"/>
          </a:xfrm>
        </p:spPr>
        <p:txBody>
          <a:bodyPr/>
          <a:lstStyle/>
          <a:p>
            <a:pPr marL="182880" indent="-182880" eaLnBrk="1" fontAlgn="auto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800" dirty="0" smtClean="0">
                <a:latin typeface="Goudy Old Style" panose="02020502050305020303" pitchFamily="18" charset="0"/>
              </a:rPr>
              <a:t>The power of courts to determine whether “</a:t>
            </a:r>
            <a:r>
              <a:rPr lang="en-US" sz="28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what government does is in accord with what the Constitution provides</a:t>
            </a:r>
            <a:r>
              <a:rPr lang="en-US" sz="2800" dirty="0" smtClean="0">
                <a:latin typeface="Goudy Old Style" panose="02020502050305020303" pitchFamily="18" charset="0"/>
              </a:rPr>
              <a:t>”.  </a:t>
            </a:r>
            <a:endParaRPr lang="en-US" sz="2800" dirty="0">
              <a:latin typeface="Goudy Old Style" panose="02020502050305020303" pitchFamily="18" charset="0"/>
            </a:endParaRPr>
          </a:p>
          <a:p>
            <a:pPr lvl="1" indent="-182880" eaLnBrk="1" fontAlgn="auto" hangingPunct="1">
              <a:lnSpc>
                <a:spcPct val="80000"/>
              </a:lnSpc>
              <a:defRPr/>
            </a:pPr>
            <a:r>
              <a:rPr lang="en-US" sz="26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This power is held by all federal courts and by most state courts.</a:t>
            </a:r>
          </a:p>
          <a:p>
            <a:pPr marL="182880" indent="-182880" eaLnBrk="1" fontAlgn="auto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sz="2800" dirty="0" smtClean="0">
              <a:latin typeface="Goudy Old Style" panose="02020502050305020303" pitchFamily="18" charset="0"/>
            </a:endParaRPr>
          </a:p>
          <a:p>
            <a:pPr marL="182880" indent="-182880" eaLnBrk="1" fontAlgn="auto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 b="1" dirty="0" smtClean="0">
                <a:latin typeface="Goudy Old Style" panose="02020502050305020303" pitchFamily="18" charset="0"/>
              </a:rPr>
              <a:t>*</a:t>
            </a:r>
            <a:r>
              <a:rPr lang="en-US" sz="2800" dirty="0" smtClean="0">
                <a:latin typeface="Goudy Old Style" panose="02020502050305020303" pitchFamily="18" charset="0"/>
              </a:rPr>
              <a:t>Judicial review is the power to declare something “</a:t>
            </a:r>
            <a:r>
              <a:rPr lang="en-US" sz="28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unconstitutional</a:t>
            </a:r>
            <a:r>
              <a:rPr lang="en-US" sz="2800" dirty="0" smtClean="0">
                <a:latin typeface="Goudy Old Style" panose="02020502050305020303" pitchFamily="18" charset="0"/>
              </a:rPr>
              <a:t>”: </a:t>
            </a:r>
          </a:p>
          <a:p>
            <a:pPr lvl="1" indent="-182880" eaLnBrk="1" fontAlgn="auto" hangingPunct="1">
              <a:lnSpc>
                <a:spcPct val="80000"/>
              </a:lnSpc>
              <a:defRPr/>
            </a:pPr>
            <a:r>
              <a:rPr lang="en-US" sz="26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To declare illegal/null and void, a governmental action that violates some aspect of the Constitution.  </a:t>
            </a:r>
            <a:endParaRPr lang="en-US" sz="2600" i="1" dirty="0" smtClean="0">
              <a:solidFill>
                <a:schemeClr val="tx1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2133600"/>
            <a:ext cx="245586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43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04800"/>
            <a:ext cx="7269163" cy="9286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u="sng" dirty="0" smtClean="0">
                <a:solidFill>
                  <a:schemeClr val="accent2">
                    <a:lumMod val="50000"/>
                  </a:schemeClr>
                </a:solidFill>
              </a:rPr>
              <a:t>VI. Federalism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5105400" cy="4876800"/>
          </a:xfrm>
        </p:spPr>
        <p:txBody>
          <a:bodyPr>
            <a:noAutofit/>
          </a:bodyPr>
          <a:lstStyle/>
          <a:p>
            <a:pPr marL="182880" indent="-182880" eaLnBrk="1" fontAlgn="auto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3000" dirty="0" smtClean="0">
                <a:latin typeface="Goudy Old Style" panose="02020502050305020303" pitchFamily="18" charset="0"/>
              </a:rPr>
              <a:t>The division of power among a </a:t>
            </a:r>
            <a:r>
              <a:rPr lang="en-US" sz="30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central government and several regional governments-</a:t>
            </a:r>
            <a:r>
              <a:rPr lang="en-US" sz="3000" dirty="0" smtClean="0">
                <a:latin typeface="Goudy Old Style" panose="02020502050305020303" pitchFamily="18" charset="0"/>
              </a:rPr>
              <a:t>the powers held by government are distributed on a territorial basis.</a:t>
            </a:r>
          </a:p>
          <a:p>
            <a:pPr marL="182880" indent="-182880" eaLnBrk="1" fontAlgn="auto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3000" i="1" dirty="0" smtClean="0">
              <a:latin typeface="Goudy Old Style" panose="02020502050305020303" pitchFamily="18" charset="0"/>
            </a:endParaRPr>
          </a:p>
          <a:p>
            <a:pPr marL="182880" indent="-182880" eaLnBrk="1" fontAlgn="auto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oudy Old Style" panose="02020502050305020303" pitchFamily="18" charset="0"/>
              </a:rPr>
              <a:t>*This is a compromise between an all-powerful federal government and totally independent states.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oudy Old Style" panose="02020502050305020303" pitchFamily="18" charset="0"/>
              </a:rPr>
              <a:t> 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47900"/>
            <a:ext cx="2590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40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304800"/>
            <a:ext cx="7681913" cy="9286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latin typeface="Goudy Old Style" panose="02020502050305020303" pitchFamily="18" charset="0"/>
              </a:rPr>
              <a:t>An Outline of the Constitution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752600"/>
            <a:ext cx="7212012" cy="4876800"/>
          </a:xfrm>
        </p:spPr>
        <p:txBody>
          <a:bodyPr>
            <a:noAutofit/>
          </a:bodyPr>
          <a:lstStyle/>
          <a:p>
            <a:pPr marL="609600" indent="-609600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2800" b="1" u="sng" dirty="0" smtClean="0">
                <a:latin typeface="Goudy Old Style" panose="02020502050305020303" pitchFamily="18" charset="0"/>
              </a:rPr>
              <a:t>The Constitution is separated into</a:t>
            </a:r>
            <a:r>
              <a:rPr lang="en-US" sz="2800" b="1" dirty="0" smtClean="0">
                <a:latin typeface="Goudy Old Style" panose="02020502050305020303" pitchFamily="18" charset="0"/>
              </a:rPr>
              <a:t>:</a:t>
            </a:r>
            <a:endParaRPr lang="en-US" sz="2800" dirty="0" smtClean="0">
              <a:latin typeface="Goudy Old Style" panose="02020502050305020303" pitchFamily="18" charset="0"/>
            </a:endParaRPr>
          </a:p>
          <a:p>
            <a:pPr marL="609600" indent="-609600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2800" b="1" dirty="0">
                <a:latin typeface="Goudy Old Style" panose="02020502050305020303" pitchFamily="18" charset="0"/>
              </a:rPr>
              <a:t>I</a:t>
            </a:r>
            <a:r>
              <a:rPr lang="en-US" sz="2800" b="1" dirty="0" smtClean="0">
                <a:latin typeface="Goudy Old Style" panose="02020502050305020303" pitchFamily="18" charset="0"/>
              </a:rPr>
              <a:t>.</a:t>
            </a:r>
            <a:r>
              <a:rPr lang="en-US" sz="28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 “Preamble”</a:t>
            </a:r>
            <a:r>
              <a:rPr lang="en-US" sz="2800" b="1" dirty="0" smtClean="0">
                <a:latin typeface="Goudy Old Style" panose="02020502050305020303" pitchFamily="18" charset="0"/>
              </a:rPr>
              <a:t>:</a:t>
            </a:r>
            <a:r>
              <a:rPr lang="en-US" sz="2800" dirty="0" smtClean="0">
                <a:latin typeface="Goudy Old Style" panose="02020502050305020303" pitchFamily="18" charset="0"/>
              </a:rPr>
              <a:t> A short introduction.</a:t>
            </a:r>
          </a:p>
          <a:p>
            <a:pPr marL="609600" indent="-609600" eaLnBrk="1" fontAlgn="auto" hangingPunct="1">
              <a:buFont typeface="Wingdings" panose="05000000000000000000" pitchFamily="2" charset="2"/>
              <a:buNone/>
              <a:defRPr/>
            </a:pPr>
            <a:endParaRPr lang="en-US" sz="2800" dirty="0" smtClean="0">
              <a:latin typeface="Goudy Old Style" panose="02020502050305020303" pitchFamily="18" charset="0"/>
            </a:endParaRPr>
          </a:p>
          <a:p>
            <a:pPr marL="609600" indent="-609600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latin typeface="Goudy Old Style" panose="02020502050305020303" pitchFamily="18" charset="0"/>
              </a:rPr>
              <a:t>II</a:t>
            </a:r>
            <a:r>
              <a:rPr lang="en-US" sz="28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. </a:t>
            </a:r>
            <a:r>
              <a:rPr lang="en-US" sz="2800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“Articles”</a:t>
            </a:r>
            <a:r>
              <a:rPr lang="en-US" sz="2800" b="1" dirty="0" smtClean="0">
                <a:latin typeface="Goudy Old Style" panose="02020502050305020303" pitchFamily="18" charset="0"/>
              </a:rPr>
              <a:t>:</a:t>
            </a:r>
            <a:r>
              <a:rPr lang="en-US" sz="2800" dirty="0" smtClean="0">
                <a:latin typeface="Goudy Old Style" panose="02020502050305020303" pitchFamily="18" charset="0"/>
              </a:rPr>
              <a:t> Seven numbered sections that outline the American government.</a:t>
            </a:r>
          </a:p>
          <a:p>
            <a:pPr marL="609600" indent="-609600" eaLnBrk="1" fontAlgn="auto" hangingPunct="1">
              <a:buFont typeface="Wingdings" panose="05000000000000000000" pitchFamily="2" charset="2"/>
              <a:buNone/>
              <a:defRPr/>
            </a:pPr>
            <a:endParaRPr lang="en-US" sz="2800" dirty="0" smtClean="0">
              <a:latin typeface="Goudy Old Style" panose="02020502050305020303" pitchFamily="18" charset="0"/>
            </a:endParaRPr>
          </a:p>
          <a:p>
            <a:pPr marL="609600" indent="-609600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latin typeface="Goudy Old Style" panose="02020502050305020303" pitchFamily="18" charset="0"/>
              </a:rPr>
              <a:t>III.  </a:t>
            </a:r>
            <a:r>
              <a:rPr lang="en-US" sz="28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“Amendments”</a:t>
            </a:r>
            <a:r>
              <a:rPr lang="en-US" sz="2800" b="1" dirty="0" smtClean="0">
                <a:latin typeface="Goudy Old Style" panose="02020502050305020303" pitchFamily="18" charset="0"/>
              </a:rPr>
              <a:t>:</a:t>
            </a:r>
            <a:r>
              <a:rPr lang="en-US" sz="2800" dirty="0" smtClean="0">
                <a:latin typeface="Goudy Old Style" panose="02020502050305020303" pitchFamily="18" charset="0"/>
              </a:rPr>
              <a:t> A total of twenty-seven additions to the document.</a:t>
            </a:r>
          </a:p>
        </p:txBody>
      </p:sp>
    </p:spTree>
    <p:extLst>
      <p:ext uri="{BB962C8B-B14F-4D97-AF65-F5344CB8AC3E}">
        <p14:creationId xmlns:p14="http://schemas.microsoft.com/office/powerpoint/2010/main" val="392069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7910513" cy="776288"/>
          </a:xfrm>
        </p:spPr>
        <p:txBody>
          <a:bodyPr/>
          <a:lstStyle/>
          <a:p>
            <a:pPr>
              <a:defRPr/>
            </a:pPr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</a:rPr>
              <a:t>The Seven Articles of the Constitution </a:t>
            </a:r>
            <a:endParaRPr lang="en-US" b="1" u="sng" dirty="0">
              <a:solidFill>
                <a:schemeClr val="accent2">
                  <a:lumMod val="50000"/>
                </a:schemeClr>
              </a:solidFill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162800" cy="5105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5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Article I</a:t>
            </a:r>
            <a:r>
              <a:rPr lang="en-US" sz="2500" b="1" dirty="0" smtClean="0">
                <a:latin typeface="Goudy Old Style" panose="02020502050305020303" pitchFamily="18" charset="0"/>
              </a:rPr>
              <a:t>-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</a:rPr>
              <a:t> </a:t>
            </a:r>
            <a:r>
              <a:rPr lang="en-US" sz="2500" b="1" dirty="0" smtClean="0">
                <a:latin typeface="Goudy Old Style" panose="02020502050305020303" pitchFamily="18" charset="0"/>
              </a:rPr>
              <a:t>Created the Legislative Branch</a:t>
            </a:r>
          </a:p>
          <a:p>
            <a:pPr>
              <a:defRPr/>
            </a:pP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</a:rPr>
              <a:t>Article II</a:t>
            </a:r>
            <a:r>
              <a:rPr lang="en-US" sz="2500" b="1" dirty="0" smtClean="0">
                <a:latin typeface="Goudy Old Style" panose="02020502050305020303" pitchFamily="18" charset="0"/>
              </a:rPr>
              <a:t>-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</a:rPr>
              <a:t> </a:t>
            </a:r>
            <a:r>
              <a:rPr lang="en-US" sz="2500" b="1" dirty="0" smtClean="0">
                <a:latin typeface="Goudy Old Style" panose="02020502050305020303" pitchFamily="18" charset="0"/>
              </a:rPr>
              <a:t>Created the Executive Branch </a:t>
            </a:r>
          </a:p>
          <a:p>
            <a:pPr>
              <a:defRPr/>
            </a:pPr>
            <a:r>
              <a:rPr lang="en-US" sz="25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Article III</a:t>
            </a:r>
            <a:r>
              <a:rPr lang="en-US" sz="2500" b="1" dirty="0" smtClean="0">
                <a:latin typeface="Goudy Old Style" panose="02020502050305020303" pitchFamily="18" charset="0"/>
              </a:rPr>
              <a:t>- Created the Judicial Branch</a:t>
            </a:r>
          </a:p>
          <a:p>
            <a:pPr>
              <a:defRPr/>
            </a:pP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</a:rPr>
              <a:t>Article IV</a:t>
            </a:r>
            <a:r>
              <a:rPr lang="en-US" sz="2500" b="1" dirty="0" smtClean="0">
                <a:latin typeface="Goudy Old Style" panose="02020502050305020303" pitchFamily="18" charset="0"/>
              </a:rPr>
              <a:t>-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</a:rPr>
              <a:t> </a:t>
            </a:r>
            <a:r>
              <a:rPr lang="en-US" sz="2500" b="1" dirty="0" smtClean="0">
                <a:latin typeface="Goudy Old Style" panose="02020502050305020303" pitchFamily="18" charset="0"/>
              </a:rPr>
              <a:t>Addressed relationships between the states</a:t>
            </a:r>
          </a:p>
          <a:p>
            <a:pPr>
              <a:defRPr/>
            </a:pPr>
            <a:r>
              <a:rPr lang="en-US" sz="25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Article V</a:t>
            </a:r>
            <a:r>
              <a:rPr lang="en-US" sz="2500" b="1" dirty="0" smtClean="0">
                <a:latin typeface="Goudy Old Style" panose="02020502050305020303" pitchFamily="18" charset="0"/>
              </a:rPr>
              <a:t>-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</a:rPr>
              <a:t> </a:t>
            </a:r>
            <a:r>
              <a:rPr lang="en-US" sz="2500" b="1" dirty="0" smtClean="0">
                <a:latin typeface="Goudy Old Style" panose="02020502050305020303" pitchFamily="18" charset="0"/>
              </a:rPr>
              <a:t>Covers the process of amending the Constitution </a:t>
            </a:r>
          </a:p>
          <a:p>
            <a:pPr>
              <a:defRPr/>
            </a:pP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</a:rPr>
              <a:t>Article VI</a:t>
            </a:r>
            <a:r>
              <a:rPr lang="en-US" sz="2500" b="1" dirty="0" smtClean="0">
                <a:latin typeface="Goudy Old Style" panose="02020502050305020303" pitchFamily="18" charset="0"/>
              </a:rPr>
              <a:t>-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</a:rPr>
              <a:t> </a:t>
            </a:r>
            <a:r>
              <a:rPr lang="en-US" sz="2500" b="1" dirty="0" smtClean="0">
                <a:latin typeface="Goudy Old Style" panose="02020502050305020303" pitchFamily="18" charset="0"/>
              </a:rPr>
              <a:t>Addressed several issues that included the national debt, supremacy of national laws and oaths of office </a:t>
            </a:r>
          </a:p>
          <a:p>
            <a:pPr>
              <a:defRPr/>
            </a:pPr>
            <a:r>
              <a:rPr lang="en-US" sz="2500" b="1" dirty="0" smtClean="0">
                <a:latin typeface="Goudy Old Style" panose="02020502050305020303" pitchFamily="18" charset="0"/>
              </a:rPr>
              <a:t> </a:t>
            </a:r>
            <a:r>
              <a:rPr lang="en-US" sz="25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Article VII</a:t>
            </a:r>
            <a:r>
              <a:rPr lang="en-US" sz="2500" b="1" dirty="0" smtClean="0">
                <a:latin typeface="Goudy Old Style" panose="02020502050305020303" pitchFamily="18" charset="0"/>
              </a:rPr>
              <a:t>- Explains the process of ratifying the Constitution </a:t>
            </a:r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endParaRPr lang="en-US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21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1763" y="533400"/>
            <a:ext cx="8077200" cy="12811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latin typeface="Goudy Old Style" panose="02020502050305020303" pitchFamily="18" charset="0"/>
              </a:rPr>
              <a:t>The Six Basic Principles of the Constitution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880" indent="-182880" algn="ctr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4000" b="1" dirty="0">
                <a:latin typeface="Goudy Old Style" panose="02020502050305020303" pitchFamily="18" charset="0"/>
              </a:rPr>
              <a:t>I</a:t>
            </a:r>
            <a:r>
              <a:rPr lang="en-US" sz="4000" b="1" dirty="0" smtClean="0">
                <a:latin typeface="Goudy Old Style" panose="02020502050305020303" pitchFamily="18" charset="0"/>
              </a:rPr>
              <a:t>.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Goudy Old Style" panose="02020502050305020303" pitchFamily="18" charset="0"/>
              </a:rPr>
              <a:t> Popular Sovereignty</a:t>
            </a:r>
          </a:p>
          <a:p>
            <a:pPr marL="182880" indent="-182880" algn="ctr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4000" b="1" dirty="0" smtClean="0">
                <a:latin typeface="Goudy Old Style" panose="02020502050305020303" pitchFamily="18" charset="0"/>
              </a:rPr>
              <a:t>II.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Goudy Old Style" panose="02020502050305020303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Limited Government</a:t>
            </a:r>
          </a:p>
          <a:p>
            <a:pPr marL="182880" indent="-182880" algn="ctr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4000" b="1" dirty="0" smtClean="0">
                <a:latin typeface="Goudy Old Style" panose="02020502050305020303" pitchFamily="18" charset="0"/>
              </a:rPr>
              <a:t>III.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Goudy Old Style" panose="02020502050305020303" pitchFamily="18" charset="0"/>
              </a:rPr>
              <a:t> Separation of Powers</a:t>
            </a:r>
          </a:p>
          <a:p>
            <a:pPr marL="182880" indent="-182880" algn="ctr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4000" b="1" dirty="0" smtClean="0">
                <a:latin typeface="Goudy Old Style" panose="02020502050305020303" pitchFamily="18" charset="0"/>
              </a:rPr>
              <a:t>IV. </a:t>
            </a:r>
            <a:r>
              <a:rPr lang="en-US" sz="40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Checks and Balances</a:t>
            </a:r>
          </a:p>
          <a:p>
            <a:pPr marL="182880" indent="-182880" algn="ctr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4000" b="1" dirty="0">
                <a:latin typeface="Goudy Old Style" panose="02020502050305020303" pitchFamily="18" charset="0"/>
              </a:rPr>
              <a:t>V</a:t>
            </a:r>
            <a:r>
              <a:rPr lang="en-US" sz="4000" b="1" dirty="0" smtClean="0">
                <a:latin typeface="Goudy Old Style" panose="02020502050305020303" pitchFamily="18" charset="0"/>
              </a:rPr>
              <a:t>.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Goudy Old Style" panose="02020502050305020303" pitchFamily="18" charset="0"/>
              </a:rPr>
              <a:t> Judicial Review</a:t>
            </a:r>
          </a:p>
          <a:p>
            <a:pPr marL="182880" indent="-182880" algn="ctr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4000" b="1" dirty="0" smtClean="0">
                <a:latin typeface="Goudy Old Style" panose="02020502050305020303" pitchFamily="18" charset="0"/>
              </a:rPr>
              <a:t>VI.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Goudy Old Style" panose="02020502050305020303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Federalism</a:t>
            </a:r>
          </a:p>
        </p:txBody>
      </p:sp>
    </p:spTree>
    <p:extLst>
      <p:ext uri="{BB962C8B-B14F-4D97-AF65-F5344CB8AC3E}">
        <p14:creationId xmlns:p14="http://schemas.microsoft.com/office/powerpoint/2010/main" val="344385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050" y="457200"/>
            <a:ext cx="7269163" cy="771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u="sng" dirty="0">
                <a:solidFill>
                  <a:schemeClr val="tx2">
                    <a:lumMod val="75000"/>
                  </a:schemeClr>
                </a:solidFill>
                <a:latin typeface="Goudy Old Style" panose="02020502050305020303" pitchFamily="18" charset="0"/>
              </a:rPr>
              <a:t>I</a:t>
            </a:r>
            <a:r>
              <a:rPr lang="en-US" sz="4800" u="sng" dirty="0" smtClean="0">
                <a:solidFill>
                  <a:schemeClr val="tx2">
                    <a:lumMod val="75000"/>
                  </a:schemeClr>
                </a:solidFill>
                <a:latin typeface="Goudy Old Style" panose="02020502050305020303" pitchFamily="18" charset="0"/>
              </a:rPr>
              <a:t>. Popular Sovereignty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latin typeface="Goudy Old Style" panose="02020502050305020303" pitchFamily="18" charset="0"/>
              </a:rPr>
              <a:t>: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5029200" cy="4953000"/>
          </a:xfrm>
        </p:spPr>
        <p:txBody>
          <a:bodyPr/>
          <a:lstStyle/>
          <a:p>
            <a:pPr marL="182880" indent="-182880" eaLnBrk="1" fontAlgn="auto" hangingPunct="1"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All political power resides in the people-</a:t>
            </a:r>
          </a:p>
          <a:p>
            <a:pPr lvl="1" indent="-182880" eaLnBrk="1" fontAlgn="auto" hangingPunct="1">
              <a:defRPr/>
            </a:pPr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</a:rPr>
              <a:t>Government can only govern with the consent of the governed.</a:t>
            </a:r>
          </a:p>
          <a:p>
            <a:pPr marL="182880" indent="-182880" eaLnBrk="1" fontAlgn="auto" hangingPunct="1">
              <a:buFont typeface="Wingdings" panose="05000000000000000000" pitchFamily="2" charset="2"/>
              <a:buNone/>
              <a:defRPr/>
            </a:pPr>
            <a:endParaRPr lang="en-US" sz="2800" dirty="0" smtClean="0">
              <a:latin typeface="Goudy Old Style" panose="02020502050305020303" pitchFamily="18" charset="0"/>
            </a:endParaRPr>
          </a:p>
          <a:p>
            <a:pPr marL="182880" indent="-182880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2800" b="1" i="1" dirty="0" smtClean="0">
                <a:latin typeface="Goudy Old Style" panose="02020502050305020303" pitchFamily="18" charset="0"/>
              </a:rPr>
              <a:t>*All forms of government </a:t>
            </a:r>
            <a:r>
              <a:rPr lang="en-US" sz="2800" b="1" i="1" dirty="0">
                <a:latin typeface="Goudy Old Style" panose="02020502050305020303" pitchFamily="18" charset="0"/>
              </a:rPr>
              <a:t>n</a:t>
            </a:r>
            <a:r>
              <a:rPr lang="en-US" sz="2800" b="1" i="1" dirty="0" smtClean="0">
                <a:latin typeface="Goudy Old Style" panose="02020502050305020303" pitchFamily="18" charset="0"/>
              </a:rPr>
              <a:t>ational, state, and local operate according to this principle.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62200"/>
            <a:ext cx="289560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07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7175" y="304800"/>
            <a:ext cx="7269163" cy="8524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u="sng" dirty="0" smtClean="0">
                <a:solidFill>
                  <a:schemeClr val="tx2">
                    <a:lumMod val="75000"/>
                  </a:schemeClr>
                </a:solidFill>
                <a:latin typeface="Goudy Old Style" panose="02020502050305020303" pitchFamily="18" charset="0"/>
              </a:rPr>
              <a:t>II. Limited Government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latin typeface="Goudy Old Style" panose="02020502050305020303" pitchFamily="18" charset="0"/>
              </a:rPr>
              <a:t>: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252413" y="1295400"/>
            <a:ext cx="6981825" cy="4953000"/>
          </a:xfrm>
        </p:spPr>
        <p:txBody>
          <a:bodyPr>
            <a:noAutofit/>
          </a:bodyPr>
          <a:lstStyle/>
          <a:p>
            <a:pPr marL="182880" indent="-182880" eaLnBrk="1" fontAlgn="auto" hangingPunct="1"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Government is not all-powerful</a:t>
            </a:r>
          </a:p>
          <a:p>
            <a:pPr lvl="1" indent="-182880" eaLnBrk="1" fontAlgn="auto" hangingPunct="1">
              <a:defRPr/>
            </a:pPr>
            <a:r>
              <a:rPr lang="en-US" sz="2800" dirty="0">
                <a:solidFill>
                  <a:schemeClr val="tx1"/>
                </a:solidFill>
                <a:latin typeface="Goudy Old Style" panose="02020502050305020303" pitchFamily="18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t may only do those things that the people have given it the power to do.</a:t>
            </a:r>
          </a:p>
          <a:p>
            <a:pPr marL="182880" indent="-182880" eaLnBrk="1" fontAlgn="auto" hangingPunct="1">
              <a:buFont typeface="Arial" pitchFamily="34" charset="0"/>
              <a:buChar char="•"/>
              <a:defRPr/>
            </a:pPr>
            <a:endParaRPr lang="en-US" sz="2800" i="1" dirty="0" smtClean="0">
              <a:latin typeface="Goudy Old Style" panose="02020502050305020303" pitchFamily="18" charset="0"/>
            </a:endParaRPr>
          </a:p>
          <a:p>
            <a:pPr marL="182880" indent="-182880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2800" i="1" dirty="0" smtClean="0">
                <a:latin typeface="Goudy Old Style" panose="02020502050305020303" pitchFamily="18" charset="0"/>
              </a:rPr>
              <a:t>*</a:t>
            </a:r>
            <a:r>
              <a:rPr lang="en-US" sz="2800" b="1" i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Government must obey the law</a:t>
            </a:r>
            <a:r>
              <a:rPr lang="en-US" sz="2800" dirty="0" smtClean="0">
                <a:latin typeface="Goudy Old Style" panose="02020502050305020303" pitchFamily="18" charset="0"/>
              </a:rPr>
              <a:t>–it must follow the principle of </a:t>
            </a:r>
            <a:r>
              <a:rPr lang="en-US" sz="2800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“constitutionalism”</a:t>
            </a:r>
            <a:r>
              <a:rPr lang="en-US" sz="2800" b="1" dirty="0" smtClean="0">
                <a:latin typeface="Goudy Old Style" panose="02020502050305020303" pitchFamily="18" charset="0"/>
              </a:rPr>
              <a:t>:</a:t>
            </a:r>
            <a:r>
              <a:rPr lang="en-US" sz="2800" dirty="0" smtClean="0">
                <a:latin typeface="Goudy Old Style" panose="02020502050305020303" pitchFamily="18" charset="0"/>
              </a:rPr>
              <a:t> government must be conducted according to constitutional principles.</a:t>
            </a:r>
          </a:p>
          <a:p>
            <a:pPr marL="182880" indent="-182880" eaLnBrk="1" fontAlgn="auto" hangingPunct="1">
              <a:buFont typeface="Wingdings" panose="05000000000000000000" pitchFamily="2" charset="2"/>
              <a:buNone/>
              <a:defRPr/>
            </a:pPr>
            <a:endParaRPr lang="en-US" sz="2800" b="1" dirty="0" smtClean="0">
              <a:latin typeface="Goudy Old Style" panose="02020502050305020303" pitchFamily="18" charset="0"/>
            </a:endParaRPr>
          </a:p>
          <a:p>
            <a:pPr marL="182880" indent="-182880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2800" b="1" dirty="0" smtClean="0">
                <a:latin typeface="Goudy Old Style" panose="02020502050305020303" pitchFamily="18" charset="0"/>
              </a:rPr>
              <a:t>*</a:t>
            </a:r>
            <a:r>
              <a:rPr lang="en-US" sz="28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 “Rule of law”</a:t>
            </a:r>
            <a:r>
              <a:rPr lang="en-US" sz="2800" b="1" dirty="0" smtClean="0">
                <a:latin typeface="Goudy Old Style" panose="02020502050305020303" pitchFamily="18" charset="0"/>
              </a:rPr>
              <a:t>: </a:t>
            </a:r>
            <a:r>
              <a:rPr lang="en-US" sz="2800" dirty="0" smtClean="0">
                <a:latin typeface="Goudy Old Style" panose="02020502050305020303" pitchFamily="18" charset="0"/>
              </a:rPr>
              <a:t>government and its officers are always subject to–never above–the law.</a:t>
            </a:r>
          </a:p>
        </p:txBody>
      </p:sp>
    </p:spTree>
    <p:extLst>
      <p:ext uri="{BB962C8B-B14F-4D97-AF65-F5344CB8AC3E}">
        <p14:creationId xmlns:p14="http://schemas.microsoft.com/office/powerpoint/2010/main" val="73158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575" y="457200"/>
            <a:ext cx="7269163" cy="8524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u="sng" dirty="0" smtClean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</a:rPr>
              <a:t>III. Separation of Powers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</a:rPr>
              <a:t>: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4800600" cy="5334000"/>
          </a:xfrm>
        </p:spPr>
        <p:txBody>
          <a:bodyPr/>
          <a:lstStyle/>
          <a:p>
            <a:pPr marL="182880" indent="-182880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3200" dirty="0" smtClean="0">
                <a:latin typeface="Goudy Old Style" panose="02020502050305020303" pitchFamily="18" charset="0"/>
              </a:rPr>
              <a:t>The basic powers of government are separated among </a:t>
            </a:r>
            <a:r>
              <a:rPr lang="en-US" sz="32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three independent branches</a:t>
            </a:r>
            <a:r>
              <a:rPr lang="en-US" sz="3200" dirty="0" smtClean="0">
                <a:latin typeface="Goudy Old Style" panose="02020502050305020303" pitchFamily="18" charset="0"/>
              </a:rPr>
              <a:t> in our presidential system.</a:t>
            </a:r>
          </a:p>
          <a:p>
            <a:pPr marL="182880" indent="-182880" eaLnBrk="1" fontAlgn="auto" hangingPunct="1">
              <a:buFont typeface="Arial" pitchFamily="34" charset="0"/>
              <a:buChar char="•"/>
              <a:defRPr/>
            </a:pPr>
            <a:endParaRPr lang="en-US" sz="3200" dirty="0" smtClean="0">
              <a:latin typeface="Goudy Old Style" panose="02020502050305020303" pitchFamily="18" charset="0"/>
            </a:endParaRPr>
          </a:p>
          <a:p>
            <a:pPr marL="182880" indent="-182880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3200" dirty="0" smtClean="0">
                <a:latin typeface="Goudy Old Style" panose="02020502050305020303" pitchFamily="18" charset="0"/>
              </a:rPr>
              <a:t>*This separation of powers created the legislative, judicial and executive branches</a:t>
            </a:r>
          </a:p>
          <a:p>
            <a:pPr marL="182880" indent="-182880" eaLnBrk="1" fontAlgn="auto" hangingPunct="1">
              <a:buFont typeface="Wingdings" panose="05000000000000000000" pitchFamily="2" charset="2"/>
              <a:buNone/>
              <a:defRPr/>
            </a:pPr>
            <a:endParaRPr lang="en-US" sz="2800" dirty="0" smtClean="0"/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32575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381000"/>
            <a:ext cx="7269163" cy="8524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u="sng" dirty="0">
                <a:solidFill>
                  <a:schemeClr val="accent2">
                    <a:lumMod val="50000"/>
                  </a:schemeClr>
                </a:solidFill>
              </a:rPr>
              <a:t>III. Separation of Powers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en-US" sz="4800" dirty="0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7924800" cy="5029200"/>
          </a:xfrm>
        </p:spPr>
        <p:txBody>
          <a:bodyPr/>
          <a:lstStyle/>
          <a:p>
            <a:pPr marL="182880" indent="-182880" eaLnBrk="1" fontAlgn="auto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Article I</a:t>
            </a:r>
            <a:r>
              <a:rPr lang="en-US" sz="2400" b="1" dirty="0" smtClean="0">
                <a:latin typeface="Goudy Old Style" panose="02020502050305020303" pitchFamily="18" charset="0"/>
              </a:rPr>
              <a:t>: </a:t>
            </a:r>
            <a:r>
              <a:rPr lang="en-US" sz="2400" dirty="0" smtClean="0">
                <a:latin typeface="Goudy Old Style" panose="02020502050305020303" pitchFamily="18" charset="0"/>
              </a:rPr>
              <a:t>The legislative branch makes the laws (Congress).</a:t>
            </a:r>
          </a:p>
          <a:p>
            <a:pPr marL="182880" indent="-182880" eaLnBrk="1" fontAlgn="auto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400" dirty="0" smtClean="0">
              <a:latin typeface="Goudy Old Style" panose="02020502050305020303" pitchFamily="18" charset="0"/>
            </a:endParaRPr>
          </a:p>
          <a:p>
            <a:pPr marL="182880" indent="-182880" eaLnBrk="1" fontAlgn="auto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Article II</a:t>
            </a:r>
            <a:r>
              <a:rPr lang="en-US" sz="2400" b="1" dirty="0" smtClean="0">
                <a:latin typeface="Goudy Old Style" panose="02020502050305020303" pitchFamily="18" charset="0"/>
              </a:rPr>
              <a:t>: </a:t>
            </a:r>
            <a:r>
              <a:rPr lang="en-US" sz="2400" dirty="0" smtClean="0">
                <a:latin typeface="Goudy Old Style" panose="02020502050305020303" pitchFamily="18" charset="0"/>
              </a:rPr>
              <a:t>The executive branch executes/administers laws (The President).</a:t>
            </a:r>
          </a:p>
          <a:p>
            <a:pPr marL="182880" indent="-182880" eaLnBrk="1" fontAlgn="auto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400" dirty="0" smtClean="0">
              <a:latin typeface="Goudy Old Style" panose="02020502050305020303" pitchFamily="18" charset="0"/>
            </a:endParaRPr>
          </a:p>
          <a:p>
            <a:pPr marL="182880" indent="-182880" eaLnBrk="1" fontAlgn="auto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Article III</a:t>
            </a:r>
            <a:r>
              <a:rPr lang="en-US" sz="2400" b="1" dirty="0" smtClean="0">
                <a:latin typeface="Goudy Old Style" panose="02020502050305020303" pitchFamily="18" charset="0"/>
              </a:rPr>
              <a:t>: </a:t>
            </a:r>
            <a:r>
              <a:rPr lang="en-US" sz="2400" dirty="0" smtClean="0">
                <a:latin typeface="Goudy Old Style" panose="02020502050305020303" pitchFamily="18" charset="0"/>
              </a:rPr>
              <a:t>The judicial branch interprets/applies the laws (Supreme Court).</a:t>
            </a:r>
          </a:p>
          <a:p>
            <a:pPr marL="182880" indent="-182880" eaLnBrk="1" fontAlgn="auto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400" i="1" dirty="0" smtClean="0">
              <a:latin typeface="Goudy Old Style" panose="02020502050305020303" pitchFamily="18" charset="0"/>
            </a:endParaRPr>
          </a:p>
          <a:p>
            <a:pPr marL="182880" indent="-182880" eaLnBrk="1" fontAlgn="auto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i="1" dirty="0" smtClean="0">
                <a:latin typeface="Goudy Old Style" panose="02020502050305020303" pitchFamily="18" charset="0"/>
              </a:rPr>
              <a:t>	</a:t>
            </a:r>
            <a:r>
              <a:rPr lang="en-US" sz="2400" b="1" i="1" dirty="0" smtClean="0">
                <a:latin typeface="Goudy Old Style" panose="02020502050305020303" pitchFamily="18" charset="0"/>
              </a:rPr>
              <a:t>*</a:t>
            </a:r>
            <a:r>
              <a:rPr lang="en-US" sz="2400" b="1" i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This separation is intended to create a strong, yet limited, government.</a:t>
            </a:r>
          </a:p>
          <a:p>
            <a:pPr marL="182880" indent="-182880" eaLnBrk="1" fontAlgn="auto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674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304800"/>
            <a:ext cx="7269163" cy="8524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u="sng" dirty="0">
                <a:solidFill>
                  <a:schemeClr val="accent2">
                    <a:lumMod val="50000"/>
                  </a:schemeClr>
                </a:solidFill>
              </a:rPr>
              <a:t>III. Separation of Powers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en-US" sz="4800" dirty="0"/>
          </a:p>
        </p:txBody>
      </p:sp>
      <p:pic>
        <p:nvPicPr>
          <p:cNvPr id="14339" name="Picture 2" descr="http://bakermiddleschoolushistory.wikispaces.com/file/view/Separation%20of%20Powers.png/376021062/720x369/Separation%20of%20Pow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153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06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601</Words>
  <Application>Microsoft Office PowerPoint</Application>
  <PresentationFormat>On-screen Show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Adjacency</vt:lpstr>
      <vt:lpstr>Chapter 1-Section 1-Basic Principles </vt:lpstr>
      <vt:lpstr>An Outline of the Constitution </vt:lpstr>
      <vt:lpstr>The Seven Articles of the Constitution </vt:lpstr>
      <vt:lpstr>The Six Basic Principles of the Constitution</vt:lpstr>
      <vt:lpstr>I. Popular Sovereignty:</vt:lpstr>
      <vt:lpstr>II. Limited Government:</vt:lpstr>
      <vt:lpstr>III. Separation of Powers:</vt:lpstr>
      <vt:lpstr>III. Separation of Powers:</vt:lpstr>
      <vt:lpstr>III. Separation of Powers:</vt:lpstr>
      <vt:lpstr>IV. Checks and Balances:</vt:lpstr>
      <vt:lpstr>Examples of Checks and Balances:</vt:lpstr>
      <vt:lpstr>V. Judicial Review: </vt:lpstr>
      <vt:lpstr>VI. Federalism: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1-Section 1-Basic Principles </dc:title>
  <dc:creator>Windows User</dc:creator>
  <cp:lastModifiedBy>Windows User</cp:lastModifiedBy>
  <cp:revision>1</cp:revision>
  <dcterms:created xsi:type="dcterms:W3CDTF">2018-02-28T16:51:22Z</dcterms:created>
  <dcterms:modified xsi:type="dcterms:W3CDTF">2018-02-28T16:52:35Z</dcterms:modified>
</cp:coreProperties>
</file>