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31013E-A85E-4A63-9504-A7DEDCFCE1EB}" type="datetimeFigureOut">
              <a:rPr lang="en-US" smtClean="0"/>
              <a:t>9/21/2017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066800"/>
            <a:ext cx="8077200" cy="675162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atin typeface="Goudy Old Style" panose="02020502050305020303" pitchFamily="18" charset="0"/>
              </a:rPr>
              <a:t>Chapter 9: The Progressive Era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406559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52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362075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Section 1: </a:t>
            </a:r>
            <a:r>
              <a:rPr lang="en-US" b="1" u="sng" dirty="0">
                <a:latin typeface="Goudy Old Style" panose="02020502050305020303" pitchFamily="18" charset="0"/>
              </a:rPr>
              <a:t>The Origins of Progressivism </a:t>
            </a:r>
          </a:p>
        </p:txBody>
      </p:sp>
    </p:spTree>
    <p:extLst>
      <p:ext uri="{BB962C8B-B14F-4D97-AF65-F5344CB8AC3E}">
        <p14:creationId xmlns:p14="http://schemas.microsoft.com/office/powerpoint/2010/main" val="5590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The Progressive Movement</a:t>
            </a:r>
            <a:endParaRPr lang="en-US" sz="4000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In the late 1800’s many Americans began calling for sweeping changes across the nation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This voice mainly came from the rapidly growing middle class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Shared a belief that industrialization and urbanization had created troubling social and political problems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to bring about reforms that would correct these problems and injustices through logic and reason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173762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580455" y="631564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Goudy Old Style" panose="02020502050305020303" pitchFamily="18" charset="0"/>
              </a:rPr>
              <a:t>Chapter 9 Section 1</a:t>
            </a:r>
            <a:endParaRPr lang="en-US" sz="1200" b="1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Progressives Target a Variety of Other Problems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>
                <a:latin typeface="Goudy Old Style" panose="02020502050305020303" pitchFamily="18" charset="0"/>
              </a:rPr>
              <a:t>Political Reform</a:t>
            </a:r>
            <a:r>
              <a:rPr lang="en-US" sz="2000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The vote was the primary goal of many woman</a:t>
            </a:r>
            <a:endParaRPr lang="en-US" dirty="0">
              <a:latin typeface="Goudy Old Style" panose="02020502050305020303" pitchFamily="18" charset="0"/>
            </a:endParaRPr>
          </a:p>
          <a:p>
            <a:r>
              <a:rPr lang="en-US" sz="2000" u="sng" dirty="0" smtClean="0">
                <a:latin typeface="Goudy Old Style" panose="02020502050305020303" pitchFamily="18" charset="0"/>
              </a:rPr>
              <a:t>Honest Government</a:t>
            </a:r>
            <a:r>
              <a:rPr lang="en-US" sz="2000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Targeted political officials who build corrupt organizations, called political machines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Wretched living conditions caused by inadequate services</a:t>
            </a:r>
          </a:p>
          <a:p>
            <a:r>
              <a:rPr lang="en-US" sz="2000" u="sng" dirty="0" smtClean="0">
                <a:latin typeface="Goudy Old Style" panose="02020502050305020303" pitchFamily="18" charset="0"/>
              </a:rPr>
              <a:t>Big Business</a:t>
            </a:r>
            <a:r>
              <a:rPr lang="en-US" sz="2000" dirty="0" smtClean="0">
                <a:latin typeface="Goudy Old Style" panose="02020502050305020303" pitchFamily="18" charset="0"/>
              </a:rPr>
              <a:t>-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greater economic opportunities for smaller businesses</a:t>
            </a:r>
          </a:p>
          <a:p>
            <a:r>
              <a:rPr lang="en-US" sz="2000" u="sng" dirty="0" smtClean="0">
                <a:latin typeface="Goudy Old Style" panose="02020502050305020303" pitchFamily="18" charset="0"/>
              </a:rPr>
              <a:t>Class System</a:t>
            </a:r>
            <a:r>
              <a:rPr lang="en-US" sz="2000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to reduce growing gap between rich and poor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Attacked harsh working and living conditions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social welfare laws for children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government regulations to aid workers and consumers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58" y="6400800"/>
            <a:ext cx="1974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The Progressive Movement</a:t>
            </a:r>
            <a:endParaRPr 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375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Goudy Old Style" panose="02020502050305020303" pitchFamily="18" charset="0"/>
              </a:rPr>
              <a:t>The Progressive Movement</a:t>
            </a:r>
            <a:r>
              <a:rPr lang="en-US" sz="2400" dirty="0" smtClean="0">
                <a:latin typeface="Goudy Old Style" panose="02020502050305020303" pitchFamily="18" charset="0"/>
              </a:rPr>
              <a:t>-A </a:t>
            </a:r>
            <a:r>
              <a:rPr lang="en-US" sz="2400" dirty="0">
                <a:latin typeface="Goudy Old Style" panose="02020502050305020303" pitchFamily="18" charset="0"/>
              </a:rPr>
              <a:t>movement to restore economic opportunities and correct injustices in American life 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endParaRPr lang="en-US" sz="2400" dirty="0">
              <a:latin typeface="Goudy Old Style" panose="02020502050305020303" pitchFamily="18" charset="0"/>
            </a:endParaRPr>
          </a:p>
          <a:p>
            <a:r>
              <a:rPr lang="en-US" sz="2400" b="1" u="sng" dirty="0" smtClean="0">
                <a:latin typeface="Goudy Old Style" panose="02020502050305020303" pitchFamily="18" charset="0"/>
              </a:rPr>
              <a:t>The Progressive Movement had four main goals: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Protecting Social Welfare 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Promoting Moral Improvement 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Creating Economic Reform 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Fostering Efficiency </a:t>
            </a:r>
            <a:endParaRPr 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072677" cy="334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58" y="6400800"/>
            <a:ext cx="1974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The Four Goals of the Progressive Movement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latin typeface="Goudy Old Style" panose="02020502050305020303" pitchFamily="18" charset="0"/>
              </a:rPr>
              <a:t>Four </a:t>
            </a:r>
            <a:r>
              <a:rPr lang="en-US" b="1" u="sng" dirty="0" smtClean="0">
                <a:latin typeface="Goudy Old Style" panose="02020502050305020303" pitchFamily="18" charset="0"/>
              </a:rPr>
              <a:t>Goals</a:t>
            </a:r>
            <a:r>
              <a:rPr lang="en-US" b="1" dirty="0">
                <a:latin typeface="Goudy Old Style" panose="02020502050305020303" pitchFamily="18" charset="0"/>
              </a:rPr>
              <a:t>:</a:t>
            </a:r>
          </a:p>
          <a:p>
            <a:pPr lvl="1"/>
            <a:r>
              <a:rPr lang="en-US" sz="2200" b="1" u="sng" dirty="0">
                <a:latin typeface="Goudy Old Style" panose="02020502050305020303" pitchFamily="18" charset="0"/>
              </a:rPr>
              <a:t>Protecting </a:t>
            </a:r>
            <a:r>
              <a:rPr lang="en-US" sz="2200" b="1" u="sng" dirty="0" smtClean="0">
                <a:latin typeface="Goudy Old Style" panose="02020502050305020303" pitchFamily="18" charset="0"/>
              </a:rPr>
              <a:t>Social </a:t>
            </a:r>
            <a:r>
              <a:rPr lang="en-US" sz="2200" b="1" u="sng" dirty="0">
                <a:latin typeface="Goudy Old Style" panose="02020502050305020303" pitchFamily="18" charset="0"/>
              </a:rPr>
              <a:t>W</a:t>
            </a:r>
            <a:r>
              <a:rPr lang="en-US" sz="2200" b="1" u="sng" dirty="0" smtClean="0">
                <a:latin typeface="Goudy Old Style" panose="02020502050305020303" pitchFamily="18" charset="0"/>
              </a:rPr>
              <a:t>elfare</a:t>
            </a:r>
            <a:r>
              <a:rPr lang="en-US" sz="2200" b="1" dirty="0" smtClean="0">
                <a:latin typeface="Goudy Old Style" panose="02020502050305020303" pitchFamily="18" charset="0"/>
              </a:rPr>
              <a:t>-</a:t>
            </a:r>
            <a:r>
              <a:rPr lang="en-US" sz="2200" dirty="0" smtClean="0">
                <a:latin typeface="Goudy Old Style" panose="02020502050305020303" pitchFamily="18" charset="0"/>
              </a:rPr>
              <a:t>Help </a:t>
            </a:r>
            <a:r>
              <a:rPr lang="en-US" sz="2200" dirty="0">
                <a:latin typeface="Goudy Old Style" panose="02020502050305020303" pitchFamily="18" charset="0"/>
              </a:rPr>
              <a:t>and services for poor.  YMCA activities, education, community centers, social services.</a:t>
            </a:r>
          </a:p>
          <a:p>
            <a:pPr lvl="1"/>
            <a:endParaRPr lang="en-US" sz="2200" b="1" u="sng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200" b="1" u="sng" dirty="0" smtClean="0">
                <a:latin typeface="Goudy Old Style" panose="02020502050305020303" pitchFamily="18" charset="0"/>
              </a:rPr>
              <a:t>Promoting Moral </a:t>
            </a:r>
            <a:r>
              <a:rPr lang="en-US" sz="2200" b="1" u="sng" dirty="0" smtClean="0">
                <a:latin typeface="Goudy Old Style" panose="02020502050305020303" pitchFamily="18" charset="0"/>
              </a:rPr>
              <a:t>I</a:t>
            </a:r>
            <a:r>
              <a:rPr lang="en-US" sz="2200" b="1" u="sng" dirty="0" smtClean="0">
                <a:latin typeface="Goudy Old Style" panose="02020502050305020303" pitchFamily="18" charset="0"/>
              </a:rPr>
              <a:t>mprovement-</a:t>
            </a:r>
            <a:r>
              <a:rPr lang="en-US" sz="2200" dirty="0">
                <a:latin typeface="Goudy Old Style" panose="02020502050305020303" pitchFamily="18" charset="0"/>
              </a:rPr>
              <a:t>I</a:t>
            </a:r>
            <a:r>
              <a:rPr lang="en-US" sz="2200" dirty="0" smtClean="0">
                <a:latin typeface="Goudy Old Style" panose="02020502050305020303" pitchFamily="18" charset="0"/>
              </a:rPr>
              <a:t>mprovement </a:t>
            </a:r>
            <a:r>
              <a:rPr lang="en-US" sz="2200" dirty="0">
                <a:latin typeface="Goudy Old Style" panose="02020502050305020303" pitchFamily="18" charset="0"/>
              </a:rPr>
              <a:t>in personal behavior and morals.  </a:t>
            </a:r>
            <a:endParaRPr lang="en-US" sz="2200" dirty="0" smtClean="0">
              <a:latin typeface="Goudy Old Style" panose="02020502050305020303" pitchFamily="18" charset="0"/>
            </a:endParaRP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Prohibition </a:t>
            </a:r>
            <a:r>
              <a:rPr lang="en-US" dirty="0">
                <a:latin typeface="Goudy Old Style" panose="02020502050305020303" pitchFamily="18" charset="0"/>
              </a:rPr>
              <a:t>(ban of alcohol) and the Woman’s Christian Temperance Union (WCTU). 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3"/>
            <a:r>
              <a:rPr lang="en-US" dirty="0" smtClean="0">
                <a:latin typeface="Goudy Old Style" panose="02020502050305020303" pitchFamily="18" charset="0"/>
              </a:rPr>
              <a:t>Sponsor </a:t>
            </a:r>
            <a:r>
              <a:rPr lang="en-US" dirty="0">
                <a:latin typeface="Goudy Old Style" panose="02020502050305020303" pitchFamily="18" charset="0"/>
              </a:rPr>
              <a:t>schools, visit inmates, work for suffrage.</a:t>
            </a:r>
          </a:p>
          <a:p>
            <a:pPr lvl="1"/>
            <a:endParaRPr lang="en-US" sz="2200" b="1" u="sng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200" b="1" u="sng" dirty="0" smtClean="0">
                <a:latin typeface="Goudy Old Style" panose="02020502050305020303" pitchFamily="18" charset="0"/>
              </a:rPr>
              <a:t>Creating </a:t>
            </a:r>
            <a:r>
              <a:rPr lang="en-US" sz="2200" b="1" u="sng" dirty="0">
                <a:latin typeface="Goudy Old Style" panose="02020502050305020303" pitchFamily="18" charset="0"/>
              </a:rPr>
              <a:t>E</a:t>
            </a:r>
            <a:r>
              <a:rPr lang="en-US" sz="2200" b="1" u="sng" dirty="0" smtClean="0">
                <a:latin typeface="Goudy Old Style" panose="02020502050305020303" pitchFamily="18" charset="0"/>
              </a:rPr>
              <a:t>conomic Reform</a:t>
            </a:r>
            <a:r>
              <a:rPr lang="en-US" sz="2200" dirty="0" smtClean="0">
                <a:latin typeface="Goudy Old Style" panose="02020502050305020303" pitchFamily="18" charset="0"/>
              </a:rPr>
              <a:t>- Muckrakers </a:t>
            </a:r>
            <a:r>
              <a:rPr lang="en-US" sz="2200" dirty="0">
                <a:latin typeface="Goudy Old Style" panose="02020502050305020303" pitchFamily="18" charset="0"/>
              </a:rPr>
              <a:t>expose corruption in business and public life</a:t>
            </a:r>
          </a:p>
          <a:p>
            <a:pPr lvl="1"/>
            <a:endParaRPr lang="en-US" sz="2200" b="1" u="sng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200" b="1" u="sng" dirty="0" smtClean="0">
                <a:latin typeface="Goudy Old Style" panose="02020502050305020303" pitchFamily="18" charset="0"/>
              </a:rPr>
              <a:t>Fostering </a:t>
            </a:r>
            <a:r>
              <a:rPr lang="en-US" sz="2200" b="1" u="sng" dirty="0">
                <a:latin typeface="Goudy Old Style" panose="02020502050305020303" pitchFamily="18" charset="0"/>
              </a:rPr>
              <a:t>E</a:t>
            </a:r>
            <a:r>
              <a:rPr lang="en-US" sz="2200" b="1" u="sng" dirty="0" smtClean="0">
                <a:latin typeface="Goudy Old Style" panose="02020502050305020303" pitchFamily="18" charset="0"/>
              </a:rPr>
              <a:t>fficiency</a:t>
            </a:r>
            <a:r>
              <a:rPr lang="en-US" sz="2200" dirty="0" smtClean="0">
                <a:latin typeface="Goudy Old Style" panose="02020502050305020303" pitchFamily="18" charset="0"/>
              </a:rPr>
              <a:t>-Performing </a:t>
            </a:r>
            <a:r>
              <a:rPr lang="en-US" sz="2200" dirty="0">
                <a:latin typeface="Goudy Old Style" panose="02020502050305020303" pitchFamily="18" charset="0"/>
              </a:rPr>
              <a:t>in the best possible manner with the least waste of time and effort</a:t>
            </a:r>
            <a:r>
              <a:rPr lang="en-US" sz="2200">
                <a:latin typeface="Goudy Old Style" panose="02020502050305020303" pitchFamily="18" charset="0"/>
              </a:rPr>
              <a:t>. </a:t>
            </a:r>
            <a:endParaRPr lang="en-US" sz="2200" smtClean="0">
              <a:latin typeface="Goudy Old Style" panose="02020502050305020303" pitchFamily="18" charset="0"/>
            </a:endParaRPr>
          </a:p>
          <a:p>
            <a:pPr lvl="2"/>
            <a:r>
              <a:rPr lang="en-US" smtClean="0">
                <a:latin typeface="Goudy Old Style" panose="02020502050305020303" pitchFamily="18" charset="0"/>
              </a:rPr>
              <a:t>Shorter </a:t>
            </a:r>
            <a:r>
              <a:rPr lang="en-US" dirty="0">
                <a:latin typeface="Goudy Old Style" panose="02020502050305020303" pitchFamily="18" charset="0"/>
              </a:rPr>
              <a:t>work hours, higher pay, assembly lines.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400800"/>
            <a:ext cx="1974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Protecting Social Welfare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late 1800’s social welfare reformers worked to soften the harsh conditions resulting from rapid industrialization</a:t>
            </a:r>
          </a:p>
          <a:p>
            <a:pPr lvl="1"/>
            <a:r>
              <a:rPr lang="en-US" dirty="0" smtClean="0"/>
              <a:t>Social Gospel and settlement house movements worked with community centers and local churches to help the poor through social service programs</a:t>
            </a:r>
          </a:p>
          <a:p>
            <a:pPr lvl="1"/>
            <a:r>
              <a:rPr lang="en-US" dirty="0" smtClean="0"/>
              <a:t>The Young Men’s Christian Association (YMCA) opened libraries, sponsored classes, built  along with organizing activities like handball and building swimming pools</a:t>
            </a:r>
          </a:p>
          <a:p>
            <a:pPr lvl="1"/>
            <a:r>
              <a:rPr lang="en-US" dirty="0" smtClean="0"/>
              <a:t>Florence Kelly was influential in helping pass the Illinois Factory Act of 1893.</a:t>
            </a:r>
          </a:p>
          <a:p>
            <a:pPr lvl="2"/>
            <a:r>
              <a:rPr lang="en-US" dirty="0" smtClean="0"/>
              <a:t>This act prohibited child labor and limited the hours a woman would be forced to work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262550" cy="283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39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Promoting Moral Improvement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protecting social welfare was important many felt that the key to reform was an improved sense of morality.</a:t>
            </a:r>
          </a:p>
          <a:p>
            <a:pPr lvl="1"/>
            <a:r>
              <a:rPr lang="en-US" dirty="0" smtClean="0"/>
              <a:t>These reformers wanted immigrants and poor city dwellers to help themselves by improving their personal behavior </a:t>
            </a:r>
          </a:p>
          <a:p>
            <a:endParaRPr lang="en-US" dirty="0"/>
          </a:p>
          <a:p>
            <a:r>
              <a:rPr lang="en-US" dirty="0" smtClean="0"/>
              <a:t>One solution was adopting prohibition</a:t>
            </a:r>
          </a:p>
          <a:p>
            <a:pPr lvl="1"/>
            <a:r>
              <a:rPr lang="en-US" b="1" u="sng" dirty="0"/>
              <a:t>Prohibition</a:t>
            </a:r>
            <a:r>
              <a:rPr lang="en-US" dirty="0"/>
              <a:t>-The movement to ban alcoholic beverages for the preservation of American morals and </a:t>
            </a:r>
            <a:r>
              <a:rPr lang="en-US" dirty="0" smtClean="0"/>
              <a:t>values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Promoting Moral Improvement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375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Crusade against alcohol led by Women’s Christian Temperance Union (WCTU) and the Anti- Saloon League</a:t>
            </a:r>
          </a:p>
          <a:p>
            <a:pPr lvl="0"/>
            <a:r>
              <a:rPr lang="en-US" dirty="0"/>
              <a:t>Supported prohibition</a:t>
            </a:r>
          </a:p>
          <a:p>
            <a:pPr lvl="1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Laws that would ban making or selling of alcohol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dirty="0"/>
              <a:t>Opposed alcohol for moral and social reasons</a:t>
            </a:r>
          </a:p>
          <a:p>
            <a:pPr lvl="0"/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Amendment: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Prohibition Law: Ratified in 1919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69" y="1905000"/>
            <a:ext cx="2945356" cy="3690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</TotalTime>
  <Words>490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Chapter 9: The Progressive Era</vt:lpstr>
      <vt:lpstr>Section 1: The Origins of Progressivism </vt:lpstr>
      <vt:lpstr>The Progressive Movement</vt:lpstr>
      <vt:lpstr>Progressives Target a Variety of Other Problems</vt:lpstr>
      <vt:lpstr>The Progressive Movement</vt:lpstr>
      <vt:lpstr>The Four Goals of the Progressive Movement </vt:lpstr>
      <vt:lpstr>Protecting Social Welfare </vt:lpstr>
      <vt:lpstr>Promoting Moral Improvement </vt:lpstr>
      <vt:lpstr>Promoting Moral Improvement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The Progressive Era</dc:title>
  <dc:creator>Windows User</dc:creator>
  <cp:lastModifiedBy>Windows User</cp:lastModifiedBy>
  <cp:revision>2</cp:revision>
  <dcterms:created xsi:type="dcterms:W3CDTF">2017-09-21T14:20:24Z</dcterms:created>
  <dcterms:modified xsi:type="dcterms:W3CDTF">2017-09-21T14:29:48Z</dcterms:modified>
</cp:coreProperties>
</file>