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302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-132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A8757-B1C6-455A-8740-B32904F7FB3D}" type="datetimeFigureOut">
              <a:rPr lang="en-US" smtClean="0"/>
              <a:t>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8CF63-55C4-411B-AA50-96022F0E0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175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A8757-B1C6-455A-8740-B32904F7FB3D}" type="datetimeFigureOut">
              <a:rPr lang="en-US" smtClean="0"/>
              <a:t>1/12/2018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8CF63-55C4-411B-AA50-96022F0E0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703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A8757-B1C6-455A-8740-B32904F7FB3D}" type="datetimeFigureOut">
              <a:rPr lang="en-US" smtClean="0"/>
              <a:t>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8CF63-55C4-411B-AA50-96022F0E0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0848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A8757-B1C6-455A-8740-B32904F7FB3D}" type="datetimeFigureOut">
              <a:rPr lang="en-US" smtClean="0"/>
              <a:t>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8CF63-55C4-411B-AA50-96022F0E0AE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002665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A8757-B1C6-455A-8740-B32904F7FB3D}" type="datetimeFigureOut">
              <a:rPr lang="en-US" smtClean="0"/>
              <a:t>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8CF63-55C4-411B-AA50-96022F0E0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5761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A8757-B1C6-455A-8740-B32904F7FB3D}" type="datetimeFigureOut">
              <a:rPr lang="en-US" smtClean="0"/>
              <a:t>1/12/2018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8CF63-55C4-411B-AA50-96022F0E0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6446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A8757-B1C6-455A-8740-B32904F7FB3D}" type="datetimeFigureOut">
              <a:rPr lang="en-US" smtClean="0"/>
              <a:t>1/12/2018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8CF63-55C4-411B-AA50-96022F0E0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0078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A8757-B1C6-455A-8740-B32904F7FB3D}" type="datetimeFigureOut">
              <a:rPr lang="en-US" smtClean="0"/>
              <a:t>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8CF63-55C4-411B-AA50-96022F0E0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683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A8757-B1C6-455A-8740-B32904F7FB3D}" type="datetimeFigureOut">
              <a:rPr lang="en-US" smtClean="0"/>
              <a:t>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8CF63-55C4-411B-AA50-96022F0E0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172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A8757-B1C6-455A-8740-B32904F7FB3D}" type="datetimeFigureOut">
              <a:rPr lang="en-US" smtClean="0"/>
              <a:t>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8CF63-55C4-411B-AA50-96022F0E0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114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A8757-B1C6-455A-8740-B32904F7FB3D}" type="datetimeFigureOut">
              <a:rPr lang="en-US" smtClean="0"/>
              <a:t>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8CF63-55C4-411B-AA50-96022F0E0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785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A8757-B1C6-455A-8740-B32904F7FB3D}" type="datetimeFigureOut">
              <a:rPr lang="en-US" smtClean="0"/>
              <a:t>1/12/2018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8CF63-55C4-411B-AA50-96022F0E0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774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A8757-B1C6-455A-8740-B32904F7FB3D}" type="datetimeFigureOut">
              <a:rPr lang="en-US" smtClean="0"/>
              <a:t>1/12/2018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8CF63-55C4-411B-AA50-96022F0E0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058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A8757-B1C6-455A-8740-B32904F7FB3D}" type="datetimeFigureOut">
              <a:rPr lang="en-US" smtClean="0"/>
              <a:t>1/12/2018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8CF63-55C4-411B-AA50-96022F0E0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907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A8757-B1C6-455A-8740-B32904F7FB3D}" type="datetimeFigureOut">
              <a:rPr lang="en-US" smtClean="0"/>
              <a:t>1/12/2018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8CF63-55C4-411B-AA50-96022F0E0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168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A8757-B1C6-455A-8740-B32904F7FB3D}" type="datetimeFigureOut">
              <a:rPr lang="en-US" smtClean="0"/>
              <a:t>1/12/2018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8CF63-55C4-411B-AA50-96022F0E0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21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A8757-B1C6-455A-8740-B32904F7FB3D}" type="datetimeFigureOut">
              <a:rPr lang="en-US" smtClean="0"/>
              <a:t>1/12/2018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8CF63-55C4-411B-AA50-96022F0E0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529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FFA8757-B1C6-455A-8740-B32904F7FB3D}" type="datetimeFigureOut">
              <a:rPr lang="en-US" smtClean="0"/>
              <a:t>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8CF63-55C4-411B-AA50-96022F0E0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7848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79105" y="1201480"/>
            <a:ext cx="11267089" cy="1374962"/>
          </a:xfrm>
        </p:spPr>
        <p:txBody>
          <a:bodyPr/>
          <a:lstStyle/>
          <a:p>
            <a:pPr algn="ctr" eaLnBrk="1" hangingPunct="1"/>
            <a:r>
              <a:rPr lang="en-US" altLang="en-US" sz="6600" b="1" u="sng" dirty="0">
                <a:latin typeface="Goudy Old Style" panose="02020502050305020303" pitchFamily="18" charset="0"/>
              </a:rPr>
              <a:t>Chapter </a:t>
            </a:r>
            <a:r>
              <a:rPr lang="en-US" altLang="en-US" sz="6600" b="1" u="sng" dirty="0" smtClean="0">
                <a:latin typeface="Goudy Old Style" panose="02020502050305020303" pitchFamily="18" charset="0"/>
              </a:rPr>
              <a:t>15- The </a:t>
            </a:r>
            <a:r>
              <a:rPr lang="en-US" altLang="en-US" sz="6600" b="1" u="sng" dirty="0">
                <a:latin typeface="Goudy Old Style" panose="02020502050305020303" pitchFamily="18" charset="0"/>
              </a:rPr>
              <a:t>New Deal</a:t>
            </a:r>
          </a:p>
        </p:txBody>
      </p:sp>
      <p:pic>
        <p:nvPicPr>
          <p:cNvPr id="6" name="Picture 4" descr="https://media1.britannica.com/eb-media/72/126072-004-7DC7F1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599" y="3013592"/>
            <a:ext cx="5094217" cy="33996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82806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u="sng" dirty="0">
                <a:latin typeface="Goudy Old Style" panose="02020502050305020303" pitchFamily="18" charset="0"/>
              </a:rPr>
              <a:t>New Deal Projects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661481" y="1488914"/>
            <a:ext cx="5697278" cy="4838313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600" b="1" dirty="0">
                <a:latin typeface="Goudy Old Style" panose="02020502050305020303" pitchFamily="18" charset="0"/>
              </a:rPr>
              <a:t>Civilian Conservation Corps (CCC)</a:t>
            </a:r>
          </a:p>
          <a:p>
            <a:pPr lvl="1" eaLnBrk="1" hangingPunct="1"/>
            <a:r>
              <a:rPr lang="en-US" altLang="en-US" sz="3600" dirty="0">
                <a:latin typeface="Goudy Old Style" panose="02020502050305020303" pitchFamily="18" charset="0"/>
              </a:rPr>
              <a:t>Put young unemployed men to work building roads, developing parks, planting trees, and helping in soil-erosion and flood-control projects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1723" y="2438041"/>
            <a:ext cx="4706853" cy="29106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55413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US" sz="4000" u="sng" dirty="0">
                <a:latin typeface="Goudy Old Style" panose="02020502050305020303" pitchFamily="18" charset="0"/>
              </a:rPr>
              <a:t>National Industrial Recovery Act (NIRA)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5801711" y="1828800"/>
            <a:ext cx="5309112" cy="45720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2800" dirty="0">
                <a:latin typeface="Goudy Old Style" panose="02020502050305020303" pitchFamily="18" charset="0"/>
              </a:rPr>
              <a:t>Established codes of fair practice for Industries and to promote industrial growth</a:t>
            </a:r>
          </a:p>
          <a:p>
            <a:pPr eaLnBrk="1" hangingPunct="1"/>
            <a:r>
              <a:rPr lang="en-US" altLang="en-US" sz="2800" u="sng" dirty="0">
                <a:latin typeface="Goudy Old Style" panose="02020502050305020303" pitchFamily="18" charset="0"/>
              </a:rPr>
              <a:t>Example</a:t>
            </a:r>
            <a:r>
              <a:rPr lang="en-US" altLang="en-US" sz="2800" dirty="0">
                <a:latin typeface="Goudy Old Style" panose="02020502050305020303" pitchFamily="18" charset="0"/>
              </a:rPr>
              <a:t>:</a:t>
            </a:r>
          </a:p>
          <a:p>
            <a:pPr lvl="1" eaLnBrk="1" hangingPunct="1"/>
            <a:r>
              <a:rPr lang="en-US" altLang="en-US" sz="2800" b="1" dirty="0">
                <a:latin typeface="Goudy Old Style" panose="02020502050305020303" pitchFamily="18" charset="0"/>
              </a:rPr>
              <a:t>Public Works Administration (PWA) </a:t>
            </a:r>
            <a:r>
              <a:rPr lang="en-US" altLang="en-US" sz="2800" dirty="0">
                <a:latin typeface="Goudy Old Style" panose="02020502050305020303" pitchFamily="18" charset="0"/>
              </a:rPr>
              <a:t>- Provided money to states to create jobs chiefly in the construction of schools and other community buildings</a:t>
            </a:r>
          </a:p>
        </p:txBody>
      </p:sp>
      <p:pic>
        <p:nvPicPr>
          <p:cNvPr id="2050" name="Picture 2" descr="Image result for National Industrial Recovery Act (NIRA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457" y="2385847"/>
            <a:ext cx="4061538" cy="31942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16054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u="sng" dirty="0">
                <a:latin typeface="Goudy Old Style" panose="02020502050305020303" pitchFamily="18" charset="0"/>
              </a:rPr>
              <a:t>Food Clothing and Shelter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668546" y="1229710"/>
            <a:ext cx="7760751" cy="5444359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2800" b="1" dirty="0">
                <a:latin typeface="Goudy Old Style" panose="02020502050305020303" pitchFamily="18" charset="0"/>
              </a:rPr>
              <a:t>Home Owners Loan Corporation (HOLC)</a:t>
            </a:r>
          </a:p>
          <a:p>
            <a:pPr lvl="1" eaLnBrk="1" hangingPunct="1"/>
            <a:r>
              <a:rPr lang="en-US" altLang="en-US" sz="2800" dirty="0">
                <a:latin typeface="Goudy Old Style" panose="02020502050305020303" pitchFamily="18" charset="0"/>
              </a:rPr>
              <a:t>Provided government loans to homeowners who faced foreclosures</a:t>
            </a:r>
          </a:p>
          <a:p>
            <a:pPr eaLnBrk="1" hangingPunct="1"/>
            <a:endParaRPr lang="en-US" altLang="en-US" sz="2800" dirty="0" smtClean="0">
              <a:latin typeface="Goudy Old Style" panose="02020502050305020303" pitchFamily="18" charset="0"/>
            </a:endParaRPr>
          </a:p>
          <a:p>
            <a:pPr eaLnBrk="1" hangingPunct="1"/>
            <a:r>
              <a:rPr lang="en-US" altLang="en-US" sz="2800" b="1" dirty="0" smtClean="0">
                <a:latin typeface="Goudy Old Style" panose="02020502050305020303" pitchFamily="18" charset="0"/>
              </a:rPr>
              <a:t>Federal </a:t>
            </a:r>
            <a:r>
              <a:rPr lang="en-US" altLang="en-US" sz="2800" b="1" dirty="0">
                <a:latin typeface="Goudy Old Style" panose="02020502050305020303" pitchFamily="18" charset="0"/>
              </a:rPr>
              <a:t>Housing Administration (FHA)</a:t>
            </a:r>
          </a:p>
          <a:p>
            <a:pPr lvl="1" eaLnBrk="1" hangingPunct="1"/>
            <a:r>
              <a:rPr lang="en-US" altLang="en-US" sz="2800" dirty="0">
                <a:latin typeface="Goudy Old Style" panose="02020502050305020303" pitchFamily="18" charset="0"/>
              </a:rPr>
              <a:t>Furnishes loans for home mortgages and repairs</a:t>
            </a:r>
          </a:p>
          <a:p>
            <a:pPr eaLnBrk="1" hangingPunct="1"/>
            <a:endParaRPr lang="en-US" altLang="en-US" sz="2800" dirty="0" smtClean="0">
              <a:latin typeface="Goudy Old Style" panose="02020502050305020303" pitchFamily="18" charset="0"/>
            </a:endParaRPr>
          </a:p>
          <a:p>
            <a:pPr eaLnBrk="1" hangingPunct="1"/>
            <a:r>
              <a:rPr lang="en-US" altLang="en-US" sz="2800" b="1" dirty="0" smtClean="0">
                <a:latin typeface="Goudy Old Style" panose="02020502050305020303" pitchFamily="18" charset="0"/>
              </a:rPr>
              <a:t>Federal </a:t>
            </a:r>
            <a:r>
              <a:rPr lang="en-US" altLang="en-US" sz="2800" b="1" dirty="0">
                <a:latin typeface="Goudy Old Style" panose="02020502050305020303" pitchFamily="18" charset="0"/>
              </a:rPr>
              <a:t>Emergency Relief Administration (FERA)</a:t>
            </a:r>
          </a:p>
          <a:p>
            <a:pPr lvl="1" eaLnBrk="1" hangingPunct="1"/>
            <a:r>
              <a:rPr lang="en-US" altLang="en-US" sz="2800" dirty="0">
                <a:latin typeface="Goudy Old Style" panose="02020502050305020303" pitchFamily="18" charset="0"/>
              </a:rPr>
              <a:t>Provided direct relief for the needy</a:t>
            </a:r>
          </a:p>
        </p:txBody>
      </p:sp>
      <p:pic>
        <p:nvPicPr>
          <p:cNvPr id="48132" name="Picture 1" descr="fha_19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9402" y="2159000"/>
            <a:ext cx="2413000" cy="340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807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u="sng" dirty="0">
                <a:latin typeface="Goudy Old Style" panose="02020502050305020303" pitchFamily="18" charset="0"/>
              </a:rPr>
              <a:t>Deficit Spending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844520" y="1681982"/>
            <a:ext cx="5913632" cy="487647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600" dirty="0">
                <a:latin typeface="Goudy Old Style" panose="02020502050305020303" pitchFamily="18" charset="0"/>
              </a:rPr>
              <a:t>Spending more money than the government receives in revenue</a:t>
            </a:r>
          </a:p>
          <a:p>
            <a:pPr eaLnBrk="1" hangingPunct="1"/>
            <a:endParaRPr lang="en-US" altLang="en-US" sz="3600" dirty="0" smtClean="0">
              <a:latin typeface="Goudy Old Style" panose="02020502050305020303" pitchFamily="18" charset="0"/>
            </a:endParaRPr>
          </a:p>
          <a:p>
            <a:pPr eaLnBrk="1" hangingPunct="1"/>
            <a:r>
              <a:rPr lang="en-US" altLang="en-US" sz="3600" dirty="0" smtClean="0">
                <a:latin typeface="Goudy Old Style" panose="02020502050305020303" pitchFamily="18" charset="0"/>
              </a:rPr>
              <a:t>FDR </a:t>
            </a:r>
            <a:r>
              <a:rPr lang="en-US" altLang="en-US" sz="3600" dirty="0">
                <a:latin typeface="Goudy Old Style" panose="02020502050305020303" pitchFamily="18" charset="0"/>
              </a:rPr>
              <a:t>regarded deficit spending as a </a:t>
            </a:r>
            <a:r>
              <a:rPr lang="ja-JP" altLang="en-US" sz="3600" dirty="0">
                <a:latin typeface="Goudy Old Style" panose="02020502050305020303" pitchFamily="18" charset="0"/>
              </a:rPr>
              <a:t>“</a:t>
            </a:r>
            <a:r>
              <a:rPr lang="en-US" altLang="ja-JP" sz="3600" dirty="0">
                <a:latin typeface="Goudy Old Style" panose="02020502050305020303" pitchFamily="18" charset="0"/>
              </a:rPr>
              <a:t>necessary evil</a:t>
            </a:r>
            <a:r>
              <a:rPr lang="ja-JP" altLang="en-US" sz="3600" dirty="0">
                <a:latin typeface="Goudy Old Style" panose="02020502050305020303" pitchFamily="18" charset="0"/>
              </a:rPr>
              <a:t>”</a:t>
            </a:r>
            <a:r>
              <a:rPr lang="en-US" altLang="ja-JP" sz="3600" dirty="0">
                <a:latin typeface="Goudy Old Style" panose="02020502050305020303" pitchFamily="18" charset="0"/>
              </a:rPr>
              <a:t> to bring the United States out of the depression</a:t>
            </a:r>
            <a:endParaRPr lang="en-US" altLang="en-US" sz="3600" dirty="0">
              <a:latin typeface="Goudy Old Style" panose="02020502050305020303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785" y="2459421"/>
            <a:ext cx="3287804" cy="30944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4015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u="sng" dirty="0">
                <a:latin typeface="Goudy Old Style" panose="02020502050305020303" pitchFamily="18" charset="0"/>
              </a:rPr>
              <a:t>FDR vs. Supreme Court</a:t>
            </a:r>
            <a:r>
              <a:rPr lang="en-US" altLang="en-US" dirty="0"/>
              <a:t>	</a:t>
            </a: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>
          <a:xfrm>
            <a:off x="523333" y="1436298"/>
            <a:ext cx="7905963" cy="5342874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2600" dirty="0">
                <a:latin typeface="Goudy Old Style" panose="02020502050305020303" pitchFamily="18" charset="0"/>
              </a:rPr>
              <a:t>Supreme Court in the early 1930’s was more conservative (did not favor New Deal) &amp;  declared many programs unconstitutional</a:t>
            </a:r>
          </a:p>
          <a:p>
            <a:pPr lvl="1"/>
            <a:r>
              <a:rPr lang="en-US" altLang="en-US" sz="2600" dirty="0">
                <a:latin typeface="Goudy Old Style" panose="02020502050305020303" pitchFamily="18" charset="0"/>
              </a:rPr>
              <a:t>1935 found the NIRA to be unconstitutional</a:t>
            </a:r>
          </a:p>
          <a:p>
            <a:pPr lvl="1"/>
            <a:r>
              <a:rPr lang="en-US" altLang="en-US" sz="2600" dirty="0">
                <a:latin typeface="Goudy Old Style" panose="02020502050305020303" pitchFamily="18" charset="0"/>
              </a:rPr>
              <a:t>1936 found the AAA to be unconstitutional and struck it down</a:t>
            </a:r>
          </a:p>
          <a:p>
            <a:pPr eaLnBrk="1" hangingPunct="1">
              <a:lnSpc>
                <a:spcPct val="80000"/>
              </a:lnSpc>
            </a:pPr>
            <a:endParaRPr lang="en-US" altLang="en-US" sz="2600" dirty="0" smtClean="0">
              <a:latin typeface="Goudy Old Style" panose="02020502050305020303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600" dirty="0" smtClean="0">
                <a:latin typeface="Goudy Old Style" panose="02020502050305020303" pitchFamily="18" charset="0"/>
              </a:rPr>
              <a:t>In </a:t>
            </a:r>
            <a:r>
              <a:rPr lang="en-US" altLang="en-US" sz="2600" dirty="0">
                <a:latin typeface="Goudy Old Style" panose="02020502050305020303" pitchFamily="18" charset="0"/>
              </a:rPr>
              <a:t>1937 FDR proposed a Congressional bill to reorganize the Supreme Court calling for </a:t>
            </a:r>
            <a:r>
              <a:rPr lang="en-US" altLang="en-US" sz="2600" dirty="0" smtClean="0">
                <a:latin typeface="Goudy Old Style" panose="02020502050305020303" pitchFamily="18" charset="0"/>
              </a:rPr>
              <a:t>six </a:t>
            </a:r>
            <a:r>
              <a:rPr lang="en-US" altLang="en-US" sz="2600" dirty="0">
                <a:latin typeface="Goudy Old Style" panose="02020502050305020303" pitchFamily="18" charset="0"/>
              </a:rPr>
              <a:t>new justices (And by law, he gets to appoint those justices!!!)</a:t>
            </a:r>
          </a:p>
          <a:p>
            <a:pPr eaLnBrk="1" hangingPunct="1">
              <a:lnSpc>
                <a:spcPct val="80000"/>
              </a:lnSpc>
            </a:pPr>
            <a:endParaRPr lang="en-US" altLang="en-US" sz="2600" dirty="0" smtClean="0">
              <a:latin typeface="Goudy Old Style" panose="02020502050305020303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600" dirty="0" smtClean="0">
                <a:latin typeface="Goudy Old Style" panose="02020502050305020303" pitchFamily="18" charset="0"/>
              </a:rPr>
              <a:t>Congress </a:t>
            </a:r>
            <a:r>
              <a:rPr lang="en-US" altLang="en-US" sz="2600" dirty="0">
                <a:latin typeface="Goudy Old Style" panose="02020502050305020303" pitchFamily="18" charset="0"/>
              </a:rPr>
              <a:t>and press were outraged at his “Court-Packing” Bill </a:t>
            </a:r>
          </a:p>
          <a:p>
            <a:pPr eaLnBrk="1" hangingPunct="1">
              <a:lnSpc>
                <a:spcPct val="80000"/>
              </a:lnSpc>
            </a:pPr>
            <a:endParaRPr lang="en-US" altLang="en-US" sz="2600" dirty="0" smtClean="0">
              <a:latin typeface="Goudy Old Style" panose="02020502050305020303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600" dirty="0" smtClean="0">
                <a:latin typeface="Goudy Old Style" panose="02020502050305020303" pitchFamily="18" charset="0"/>
              </a:rPr>
              <a:t>Eventually </a:t>
            </a:r>
            <a:r>
              <a:rPr lang="en-US" altLang="en-US" sz="2600" dirty="0">
                <a:latin typeface="Goudy Old Style" panose="02020502050305020303" pitchFamily="18" charset="0"/>
              </a:rPr>
              <a:t>he gets his way as several justices over the next </a:t>
            </a:r>
            <a:r>
              <a:rPr lang="en-US" altLang="en-US" sz="2600" dirty="0" smtClean="0">
                <a:latin typeface="Goudy Old Style" panose="02020502050305020303" pitchFamily="18" charset="0"/>
              </a:rPr>
              <a:t>four </a:t>
            </a:r>
            <a:r>
              <a:rPr lang="en-US" altLang="en-US" sz="2600" dirty="0">
                <a:latin typeface="Goudy Old Style" panose="02020502050305020303" pitchFamily="18" charset="0"/>
              </a:rPr>
              <a:t>years retire</a:t>
            </a:r>
          </a:p>
          <a:p>
            <a:pPr eaLnBrk="1" hangingPunct="1">
              <a:lnSpc>
                <a:spcPct val="80000"/>
              </a:lnSpc>
            </a:pPr>
            <a:endParaRPr lang="en-US" altLang="en-US" sz="2200" dirty="0"/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en-US" altLang="en-US" sz="2200" dirty="0"/>
          </a:p>
          <a:p>
            <a:pPr eaLnBrk="1" hangingPunct="1">
              <a:lnSpc>
                <a:spcPct val="80000"/>
              </a:lnSpc>
            </a:pPr>
            <a:endParaRPr lang="en-US" altLang="en-US" sz="2200" dirty="0"/>
          </a:p>
        </p:txBody>
      </p:sp>
      <p:pic>
        <p:nvPicPr>
          <p:cNvPr id="51204" name="Picture 3" descr="CourtPacki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0523" y="2554014"/>
            <a:ext cx="3132653" cy="28440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74254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Goudy Old Style" panose="02020502050305020303" pitchFamily="18" charset="0"/>
              </a:rPr>
              <a:t>The Second New Deal Takes Hold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US" sz="2800" dirty="0">
                <a:latin typeface="Goudy Old Style" panose="02020502050305020303" pitchFamily="18" charset="0"/>
              </a:rPr>
              <a:t>Chapter 15-Section 2</a:t>
            </a:r>
          </a:p>
        </p:txBody>
      </p:sp>
    </p:spTree>
    <p:extLst>
      <p:ext uri="{BB962C8B-B14F-4D97-AF65-F5344CB8AC3E}">
        <p14:creationId xmlns:p14="http://schemas.microsoft.com/office/powerpoint/2010/main" val="10806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u="sng" dirty="0">
                <a:latin typeface="Goudy Old Style" panose="02020502050305020303" pitchFamily="18" charset="0"/>
              </a:rPr>
              <a:t>The Second Hundred Days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1103312" y="2052918"/>
            <a:ext cx="5521775" cy="4195481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sz="2600" dirty="0">
                <a:latin typeface="Goudy Old Style" panose="02020502050305020303" pitchFamily="18" charset="0"/>
              </a:rPr>
              <a:t>Economy had improved during FDR</a:t>
            </a:r>
            <a:r>
              <a:rPr lang="ja-JP" altLang="en-US" sz="2600" dirty="0">
                <a:latin typeface="Goudy Old Style" panose="02020502050305020303" pitchFamily="18" charset="0"/>
              </a:rPr>
              <a:t>’</a:t>
            </a:r>
            <a:r>
              <a:rPr lang="en-US" altLang="ja-JP" sz="2600" dirty="0">
                <a:latin typeface="Goudy Old Style" panose="02020502050305020303" pitchFamily="18" charset="0"/>
              </a:rPr>
              <a:t>s first two years as president</a:t>
            </a:r>
          </a:p>
          <a:p>
            <a:pPr eaLnBrk="1" hangingPunct="1"/>
            <a:r>
              <a:rPr lang="en-US" altLang="en-US" sz="2600" dirty="0">
                <a:latin typeface="Goudy Old Style" panose="02020502050305020303" pitchFamily="18" charset="0"/>
              </a:rPr>
              <a:t>He still wanted more improvement</a:t>
            </a:r>
          </a:p>
          <a:p>
            <a:pPr lvl="1" eaLnBrk="1" hangingPunct="1"/>
            <a:r>
              <a:rPr lang="en-US" altLang="en-US" sz="2200" dirty="0">
                <a:latin typeface="Goudy Old Style" panose="02020502050305020303" pitchFamily="18" charset="0"/>
              </a:rPr>
              <a:t>Unemployment rates remained high</a:t>
            </a:r>
          </a:p>
          <a:p>
            <a:pPr lvl="1" eaLnBrk="1" hangingPunct="1"/>
            <a:r>
              <a:rPr lang="en-US" altLang="en-US" sz="2200" dirty="0">
                <a:latin typeface="Goudy Old Style" panose="02020502050305020303" pitchFamily="18" charset="0"/>
              </a:rPr>
              <a:t>Production still lagged behind 1920</a:t>
            </a:r>
            <a:r>
              <a:rPr lang="ja-JP" altLang="en-US" sz="2200" dirty="0">
                <a:latin typeface="Goudy Old Style" panose="02020502050305020303" pitchFamily="18" charset="0"/>
              </a:rPr>
              <a:t>’</a:t>
            </a:r>
            <a:r>
              <a:rPr lang="en-US" altLang="ja-JP" sz="2200" dirty="0">
                <a:latin typeface="Goudy Old Style" panose="02020502050305020303" pitchFamily="18" charset="0"/>
              </a:rPr>
              <a:t>s levels</a:t>
            </a:r>
          </a:p>
          <a:p>
            <a:pPr eaLnBrk="1" hangingPunct="1"/>
            <a:r>
              <a:rPr lang="en-US" altLang="en-US" sz="2600" dirty="0">
                <a:latin typeface="Goudy Old Style" panose="02020502050305020303" pitchFamily="18" charset="0"/>
              </a:rPr>
              <a:t>Roosevelt decided to launch a Second New Deal-Another burst of activity aimed at providing more help for farmers and workers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8214" y="2147977"/>
            <a:ext cx="3696934" cy="33912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03850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u="sng" dirty="0">
                <a:latin typeface="Goudy Old Style" panose="02020502050305020303" pitchFamily="18" charset="0"/>
              </a:rPr>
              <a:t>Eleanor Roosevelt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611608" y="1949401"/>
            <a:ext cx="6082492" cy="4195481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en-US" altLang="en-US" sz="3800" dirty="0">
                <a:latin typeface="Goudy Old Style" panose="02020502050305020303" pitchFamily="18" charset="0"/>
              </a:rPr>
              <a:t>The First Lady (FDR</a:t>
            </a:r>
            <a:r>
              <a:rPr lang="ja-JP" altLang="en-US" sz="3800" dirty="0">
                <a:latin typeface="Goudy Old Style" panose="02020502050305020303" pitchFamily="18" charset="0"/>
              </a:rPr>
              <a:t>’</a:t>
            </a:r>
            <a:r>
              <a:rPr lang="en-US" altLang="ja-JP" sz="3800" dirty="0">
                <a:latin typeface="Goudy Old Style" panose="02020502050305020303" pitchFamily="18" charset="0"/>
              </a:rPr>
              <a:t>s wife)</a:t>
            </a:r>
          </a:p>
          <a:p>
            <a:pPr eaLnBrk="1" hangingPunct="1"/>
            <a:r>
              <a:rPr lang="en-US" altLang="en-US" sz="3800" dirty="0">
                <a:latin typeface="Goudy Old Style" panose="02020502050305020303" pitchFamily="18" charset="0"/>
              </a:rPr>
              <a:t>Helped her husband out every chance she got </a:t>
            </a:r>
          </a:p>
          <a:p>
            <a:pPr lvl="1"/>
            <a:r>
              <a:rPr lang="en-US" altLang="en-US" sz="3800" dirty="0">
                <a:latin typeface="Goudy Old Style" panose="02020502050305020303" pitchFamily="18" charset="0"/>
              </a:rPr>
              <a:t>Her contributions in the areas of civil rights, the welfare of young Americans and her political presence was a very important part of the second new deal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dirty="0"/>
          </a:p>
        </p:txBody>
      </p:sp>
      <p:pic>
        <p:nvPicPr>
          <p:cNvPr id="54276" name="Picture 1" descr="EleanorRoosevel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9129" y="2060277"/>
            <a:ext cx="3035300" cy="33940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3164289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u="sng" dirty="0">
                <a:latin typeface="Goudy Old Style" panose="02020502050305020303" pitchFamily="18" charset="0"/>
              </a:rPr>
              <a:t>Re-electing FDR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628861" y="2037990"/>
            <a:ext cx="4892046" cy="4195481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800" dirty="0">
                <a:latin typeface="Goudy Old Style" panose="02020502050305020303" pitchFamily="18" charset="0"/>
              </a:rPr>
              <a:t>1936 presidential election</a:t>
            </a:r>
          </a:p>
          <a:p>
            <a:pPr lvl="1" eaLnBrk="1" hangingPunct="1"/>
            <a:r>
              <a:rPr lang="en-US" altLang="en-US" sz="2800" dirty="0">
                <a:latin typeface="Goudy Old Style" panose="02020502050305020303" pitchFamily="18" charset="0"/>
              </a:rPr>
              <a:t>FDR (democrat) vs. Alfred Landon (republican)</a:t>
            </a:r>
          </a:p>
          <a:p>
            <a:pPr eaLnBrk="1" hangingPunct="1"/>
            <a:endParaRPr lang="en-US" altLang="en-US" sz="2800" dirty="0">
              <a:latin typeface="Goudy Old Style" panose="02020502050305020303" pitchFamily="18" charset="0"/>
            </a:endParaRPr>
          </a:p>
          <a:p>
            <a:pPr eaLnBrk="1" hangingPunct="1"/>
            <a:r>
              <a:rPr lang="en-US" altLang="en-US" sz="2800" dirty="0">
                <a:latin typeface="Goudy Old Style" panose="02020502050305020303" pitchFamily="18" charset="0"/>
              </a:rPr>
              <a:t>Overwhelming victory by FDR</a:t>
            </a:r>
          </a:p>
          <a:p>
            <a:pPr lvl="1"/>
            <a:r>
              <a:rPr lang="en-US" altLang="en-US" sz="2600" dirty="0">
                <a:latin typeface="Goudy Old Style" panose="02020502050305020303" pitchFamily="18" charset="0"/>
              </a:rPr>
              <a:t>FDR won 523 out of 531 Electoral College votes </a:t>
            </a:r>
          </a:p>
          <a:p>
            <a:pPr lvl="1"/>
            <a:r>
              <a:rPr lang="en-US" altLang="en-US" sz="2600" dirty="0">
                <a:latin typeface="Goudy Old Style" panose="02020502050305020303" pitchFamily="18" charset="0"/>
              </a:rPr>
              <a:t>Landon only won 8</a:t>
            </a:r>
          </a:p>
          <a:p>
            <a:pPr lvl="1"/>
            <a:endParaRPr lang="en-US" altLang="en-US" sz="2600" dirty="0">
              <a:latin typeface="Goudy Old Style" panose="02020502050305020303" pitchFamily="18" charset="0"/>
            </a:endParaRPr>
          </a:p>
        </p:txBody>
      </p:sp>
      <p:pic>
        <p:nvPicPr>
          <p:cNvPr id="55300" name="Picture 1" descr="1936_Electoral_Ma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85" y="1841050"/>
            <a:ext cx="5198851" cy="39817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8695618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u="sng" dirty="0">
                <a:latin typeface="Goudy Old Style" panose="02020502050305020303" pitchFamily="18" charset="0"/>
              </a:rPr>
              <a:t>Helping Farmers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620233" y="1716488"/>
            <a:ext cx="5357873" cy="4195481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2800" dirty="0">
                <a:latin typeface="Goudy Old Style" panose="02020502050305020303" pitchFamily="18" charset="0"/>
              </a:rPr>
              <a:t>Soil Conservation and Domestic Allotment Act</a:t>
            </a:r>
          </a:p>
          <a:p>
            <a:pPr lvl="1" eaLnBrk="1" hangingPunct="1"/>
            <a:r>
              <a:rPr lang="en-US" altLang="en-US" sz="2800" dirty="0">
                <a:latin typeface="Goudy Old Style" panose="02020502050305020303" pitchFamily="18" charset="0"/>
              </a:rPr>
              <a:t>Paid farmers for cutting production</a:t>
            </a:r>
          </a:p>
          <a:p>
            <a:pPr eaLnBrk="1" hangingPunct="1"/>
            <a:r>
              <a:rPr lang="en-US" altLang="en-US" sz="2800" b="1" dirty="0">
                <a:latin typeface="Goudy Old Style" panose="02020502050305020303" pitchFamily="18" charset="0"/>
              </a:rPr>
              <a:t>1938-Second Agricultural Adjustment Act</a:t>
            </a:r>
          </a:p>
          <a:p>
            <a:pPr lvl="1" eaLnBrk="1" hangingPunct="1"/>
            <a:r>
              <a:rPr lang="en-US" altLang="en-US" sz="2800" dirty="0">
                <a:latin typeface="Goudy Old Style" panose="02020502050305020303" pitchFamily="18" charset="0"/>
              </a:rPr>
              <a:t>Did not include a previous processing tax to pay for farm subsidies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3223" y="1673523"/>
            <a:ext cx="3765530" cy="45068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213438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Goudy Old Style" panose="02020502050305020303" pitchFamily="18" charset="0"/>
              </a:rPr>
              <a:t>A New Deal Fights the Depression</a:t>
            </a:r>
            <a:endParaRPr lang="en-US" altLang="en-US" dirty="0">
              <a:latin typeface="Goudy Old Style" panose="02020502050305020303" pitchFamily="18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US" sz="2800" dirty="0">
                <a:latin typeface="Goudy Old Style" panose="02020502050305020303" pitchFamily="18" charset="0"/>
              </a:rPr>
              <a:t>Chapter 15-Section </a:t>
            </a:r>
            <a:r>
              <a:rPr lang="en-US" sz="2800" dirty="0" smtClean="0">
                <a:latin typeface="Goudy Old Style" panose="02020502050305020303" pitchFamily="18" charset="0"/>
              </a:rPr>
              <a:t>1</a:t>
            </a:r>
            <a:endParaRPr lang="en-US" sz="2800" dirty="0">
              <a:latin typeface="Goudy Old Style" panose="0202050205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150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400" u="sng" dirty="0">
                <a:latin typeface="Goudy Old Style" panose="02020502050305020303" pitchFamily="18" charset="0"/>
              </a:rPr>
              <a:t>Works Progress Administration (WPA)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6553199" y="1526875"/>
            <a:ext cx="4566249" cy="4721525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sz="3000" dirty="0">
                <a:latin typeface="Goudy Old Style" panose="02020502050305020303" pitchFamily="18" charset="0"/>
              </a:rPr>
              <a:t>Designed to help the nation</a:t>
            </a:r>
            <a:r>
              <a:rPr lang="ja-JP" altLang="en-US" sz="3000" dirty="0">
                <a:latin typeface="Goudy Old Style" panose="02020502050305020303" pitchFamily="18" charset="0"/>
              </a:rPr>
              <a:t>’</a:t>
            </a:r>
            <a:r>
              <a:rPr lang="en-US" altLang="ja-JP" sz="3000" dirty="0">
                <a:latin typeface="Goudy Old Style" panose="02020502050305020303" pitchFamily="18" charset="0"/>
              </a:rPr>
              <a:t>s youth, professionals, and other workers</a:t>
            </a:r>
          </a:p>
          <a:p>
            <a:pPr lvl="1"/>
            <a:r>
              <a:rPr lang="en-US" altLang="en-US" sz="2800" dirty="0">
                <a:latin typeface="Goudy Old Style" panose="02020502050305020303" pitchFamily="18" charset="0"/>
              </a:rPr>
              <a:t>Headed by Harry Hopkins</a:t>
            </a:r>
          </a:p>
          <a:p>
            <a:pPr eaLnBrk="1" hangingPunct="1"/>
            <a:r>
              <a:rPr lang="en-US" altLang="en-US" sz="3000" dirty="0">
                <a:latin typeface="Goudy Old Style" panose="02020502050305020303" pitchFamily="18" charset="0"/>
              </a:rPr>
              <a:t>Provided the unemployed with jobs in construction, garment making, teaching, arts, and other fields</a:t>
            </a:r>
          </a:p>
        </p:txBody>
      </p:sp>
      <p:pic>
        <p:nvPicPr>
          <p:cNvPr id="57348" name="Picture 1" descr="WP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214" y="1897812"/>
            <a:ext cx="3435721" cy="34402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28161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400" u="sng" dirty="0">
                <a:latin typeface="Goudy Old Style" panose="02020502050305020303" pitchFamily="18" charset="0"/>
              </a:rPr>
              <a:t>National Youth Administration (NYA)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1124579" y="1657709"/>
            <a:ext cx="4691062" cy="4267200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en-US" sz="2800" dirty="0">
                <a:latin typeface="Goudy Old Style" panose="02020502050305020303" pitchFamily="18" charset="0"/>
                <a:ea typeface="+mn-ea"/>
              </a:rPr>
              <a:t>Created to provide education, jobs, counseling, and recreation for young people</a:t>
            </a:r>
          </a:p>
          <a:p>
            <a:pPr lvl="1">
              <a:defRPr/>
            </a:pPr>
            <a:r>
              <a:rPr lang="en-US" sz="2800" dirty="0">
                <a:latin typeface="Goudy Old Style" panose="02020502050305020303" pitchFamily="18" charset="0"/>
                <a:ea typeface="+mn-ea"/>
              </a:rPr>
              <a:t>Eleonore Roosevelt was a major supporter of this program </a:t>
            </a:r>
          </a:p>
          <a:p>
            <a:pPr>
              <a:defRPr/>
            </a:pPr>
            <a:r>
              <a:rPr lang="en-US" sz="2800" dirty="0">
                <a:latin typeface="Goudy Old Style" panose="02020502050305020303" pitchFamily="18" charset="0"/>
                <a:ea typeface="+mn-ea"/>
              </a:rPr>
              <a:t>Also provided financial aid for high school, college, and graduate school</a:t>
            </a:r>
          </a:p>
        </p:txBody>
      </p:sp>
      <p:pic>
        <p:nvPicPr>
          <p:cNvPr id="58372" name="Picture 1" descr="NYA_Poster_Illinois_193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6551" y="1777042"/>
            <a:ext cx="3030268" cy="4545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5436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u="sng" dirty="0">
                <a:latin typeface="Goudy Old Style" panose="02020502050305020303" pitchFamily="18" charset="0"/>
              </a:rPr>
              <a:t>Wagner Act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xfrm>
            <a:off x="5164347" y="1746400"/>
            <a:ext cx="5029200" cy="45259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800" dirty="0" smtClean="0">
                <a:latin typeface="Goudy Old Style" panose="02020502050305020303" pitchFamily="18" charset="0"/>
              </a:rPr>
              <a:t>Re-established </a:t>
            </a:r>
            <a:r>
              <a:rPr lang="en-US" altLang="en-US" sz="2800" dirty="0">
                <a:latin typeface="Goudy Old Style" panose="02020502050305020303" pitchFamily="18" charset="0"/>
              </a:rPr>
              <a:t>the NIRA provision of collective bargaining</a:t>
            </a:r>
          </a:p>
          <a:p>
            <a:pPr eaLnBrk="1" hangingPunct="1"/>
            <a:r>
              <a:rPr lang="en-US" altLang="en-US" sz="2800" dirty="0">
                <a:latin typeface="Goudy Old Style" panose="02020502050305020303" pitchFamily="18" charset="0"/>
              </a:rPr>
              <a:t>Protected the rights of workers</a:t>
            </a:r>
          </a:p>
          <a:p>
            <a:pPr eaLnBrk="1" hangingPunct="1"/>
            <a:r>
              <a:rPr lang="en-US" altLang="en-US" sz="2800" dirty="0">
                <a:latin typeface="Goudy Old Style" panose="02020502050305020303" pitchFamily="18" charset="0"/>
              </a:rPr>
              <a:t>Allowed them to join unions without pressure from management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527" y="1746400"/>
            <a:ext cx="3240148" cy="44387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8777600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u="sng" dirty="0">
                <a:latin typeface="Goudy Old Style" panose="02020502050305020303" pitchFamily="18" charset="0"/>
              </a:rPr>
              <a:t>Social Security Act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575096" y="1593850"/>
            <a:ext cx="4894051" cy="46482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2800" dirty="0">
                <a:latin typeface="Goudy Old Style" panose="02020502050305020303" pitchFamily="18" charset="0"/>
              </a:rPr>
              <a:t>Passed in 1935 it contained three major provisions:</a:t>
            </a:r>
          </a:p>
          <a:p>
            <a:pPr lvl="1" eaLnBrk="1" hangingPunct="1"/>
            <a:r>
              <a:rPr lang="en-US" altLang="en-US" sz="2800" dirty="0">
                <a:latin typeface="Goudy Old Style" panose="02020502050305020303" pitchFamily="18" charset="0"/>
              </a:rPr>
              <a:t>Old-age insurance for retirees 65 or older and their spouses</a:t>
            </a:r>
          </a:p>
          <a:p>
            <a:pPr lvl="1" eaLnBrk="1" hangingPunct="1"/>
            <a:r>
              <a:rPr lang="en-US" altLang="en-US" sz="2800" dirty="0">
                <a:latin typeface="Goudy Old Style" panose="02020502050305020303" pitchFamily="18" charset="0"/>
              </a:rPr>
              <a:t>Unemployment compensation system</a:t>
            </a:r>
          </a:p>
          <a:p>
            <a:pPr lvl="1" eaLnBrk="1" hangingPunct="1"/>
            <a:r>
              <a:rPr lang="en-US" altLang="en-US" sz="2800" dirty="0">
                <a:latin typeface="Goudy Old Style" panose="02020502050305020303" pitchFamily="18" charset="0"/>
              </a:rPr>
              <a:t>Aid to families with dependent children and the disabled</a:t>
            </a:r>
          </a:p>
        </p:txBody>
      </p:sp>
      <p:pic>
        <p:nvPicPr>
          <p:cNvPr id="60420" name="Picture 1" descr="SocialSecurity Ac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3254" y="2234241"/>
            <a:ext cx="3589419" cy="2949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276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Goudy Old Style" panose="02020502050305020303" pitchFamily="18" charset="0"/>
              </a:rPr>
              <a:t>The New Deal Affects Many Groups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US" sz="2800" dirty="0">
                <a:latin typeface="Goudy Old Style" panose="02020502050305020303" pitchFamily="18" charset="0"/>
              </a:rPr>
              <a:t>Chapter 15-Section 3</a:t>
            </a:r>
          </a:p>
          <a:p>
            <a:pPr>
              <a:defRPr/>
            </a:pPr>
            <a:endParaRPr lang="en-US" dirty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5622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u="sng" dirty="0">
                <a:latin typeface="Goudy Old Style" panose="02020502050305020303" pitchFamily="18" charset="0"/>
              </a:rPr>
              <a:t>New Opportunities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35105" y="1636145"/>
            <a:ext cx="5181600" cy="4525963"/>
          </a:xfrm>
        </p:spPr>
        <p:txBody>
          <a:bodyPr rtlCol="0">
            <a:normAutofit fontScale="92500"/>
          </a:bodyPr>
          <a:lstStyle/>
          <a:p>
            <a:pPr>
              <a:defRPr/>
            </a:pPr>
            <a:r>
              <a:rPr lang="en-US" sz="4000" dirty="0">
                <a:latin typeface="Goudy Old Style" panose="02020502050305020303" pitchFamily="18" charset="0"/>
                <a:ea typeface="+mn-ea"/>
              </a:rPr>
              <a:t>Several Women appointed to government positions</a:t>
            </a:r>
          </a:p>
          <a:p>
            <a:pPr>
              <a:defRPr/>
            </a:pPr>
            <a:endParaRPr lang="en-US" sz="4000" dirty="0">
              <a:latin typeface="Goudy Old Style" panose="02020502050305020303" pitchFamily="18" charset="0"/>
              <a:ea typeface="+mn-ea"/>
            </a:endParaRPr>
          </a:p>
          <a:p>
            <a:pPr>
              <a:defRPr/>
            </a:pPr>
            <a:r>
              <a:rPr lang="en-US" sz="4000" dirty="0">
                <a:latin typeface="Goudy Old Style" panose="02020502050305020303" pitchFamily="18" charset="0"/>
                <a:ea typeface="+mn-ea"/>
              </a:rPr>
              <a:t>Frances Perkins first female Cabinet Member (Secretary of Labor)</a:t>
            </a:r>
          </a:p>
          <a:p>
            <a:pPr marL="0" indent="0">
              <a:buNone/>
              <a:defRPr/>
            </a:pPr>
            <a:endParaRPr lang="en-US" sz="4000" dirty="0">
              <a:latin typeface="Goudy Old Style" panose="02020502050305020303" pitchFamily="18" charset="0"/>
              <a:ea typeface="+mn-ea"/>
            </a:endParaRPr>
          </a:p>
        </p:txBody>
      </p:sp>
      <p:pic>
        <p:nvPicPr>
          <p:cNvPr id="6146" name="Picture 2" descr="Image result for Frances Perkins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929" y="1846052"/>
            <a:ext cx="3128812" cy="39551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61363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u="sng" dirty="0">
                <a:latin typeface="Goudy Old Style" panose="02020502050305020303" pitchFamily="18" charset="0"/>
              </a:rPr>
              <a:t>African-American Activism </a:t>
            </a:r>
          </a:p>
        </p:txBody>
      </p:sp>
      <p:sp>
        <p:nvSpPr>
          <p:cNvPr id="63491" name="Content Placeholder 2"/>
          <p:cNvSpPr>
            <a:spLocks noGrp="1"/>
          </p:cNvSpPr>
          <p:nvPr>
            <p:ph idx="1"/>
          </p:nvPr>
        </p:nvSpPr>
        <p:spPr>
          <a:xfrm>
            <a:off x="756248" y="1540668"/>
            <a:ext cx="5111153" cy="4886011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3200" dirty="0">
                <a:latin typeface="Goudy Old Style" panose="02020502050305020303" pitchFamily="18" charset="0"/>
              </a:rPr>
              <a:t>1930’s saw growth of activism for African Americans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200" dirty="0">
                <a:latin typeface="Goudy Old Style" panose="02020502050305020303" pitchFamily="18" charset="0"/>
              </a:rPr>
              <a:t>Laid groundwork for Civil Rights Movement (1950’s-60’s)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200" b="1" dirty="0">
                <a:latin typeface="Goudy Old Style" panose="02020502050305020303" pitchFamily="18" charset="0"/>
              </a:rPr>
              <a:t>“Black Cabinet”</a:t>
            </a:r>
            <a:r>
              <a:rPr lang="en-US" altLang="en-US" sz="3200" dirty="0">
                <a:latin typeface="Goudy Old Style" panose="02020502050305020303" pitchFamily="18" charset="0"/>
              </a:rPr>
              <a:t>–Group of influential African Americans to advise Roosevelt on racial issues. </a:t>
            </a:r>
          </a:p>
        </p:txBody>
      </p:sp>
      <p:pic>
        <p:nvPicPr>
          <p:cNvPr id="5124" name="Picture 4" descr="http://4.bp.blogspot.com/-yORPqox9bis/UYb6tkPRq2I/AAAAAAAAAGU/S8DiNzh_CsQ/s1600/pe0019-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387" y="2212139"/>
            <a:ext cx="4869133" cy="38556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69973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US" u="sng" dirty="0">
                <a:latin typeface="Goudy Old Style" panose="02020502050305020303" pitchFamily="18" charset="0"/>
              </a:rPr>
              <a:t>President Fails to Support Civil Rights</a:t>
            </a:r>
          </a:p>
        </p:txBody>
      </p:sp>
      <p:sp>
        <p:nvSpPr>
          <p:cNvPr id="64515" name="Content Placeholder 2"/>
          <p:cNvSpPr>
            <a:spLocks noGrp="1"/>
          </p:cNvSpPr>
          <p:nvPr>
            <p:ph idx="1"/>
          </p:nvPr>
        </p:nvSpPr>
        <p:spPr>
          <a:xfrm>
            <a:off x="1051553" y="1664729"/>
            <a:ext cx="5530401" cy="4195481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2800" dirty="0">
                <a:latin typeface="Goudy Old Style" panose="02020502050305020303" pitchFamily="18" charset="0"/>
              </a:rPr>
              <a:t>Roosevelt never committed to full civil rights for African Americans</a:t>
            </a:r>
          </a:p>
          <a:p>
            <a:pPr eaLnBrk="1" hangingPunct="1"/>
            <a:r>
              <a:rPr lang="en-US" altLang="en-US" sz="2800" dirty="0">
                <a:latin typeface="Goudy Old Style" panose="02020502050305020303" pitchFamily="18" charset="0"/>
              </a:rPr>
              <a:t>Did not want to upset Southern voters</a:t>
            </a:r>
          </a:p>
          <a:p>
            <a:pPr eaLnBrk="1" hangingPunct="1"/>
            <a:r>
              <a:rPr lang="en-US" altLang="en-US" sz="2800" dirty="0">
                <a:latin typeface="Goudy Old Style" panose="02020502050305020303" pitchFamily="18" charset="0"/>
              </a:rPr>
              <a:t>NRA, CCC and TVA discriminated against African Americans</a:t>
            </a:r>
          </a:p>
          <a:p>
            <a:pPr lvl="1" eaLnBrk="1" hangingPunct="1"/>
            <a:r>
              <a:rPr lang="en-US" altLang="en-US" sz="2800" dirty="0">
                <a:latin typeface="Goudy Old Style" panose="02020502050305020303" pitchFamily="18" charset="0"/>
              </a:rPr>
              <a:t>Lower Wages</a:t>
            </a:r>
          </a:p>
          <a:p>
            <a:pPr lvl="1" eaLnBrk="1" hangingPunct="1"/>
            <a:r>
              <a:rPr lang="en-US" altLang="en-US" sz="2800" dirty="0">
                <a:latin typeface="Goudy Old Style" panose="02020502050305020303" pitchFamily="18" charset="0"/>
              </a:rPr>
              <a:t>Few Jobs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2619" y="2046276"/>
            <a:ext cx="3408064" cy="37923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44301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u="sng" dirty="0">
                <a:latin typeface="Goudy Old Style" panose="02020502050305020303" pitchFamily="18" charset="0"/>
              </a:rPr>
              <a:t>Powell v. Alabama</a:t>
            </a:r>
          </a:p>
        </p:txBody>
      </p:sp>
      <p:sp>
        <p:nvSpPr>
          <p:cNvPr id="65539" name="Content Placeholder 2"/>
          <p:cNvSpPr>
            <a:spLocks noGrp="1"/>
          </p:cNvSpPr>
          <p:nvPr>
            <p:ph idx="1"/>
          </p:nvPr>
        </p:nvSpPr>
        <p:spPr>
          <a:xfrm>
            <a:off x="6277707" y="1600200"/>
            <a:ext cx="4948311" cy="4899074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2400" dirty="0">
                <a:latin typeface="Goudy Old Style" panose="02020502050305020303" pitchFamily="18" charset="0"/>
              </a:rPr>
              <a:t>Powell v. Alabama was a Supreme Court Case in 1932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>
                <a:latin typeface="Goudy Old Style" panose="02020502050305020303" pitchFamily="18" charset="0"/>
              </a:rPr>
              <a:t>Nine African American men were put on trial for raping two white women</a:t>
            </a:r>
          </a:p>
          <a:p>
            <a:pPr lvl="1">
              <a:lnSpc>
                <a:spcPct val="80000"/>
              </a:lnSpc>
            </a:pPr>
            <a:r>
              <a:rPr lang="en-US" altLang="en-US" sz="2200" dirty="0">
                <a:latin typeface="Goudy Old Style" panose="02020502050305020303" pitchFamily="18" charset="0"/>
              </a:rPr>
              <a:t>Eight of the Nine men were found guilty and sentenced to death in short 1 day trials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>
                <a:latin typeface="Goudy Old Style" panose="02020502050305020303" pitchFamily="18" charset="0"/>
              </a:rPr>
              <a:t>The men didn’t have adequate legal counsel (a lawyer)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>
                <a:latin typeface="Goudy Old Style" panose="02020502050305020303" pitchFamily="18" charset="0"/>
              </a:rPr>
              <a:t>Alabama ruled cases were legal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>
                <a:latin typeface="Goudy Old Style" panose="02020502050305020303" pitchFamily="18" charset="0"/>
              </a:rPr>
              <a:t>Supreme Court disagreed, said that states must provide lawyers in capitol cases (death penalty)</a:t>
            </a:r>
          </a:p>
        </p:txBody>
      </p:sp>
      <p:pic>
        <p:nvPicPr>
          <p:cNvPr id="65540" name="Picture 3" descr="Powel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284" y="2275096"/>
            <a:ext cx="4206991" cy="31761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17941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54955" y="3516923"/>
            <a:ext cx="8825658" cy="1260458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Goudy Old Style" panose="02020502050305020303" pitchFamily="18" charset="0"/>
              </a:rPr>
              <a:t>Culture in the 1930</a:t>
            </a:r>
            <a:r>
              <a:rPr lang="ja-JP" altLang="en-US" dirty="0">
                <a:latin typeface="Goudy Old Style" panose="02020502050305020303" pitchFamily="18" charset="0"/>
              </a:rPr>
              <a:t>’</a:t>
            </a:r>
            <a:r>
              <a:rPr lang="en-US" altLang="ja-JP" dirty="0">
                <a:latin typeface="Goudy Old Style" panose="02020502050305020303" pitchFamily="18" charset="0"/>
              </a:rPr>
              <a:t>s</a:t>
            </a:r>
            <a:endParaRPr lang="en-US" altLang="en-US" dirty="0">
              <a:latin typeface="Goudy Old Style" panose="02020502050305020303" pitchFamily="18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 rtlCol="0">
            <a:noAutofit/>
          </a:bodyPr>
          <a:lstStyle/>
          <a:p>
            <a:pPr>
              <a:defRPr/>
            </a:pPr>
            <a:r>
              <a:rPr lang="en-US" sz="2800" dirty="0">
                <a:latin typeface="Goudy Old Style" panose="02020502050305020303" pitchFamily="18" charset="0"/>
              </a:rPr>
              <a:t>Chapter 15 Section 4</a:t>
            </a:r>
          </a:p>
        </p:txBody>
      </p:sp>
    </p:spTree>
    <p:extLst>
      <p:ext uri="{BB962C8B-B14F-4D97-AF65-F5344CB8AC3E}">
        <p14:creationId xmlns:p14="http://schemas.microsoft.com/office/powerpoint/2010/main" val="63707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u="sng" dirty="0">
                <a:latin typeface="Goudy Old Style" panose="02020502050305020303" pitchFamily="18" charset="0"/>
              </a:rPr>
              <a:t>Franklin Delano Roosevelt (1882-1945)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789317" y="1663700"/>
            <a:ext cx="5874242" cy="4495362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600" dirty="0">
                <a:latin typeface="Goudy Old Style" panose="02020502050305020303" pitchFamily="18" charset="0"/>
              </a:rPr>
              <a:t>Elected president in 1932</a:t>
            </a:r>
          </a:p>
          <a:p>
            <a:pPr lvl="1"/>
            <a:r>
              <a:rPr lang="en-US" altLang="en-US" sz="3400" dirty="0">
                <a:latin typeface="Goudy Old Style" panose="02020502050305020303" pitchFamily="18" charset="0"/>
              </a:rPr>
              <a:t>32</a:t>
            </a:r>
            <a:r>
              <a:rPr lang="en-US" altLang="en-US" sz="3400" baseline="30000" dirty="0">
                <a:latin typeface="Goudy Old Style" panose="02020502050305020303" pitchFamily="18" charset="0"/>
              </a:rPr>
              <a:t>nd</a:t>
            </a:r>
            <a:r>
              <a:rPr lang="en-US" altLang="en-US" sz="3400" dirty="0">
                <a:latin typeface="Goudy Old Style" panose="02020502050305020303" pitchFamily="18" charset="0"/>
              </a:rPr>
              <a:t> President of the United States </a:t>
            </a:r>
          </a:p>
          <a:p>
            <a:pPr eaLnBrk="1" hangingPunct="1"/>
            <a:r>
              <a:rPr lang="en-US" altLang="en-US" sz="3600" dirty="0">
                <a:latin typeface="Goudy Old Style" panose="02020502050305020303" pitchFamily="18" charset="0"/>
              </a:rPr>
              <a:t>Served longest term of all the presidents (12 years)</a:t>
            </a:r>
          </a:p>
          <a:p>
            <a:pPr eaLnBrk="1" hangingPunct="1"/>
            <a:r>
              <a:rPr lang="en-US" altLang="en-US" sz="3600" dirty="0">
                <a:latin typeface="Goudy Old Style" panose="02020502050305020303" pitchFamily="18" charset="0"/>
              </a:rPr>
              <a:t>5</a:t>
            </a:r>
            <a:r>
              <a:rPr lang="en-US" altLang="en-US" sz="3600" baseline="30000" dirty="0">
                <a:latin typeface="Goudy Old Style" panose="02020502050305020303" pitchFamily="18" charset="0"/>
              </a:rPr>
              <a:t>th</a:t>
            </a:r>
            <a:r>
              <a:rPr lang="en-US" altLang="en-US" sz="3600" dirty="0">
                <a:latin typeface="Goudy Old Style" panose="02020502050305020303" pitchFamily="18" charset="0"/>
              </a:rPr>
              <a:t> Cousin of Teddy Roosevelt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dirty="0">
              <a:latin typeface="Arial" panose="020B0604020202020204" pitchFamily="34" charset="0"/>
            </a:endParaRPr>
          </a:p>
        </p:txBody>
      </p:sp>
      <p:pic>
        <p:nvPicPr>
          <p:cNvPr id="7170" name="Picture 2" descr="Image result for FD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381" y="2449010"/>
            <a:ext cx="3110870" cy="27384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85439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u="sng" dirty="0">
                <a:latin typeface="Goudy Old Style" panose="02020502050305020303" pitchFamily="18" charset="0"/>
              </a:rPr>
              <a:t>Motion Pictures and Radio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461889" y="1574324"/>
            <a:ext cx="5235526" cy="45259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200" dirty="0">
                <a:latin typeface="Goudy Old Style" panose="02020502050305020303" pitchFamily="18" charset="0"/>
              </a:rPr>
              <a:t>Very profitable during the 1930</a:t>
            </a:r>
            <a:r>
              <a:rPr lang="ja-JP" altLang="en-US" sz="3200" dirty="0">
                <a:latin typeface="Goudy Old Style" panose="02020502050305020303" pitchFamily="18" charset="0"/>
              </a:rPr>
              <a:t>’</a:t>
            </a:r>
            <a:r>
              <a:rPr lang="en-US" altLang="ja-JP" sz="3200" dirty="0">
                <a:latin typeface="Goudy Old Style" panose="02020502050305020303" pitchFamily="18" charset="0"/>
              </a:rPr>
              <a:t>s</a:t>
            </a:r>
          </a:p>
          <a:p>
            <a:pPr eaLnBrk="1" hangingPunct="1"/>
            <a:r>
              <a:rPr lang="en-US" altLang="en-US" sz="3200" dirty="0">
                <a:latin typeface="Goudy Old Style" panose="02020502050305020303" pitchFamily="18" charset="0"/>
              </a:rPr>
              <a:t>By 1940 65% of Americans were attending the movies at least once a week</a:t>
            </a:r>
          </a:p>
          <a:p>
            <a:pPr eaLnBrk="1" hangingPunct="1"/>
            <a:r>
              <a:rPr lang="en-US" altLang="en-US" sz="3200" dirty="0">
                <a:latin typeface="Goudy Old Style" panose="02020502050305020303" pitchFamily="18" charset="0"/>
              </a:rPr>
              <a:t>90% of American households owned a radio</a:t>
            </a:r>
          </a:p>
        </p:txBody>
      </p:sp>
      <p:pic>
        <p:nvPicPr>
          <p:cNvPr id="67588" name="Picture 1" descr="1930sRadi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733" y="2219008"/>
            <a:ext cx="4356100" cy="30361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66242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u="sng" dirty="0">
                <a:latin typeface="Goudy Old Style" panose="02020502050305020303" pitchFamily="18" charset="0"/>
              </a:rPr>
              <a:t>“</a:t>
            </a:r>
            <a:r>
              <a:rPr lang="en-US" altLang="ja-JP" u="sng" dirty="0">
                <a:latin typeface="Goudy Old Style" panose="02020502050305020303" pitchFamily="18" charset="0"/>
              </a:rPr>
              <a:t>Gone With The Wind</a:t>
            </a:r>
            <a:r>
              <a:rPr lang="ja-JP" altLang="en-US" u="sng" dirty="0">
                <a:latin typeface="Goudy Old Style" panose="02020502050305020303" pitchFamily="18" charset="0"/>
              </a:rPr>
              <a:t>”</a:t>
            </a:r>
            <a:endParaRPr lang="en-US" altLang="en-US" u="sng" dirty="0">
              <a:latin typeface="Goudy Old Style" panose="02020502050305020303" pitchFamily="18" charset="0"/>
            </a:endParaRPr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>
          <a:xfrm>
            <a:off x="5774788" y="1582737"/>
            <a:ext cx="5181600" cy="45259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000" dirty="0">
                <a:latin typeface="Goudy Old Style" panose="02020502050305020303" pitchFamily="18" charset="0"/>
              </a:rPr>
              <a:t>Made in 1939</a:t>
            </a:r>
          </a:p>
          <a:p>
            <a:pPr eaLnBrk="1" hangingPunct="1"/>
            <a:r>
              <a:rPr lang="en-US" altLang="en-US" sz="3000" dirty="0">
                <a:latin typeface="Goudy Old Style" panose="02020502050305020303" pitchFamily="18" charset="0"/>
              </a:rPr>
              <a:t>One of the most popular films of all time</a:t>
            </a:r>
          </a:p>
          <a:p>
            <a:pPr eaLnBrk="1" hangingPunct="1"/>
            <a:r>
              <a:rPr lang="en-US" altLang="en-US" sz="3000" dirty="0">
                <a:latin typeface="Goudy Old Style" panose="02020502050305020303" pitchFamily="18" charset="0"/>
              </a:rPr>
              <a:t>Dealt with the life of plantation owners in the south</a:t>
            </a:r>
          </a:p>
          <a:p>
            <a:pPr eaLnBrk="1" hangingPunct="1"/>
            <a:r>
              <a:rPr lang="en-US" altLang="en-US" sz="3000" dirty="0">
                <a:latin typeface="Goudy Old Style" panose="02020502050305020303" pitchFamily="18" charset="0"/>
              </a:rPr>
              <a:t>Acted as a </a:t>
            </a:r>
            <a:r>
              <a:rPr lang="ja-JP" altLang="en-US" sz="3000" dirty="0">
                <a:latin typeface="Goudy Old Style" panose="02020502050305020303" pitchFamily="18" charset="0"/>
              </a:rPr>
              <a:t>“</a:t>
            </a:r>
            <a:r>
              <a:rPr lang="en-US" altLang="ja-JP" sz="3000" dirty="0">
                <a:latin typeface="Goudy Old Style" panose="02020502050305020303" pitchFamily="18" charset="0"/>
              </a:rPr>
              <a:t>get-a-way</a:t>
            </a:r>
            <a:r>
              <a:rPr lang="ja-JP" altLang="en-US" sz="3000" dirty="0">
                <a:latin typeface="Goudy Old Style" panose="02020502050305020303" pitchFamily="18" charset="0"/>
              </a:rPr>
              <a:t>”</a:t>
            </a:r>
            <a:r>
              <a:rPr lang="en-US" altLang="ja-JP" sz="3000" dirty="0">
                <a:latin typeface="Goudy Old Style" panose="02020502050305020303" pitchFamily="18" charset="0"/>
              </a:rPr>
              <a:t> from the everyday hardships of the Great Depression</a:t>
            </a:r>
            <a:endParaRPr lang="en-US" altLang="en-US" sz="3000" dirty="0">
              <a:latin typeface="Goudy Old Style" panose="02020502050305020303" pitchFamily="18" charset="0"/>
            </a:endParaRPr>
          </a:p>
        </p:txBody>
      </p:sp>
      <p:pic>
        <p:nvPicPr>
          <p:cNvPr id="68612" name="Picture 1" descr="GonewiththeWin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169" y="1582737"/>
            <a:ext cx="2935288" cy="4508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93404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u="sng" dirty="0">
                <a:latin typeface="Goudy Old Style" panose="02020502050305020303" pitchFamily="18" charset="0"/>
              </a:rPr>
              <a:t>Fireside Chats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928871" y="1600200"/>
            <a:ext cx="5063965" cy="4525963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en-US" sz="3200" dirty="0">
                <a:latin typeface="Goudy Old Style" panose="02020502050305020303" pitchFamily="18" charset="0"/>
                <a:ea typeface="+mn-ea"/>
              </a:rPr>
              <a:t>Families usually spent several hours a day together listening to the radio</a:t>
            </a:r>
          </a:p>
          <a:p>
            <a:pPr>
              <a:defRPr/>
            </a:pPr>
            <a:r>
              <a:rPr lang="en-US" sz="3200" dirty="0">
                <a:latin typeface="Goudy Old Style" panose="02020502050305020303" pitchFamily="18" charset="0"/>
                <a:ea typeface="+mn-ea"/>
              </a:rPr>
              <a:t>Allowed FDR to speak directly to the people.</a:t>
            </a:r>
          </a:p>
          <a:p>
            <a:pPr>
              <a:defRPr/>
            </a:pPr>
            <a:r>
              <a:rPr lang="en-US" sz="3200" dirty="0">
                <a:latin typeface="Goudy Old Style" panose="02020502050305020303" pitchFamily="18" charset="0"/>
                <a:ea typeface="+mn-ea"/>
              </a:rPr>
              <a:t>Spoke to them as if he were a friend, not the President. </a:t>
            </a:r>
          </a:p>
          <a:p>
            <a:pPr lvl="1">
              <a:defRPr/>
            </a:pPr>
            <a:r>
              <a:rPr lang="en-US" sz="3000" dirty="0">
                <a:latin typeface="Goudy Old Style" panose="02020502050305020303" pitchFamily="18" charset="0"/>
                <a:ea typeface="+mn-ea"/>
              </a:rPr>
              <a:t>These messages comforted the common man</a:t>
            </a:r>
          </a:p>
        </p:txBody>
      </p:sp>
      <p:pic>
        <p:nvPicPr>
          <p:cNvPr id="69636" name="Picture 1" descr="FiresideChat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8603" y="2320131"/>
            <a:ext cx="3373438" cy="3086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63800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u="sng" dirty="0">
                <a:latin typeface="Goudy Old Style" panose="02020502050305020303" pitchFamily="18" charset="0"/>
              </a:rPr>
              <a:t>Orson Welles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>
          <a:xfrm>
            <a:off x="912055" y="1600201"/>
            <a:ext cx="4724400" cy="4525963"/>
          </a:xfrm>
        </p:spPr>
        <p:txBody>
          <a:bodyPr>
            <a:normAutofit fontScale="85000" lnSpcReduction="10000"/>
          </a:bodyPr>
          <a:lstStyle/>
          <a:p>
            <a:pPr eaLnBrk="1" hangingPunct="1"/>
            <a:r>
              <a:rPr lang="en-US" altLang="en-US" sz="4000" dirty="0">
                <a:latin typeface="Goudy Old Style" panose="02020502050305020303" pitchFamily="18" charset="0"/>
              </a:rPr>
              <a:t>Actor, director, producer, and writer</a:t>
            </a:r>
          </a:p>
          <a:p>
            <a:pPr eaLnBrk="1" hangingPunct="1"/>
            <a:endParaRPr lang="en-US" altLang="en-US" sz="4000" dirty="0">
              <a:latin typeface="Goudy Old Style" panose="02020502050305020303" pitchFamily="18" charset="0"/>
            </a:endParaRPr>
          </a:p>
          <a:p>
            <a:pPr eaLnBrk="1" hangingPunct="1"/>
            <a:r>
              <a:rPr lang="en-US" altLang="en-US" sz="4000" dirty="0">
                <a:latin typeface="Goudy Old Style" panose="02020502050305020303" pitchFamily="18" charset="0"/>
              </a:rPr>
              <a:t>Created </a:t>
            </a:r>
            <a:r>
              <a:rPr lang="ja-JP" altLang="en-US" sz="4000" dirty="0">
                <a:latin typeface="Goudy Old Style" panose="02020502050305020303" pitchFamily="18" charset="0"/>
              </a:rPr>
              <a:t>“</a:t>
            </a:r>
            <a:r>
              <a:rPr lang="en-US" altLang="ja-JP" sz="4000" dirty="0">
                <a:latin typeface="Goudy Old Style" panose="02020502050305020303" pitchFamily="18" charset="0"/>
              </a:rPr>
              <a:t>War of the Worlds</a:t>
            </a:r>
            <a:r>
              <a:rPr lang="ja-JP" altLang="en-US" sz="4000" dirty="0">
                <a:latin typeface="Goudy Old Style" panose="02020502050305020303" pitchFamily="18" charset="0"/>
              </a:rPr>
              <a:t>”</a:t>
            </a:r>
            <a:r>
              <a:rPr lang="en-US" altLang="ja-JP" sz="4000" dirty="0">
                <a:latin typeface="Goudy Old Style" panose="02020502050305020303" pitchFamily="18" charset="0"/>
              </a:rPr>
              <a:t> (1938)</a:t>
            </a:r>
          </a:p>
          <a:p>
            <a:pPr lvl="1"/>
            <a:r>
              <a:rPr lang="en-US" altLang="ja-JP" sz="4000" dirty="0">
                <a:latin typeface="Goudy Old Style" panose="02020502050305020303" pitchFamily="18" charset="0"/>
              </a:rPr>
              <a:t>Many people actually believed it was a real news report 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dirty="0"/>
          </a:p>
        </p:txBody>
      </p:sp>
      <p:pic>
        <p:nvPicPr>
          <p:cNvPr id="70660" name="Picture 1" descr="Waroftheworld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284" y="1681164"/>
            <a:ext cx="3146425" cy="4445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68340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u="sng" dirty="0">
                <a:latin typeface="Goudy Old Style" panose="02020502050305020303" pitchFamily="18" charset="0"/>
              </a:rPr>
              <a:t>Grant Wood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>
          <a:xfrm>
            <a:off x="646111" y="1697037"/>
            <a:ext cx="4882492" cy="4525963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latin typeface="Goudy Old Style" panose="02020502050305020303" pitchFamily="18" charset="0"/>
              </a:rPr>
              <a:t>American painter</a:t>
            </a:r>
          </a:p>
          <a:p>
            <a:pPr eaLnBrk="1" hangingPunct="1"/>
            <a:r>
              <a:rPr lang="en-US" altLang="en-US" sz="3600" dirty="0">
                <a:latin typeface="Goudy Old Style" panose="02020502050305020303" pitchFamily="18" charset="0"/>
              </a:rPr>
              <a:t>Painted </a:t>
            </a:r>
            <a:r>
              <a:rPr lang="ja-JP" altLang="en-US" sz="3600" i="1" dirty="0">
                <a:latin typeface="Goudy Old Style" panose="02020502050305020303" pitchFamily="18" charset="0"/>
              </a:rPr>
              <a:t>“</a:t>
            </a:r>
            <a:r>
              <a:rPr lang="en-US" altLang="ja-JP" sz="3600" i="1" dirty="0">
                <a:latin typeface="Goudy Old Style" panose="02020502050305020303" pitchFamily="18" charset="0"/>
              </a:rPr>
              <a:t>American Gothic</a:t>
            </a:r>
            <a:r>
              <a:rPr lang="ja-JP" altLang="en-US" sz="3600" i="1" dirty="0">
                <a:latin typeface="Goudy Old Style" panose="02020502050305020303" pitchFamily="18" charset="0"/>
              </a:rPr>
              <a:t>”</a:t>
            </a:r>
            <a:r>
              <a:rPr lang="en-US" altLang="ja-JP" sz="3600" i="1" dirty="0">
                <a:latin typeface="Goudy Old Style" panose="02020502050305020303" pitchFamily="18" charset="0"/>
              </a:rPr>
              <a:t> – </a:t>
            </a:r>
            <a:r>
              <a:rPr lang="en-US" altLang="ja-JP" sz="3600" dirty="0">
                <a:latin typeface="Goudy Old Style" panose="02020502050305020303" pitchFamily="18" charset="0"/>
              </a:rPr>
              <a:t>1930</a:t>
            </a:r>
          </a:p>
          <a:p>
            <a:pPr eaLnBrk="1" hangingPunct="1"/>
            <a:r>
              <a:rPr lang="en-US" altLang="en-US" sz="3600" dirty="0">
                <a:latin typeface="Goudy Old Style" panose="02020502050305020303" pitchFamily="18" charset="0"/>
              </a:rPr>
              <a:t>FDR appointed writers and artists to paint murals to cheer up Americans</a:t>
            </a:r>
          </a:p>
          <a:p>
            <a:pPr marL="457200" lvl="1" indent="0">
              <a:buNone/>
            </a:pPr>
            <a:endParaRPr lang="en-US" altLang="en-US" i="1" dirty="0"/>
          </a:p>
        </p:txBody>
      </p:sp>
      <p:pic>
        <p:nvPicPr>
          <p:cNvPr id="71684" name="Picture 1" descr="AmericanGothi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279" y="1853248"/>
            <a:ext cx="3466579" cy="41972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22933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u="sng" dirty="0">
                <a:latin typeface="Goudy Old Style" panose="02020502050305020303" pitchFamily="18" charset="0"/>
              </a:rPr>
              <a:t>The Grapes of Wrath	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>
          <a:xfrm>
            <a:off x="4876800" y="1600201"/>
            <a:ext cx="5334000" cy="4525963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200" dirty="0">
                <a:latin typeface="Goudy Old Style" panose="02020502050305020303" pitchFamily="18" charset="0"/>
              </a:rPr>
              <a:t>Written by John Steinbeck in 1939</a:t>
            </a:r>
          </a:p>
          <a:p>
            <a:pPr lvl="1" eaLnBrk="1" hangingPunct="1"/>
            <a:r>
              <a:rPr lang="en-US" altLang="en-US" sz="3200" dirty="0">
                <a:latin typeface="Goudy Old Style" panose="02020502050305020303" pitchFamily="18" charset="0"/>
              </a:rPr>
              <a:t>Also received assistance from the Federal Writer</a:t>
            </a:r>
            <a:r>
              <a:rPr lang="ja-JP" altLang="en-US" sz="3200" dirty="0">
                <a:latin typeface="Goudy Old Style" panose="02020502050305020303" pitchFamily="18" charset="0"/>
              </a:rPr>
              <a:t>’</a:t>
            </a:r>
            <a:r>
              <a:rPr lang="en-US" altLang="ja-JP" sz="3200" dirty="0">
                <a:latin typeface="Goudy Old Style" panose="02020502050305020303" pitchFamily="18" charset="0"/>
              </a:rPr>
              <a:t>s Project</a:t>
            </a:r>
          </a:p>
          <a:p>
            <a:pPr eaLnBrk="1" hangingPunct="1"/>
            <a:r>
              <a:rPr lang="en-US" altLang="en-US" sz="3200" dirty="0">
                <a:latin typeface="Goudy Old Style" panose="02020502050305020303" pitchFamily="18" charset="0"/>
              </a:rPr>
              <a:t>About the lives of a group of people from Oklahoma and their hardships during the Dust Bowl</a:t>
            </a:r>
          </a:p>
        </p:txBody>
      </p:sp>
      <p:pic>
        <p:nvPicPr>
          <p:cNvPr id="72708" name="Picture 1" descr="GrapesofWrath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770" y="1600201"/>
            <a:ext cx="3125372" cy="431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8090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Goudy Old Style" panose="02020502050305020303" pitchFamily="18" charset="0"/>
              </a:rPr>
              <a:t>The Impact of the New Deal	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US" sz="2800" dirty="0">
                <a:latin typeface="Goudy Old Style" panose="02020502050305020303" pitchFamily="18" charset="0"/>
              </a:rPr>
              <a:t>Chapter 15 Section 5</a:t>
            </a:r>
          </a:p>
        </p:txBody>
      </p:sp>
    </p:spTree>
    <p:extLst>
      <p:ext uri="{BB962C8B-B14F-4D97-AF65-F5344CB8AC3E}">
        <p14:creationId xmlns:p14="http://schemas.microsoft.com/office/powerpoint/2010/main" val="694798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u="sng" dirty="0">
                <a:latin typeface="Goudy Old Style" panose="02020502050305020303" pitchFamily="18" charset="0"/>
              </a:rPr>
              <a:t>New Deal Reforms</a:t>
            </a:r>
            <a:r>
              <a:rPr lang="en-US" altLang="en-US" dirty="0"/>
              <a:t>	</a:t>
            </a:r>
          </a:p>
        </p:txBody>
      </p:sp>
      <p:sp>
        <p:nvSpPr>
          <p:cNvPr id="74755" name="Content Placeholder 2"/>
          <p:cNvSpPr>
            <a:spLocks noGrp="1"/>
          </p:cNvSpPr>
          <p:nvPr>
            <p:ph idx="1"/>
          </p:nvPr>
        </p:nvSpPr>
        <p:spPr>
          <a:xfrm>
            <a:off x="540604" y="1491176"/>
            <a:ext cx="5719519" cy="4923692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2800" dirty="0">
                <a:latin typeface="Goudy Old Style" panose="02020502050305020303" pitchFamily="18" charset="0"/>
              </a:rPr>
              <a:t>During 2</a:t>
            </a:r>
            <a:r>
              <a:rPr lang="en-US" altLang="en-US" sz="2800" baseline="30000" dirty="0">
                <a:latin typeface="Goudy Old Style" panose="02020502050305020303" pitchFamily="18" charset="0"/>
              </a:rPr>
              <a:t>nd</a:t>
            </a:r>
            <a:r>
              <a:rPr lang="en-US" altLang="en-US" sz="2800" dirty="0">
                <a:latin typeface="Goudy Old Style" panose="02020502050305020303" pitchFamily="18" charset="0"/>
              </a:rPr>
              <a:t> Term in office FDR sought to create a Third New Deal</a:t>
            </a:r>
          </a:p>
          <a:p>
            <a:pPr lvl="1"/>
            <a:r>
              <a:rPr lang="en-US" altLang="en-US" sz="2800" dirty="0">
                <a:latin typeface="Goudy Old Style" panose="02020502050305020303" pitchFamily="18" charset="0"/>
              </a:rPr>
              <a:t>FDR did not favor deficit spending</a:t>
            </a:r>
          </a:p>
          <a:p>
            <a:pPr eaLnBrk="1" hangingPunct="1"/>
            <a:r>
              <a:rPr lang="en-US" altLang="en-US" sz="2800" dirty="0">
                <a:latin typeface="Goudy Old Style" panose="02020502050305020303" pitchFamily="18" charset="0"/>
              </a:rPr>
              <a:t>Economy had slightly recovered, and Congress pressured FDR to scale back the New Deal</a:t>
            </a:r>
          </a:p>
          <a:p>
            <a:pPr lvl="1"/>
            <a:r>
              <a:rPr lang="en-US" altLang="en-US" sz="2800" dirty="0">
                <a:latin typeface="Goudy Old Style" panose="02020502050305020303" pitchFamily="18" charset="0"/>
              </a:rPr>
              <a:t>Caused more unemployment</a:t>
            </a:r>
          </a:p>
          <a:p>
            <a:pPr eaLnBrk="1" hangingPunct="1"/>
            <a:r>
              <a:rPr lang="en-US" altLang="en-US" sz="2800" dirty="0">
                <a:latin typeface="Goudy Old Style" panose="02020502050305020303" pitchFamily="18" charset="0"/>
              </a:rPr>
              <a:t>By 1939, FDR more concerned with Europe (Hitler’s Rise in Germany)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4181" y="2194560"/>
            <a:ext cx="4569336" cy="30157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5527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u="sng" dirty="0">
                <a:latin typeface="Goudy Old Style" panose="02020502050305020303" pitchFamily="18" charset="0"/>
              </a:rPr>
              <a:t>Critics of New Deal</a:t>
            </a:r>
          </a:p>
        </p:txBody>
      </p:sp>
      <p:sp>
        <p:nvSpPr>
          <p:cNvPr id="75779" name="Content Placeholder 2"/>
          <p:cNvSpPr>
            <a:spLocks noGrp="1"/>
          </p:cNvSpPr>
          <p:nvPr>
            <p:ph idx="1"/>
          </p:nvPr>
        </p:nvSpPr>
        <p:spPr>
          <a:xfrm>
            <a:off x="646111" y="1546482"/>
            <a:ext cx="6029008" cy="4741776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sz="3200" b="1" u="sng" dirty="0">
                <a:latin typeface="Goudy Old Style" panose="02020502050305020303" pitchFamily="18" charset="0"/>
              </a:rPr>
              <a:t>Critics</a:t>
            </a:r>
            <a:r>
              <a:rPr lang="en-US" altLang="en-US" sz="3200" dirty="0">
                <a:latin typeface="Goudy Old Style" panose="02020502050305020303" pitchFamily="18" charset="0"/>
              </a:rPr>
              <a:t>–Typically Conservatives</a:t>
            </a:r>
          </a:p>
          <a:p>
            <a:pPr lvl="1" eaLnBrk="1" hangingPunct="1"/>
            <a:r>
              <a:rPr lang="en-US" altLang="en-US" sz="3200" dirty="0">
                <a:latin typeface="Goudy Old Style" panose="02020502050305020303" pitchFamily="18" charset="0"/>
              </a:rPr>
              <a:t>New Deal Made Federal Government too large</a:t>
            </a:r>
          </a:p>
          <a:p>
            <a:pPr lvl="1" eaLnBrk="1" hangingPunct="1"/>
            <a:r>
              <a:rPr lang="en-US" altLang="en-US" sz="3200" dirty="0">
                <a:latin typeface="Goudy Old Style" panose="02020502050305020303" pitchFamily="18" charset="0"/>
              </a:rPr>
              <a:t>Government stifled free enterprise and individual initiative</a:t>
            </a:r>
          </a:p>
          <a:p>
            <a:pPr lvl="1" eaLnBrk="1" hangingPunct="1"/>
            <a:r>
              <a:rPr lang="en-US" altLang="en-US" sz="3200" dirty="0">
                <a:latin typeface="Goudy Old Style" panose="02020502050305020303" pitchFamily="18" charset="0"/>
              </a:rPr>
              <a:t>Liberal Critics claimed that Roosevelt did not go far enough</a:t>
            </a:r>
          </a:p>
          <a:p>
            <a:pPr lvl="1" eaLnBrk="1" hangingPunct="1"/>
            <a:endParaRPr lang="en-US" altLang="en-US" dirty="0"/>
          </a:p>
          <a:p>
            <a:pPr lvl="1" eaLnBrk="1" hangingPunct="1">
              <a:buFont typeface="Arial" panose="020B0604020202020204" pitchFamily="34" charset="0"/>
              <a:buNone/>
            </a:pPr>
            <a:endParaRPr lang="en-US" altLang="en-US" dirty="0"/>
          </a:p>
        </p:txBody>
      </p:sp>
      <p:pic>
        <p:nvPicPr>
          <p:cNvPr id="1030" name="Picture 6" descr="See the source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625" y="1944413"/>
            <a:ext cx="3187992" cy="38817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273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u="sng" dirty="0">
                <a:latin typeface="Goudy Old Style" panose="02020502050305020303" pitchFamily="18" charset="0"/>
              </a:rPr>
              <a:t>Supporters of the New Deal</a:t>
            </a:r>
            <a:r>
              <a:rPr lang="en-US" altLang="en-US" dirty="0"/>
              <a:t>	</a:t>
            </a:r>
          </a:p>
        </p:txBody>
      </p:sp>
      <p:sp>
        <p:nvSpPr>
          <p:cNvPr id="76803" name="Content Placeholder 2"/>
          <p:cNvSpPr>
            <a:spLocks noGrp="1"/>
          </p:cNvSpPr>
          <p:nvPr>
            <p:ph idx="1"/>
          </p:nvPr>
        </p:nvSpPr>
        <p:spPr>
          <a:xfrm>
            <a:off x="577795" y="1411787"/>
            <a:ext cx="7052715" cy="5083606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600" b="1" u="sng" dirty="0" smtClean="0">
                <a:latin typeface="Goudy Old Style" panose="02020502050305020303" pitchFamily="18" charset="0"/>
              </a:rPr>
              <a:t>Supporters</a:t>
            </a:r>
            <a:r>
              <a:rPr lang="en-US" altLang="en-US" sz="3600" dirty="0" smtClean="0">
                <a:latin typeface="Goudy Old Style" panose="02020502050305020303" pitchFamily="18" charset="0"/>
              </a:rPr>
              <a:t>–Typically </a:t>
            </a:r>
            <a:r>
              <a:rPr lang="en-US" altLang="en-US" sz="3600" dirty="0">
                <a:latin typeface="Goudy Old Style" panose="02020502050305020303" pitchFamily="18" charset="0"/>
              </a:rPr>
              <a:t>Liberals</a:t>
            </a:r>
          </a:p>
          <a:p>
            <a:pPr lvl="1" eaLnBrk="1" hangingPunct="1"/>
            <a:r>
              <a:rPr lang="en-US" altLang="en-US" sz="3600" dirty="0">
                <a:latin typeface="Goudy Old Style" panose="02020502050305020303" pitchFamily="18" charset="0"/>
              </a:rPr>
              <a:t>FDR Struck a reasonable balance between two extremes (unregulated capitalism and overregulated socialism)</a:t>
            </a:r>
          </a:p>
          <a:p>
            <a:pPr lvl="1" eaLnBrk="1" hangingPunct="1"/>
            <a:endParaRPr lang="en-US" altLang="en-US" sz="3600" dirty="0" smtClean="0">
              <a:latin typeface="Goudy Old Style" panose="02020502050305020303" pitchFamily="18" charset="0"/>
            </a:endParaRPr>
          </a:p>
          <a:p>
            <a:pPr lvl="1" eaLnBrk="1" hangingPunct="1"/>
            <a:r>
              <a:rPr lang="en-US" altLang="en-US" sz="3600" dirty="0" smtClean="0">
                <a:latin typeface="Goudy Old Style" panose="02020502050305020303" pitchFamily="18" charset="0"/>
              </a:rPr>
              <a:t>Helped </a:t>
            </a:r>
            <a:r>
              <a:rPr lang="en-US" altLang="en-US" sz="3600" dirty="0">
                <a:latin typeface="Goudy Old Style" panose="02020502050305020303" pitchFamily="18" charset="0"/>
              </a:rPr>
              <a:t>Country recover from economic difficulties</a:t>
            </a:r>
          </a:p>
          <a:p>
            <a:pPr lvl="1" eaLnBrk="1" hangingPunct="1">
              <a:buFont typeface="Arial" panose="020B0604020202020204" pitchFamily="34" charset="0"/>
              <a:buNone/>
            </a:pPr>
            <a:endParaRPr lang="en-US" altLang="en-US" sz="3600" dirty="0">
              <a:latin typeface="Goudy Old Style" panose="02020502050305020303" pitchFamily="18" charset="0"/>
            </a:endParaRPr>
          </a:p>
        </p:txBody>
      </p:sp>
      <p:pic>
        <p:nvPicPr>
          <p:cNvPr id="4" name="Picture 4" descr="See the source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1631" y="1744718"/>
            <a:ext cx="3340051" cy="41664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0014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u="sng" dirty="0">
                <a:latin typeface="Goudy Old Style" panose="02020502050305020303" pitchFamily="18" charset="0"/>
              </a:rPr>
              <a:t>Roosevelt</a:t>
            </a:r>
            <a:r>
              <a:rPr lang="ja-JP" altLang="en-US" u="sng" dirty="0">
                <a:latin typeface="Goudy Old Style" panose="02020502050305020303" pitchFamily="18" charset="0"/>
              </a:rPr>
              <a:t>’</a:t>
            </a:r>
            <a:r>
              <a:rPr lang="en-US" altLang="ja-JP" u="sng" dirty="0">
                <a:latin typeface="Goudy Old Style" panose="02020502050305020303" pitchFamily="18" charset="0"/>
              </a:rPr>
              <a:t>s New Deal</a:t>
            </a:r>
            <a:endParaRPr lang="en-US" altLang="en-US" u="sng" dirty="0">
              <a:latin typeface="Goudy Old Style" panose="02020502050305020303" pitchFamily="18" charset="0"/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4487917" y="1345721"/>
            <a:ext cx="7178565" cy="5184475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latin typeface="Goudy Old Style" panose="02020502050305020303" pitchFamily="18" charset="0"/>
              </a:rPr>
              <a:t>New Deal policies focused on three general goals: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800" b="1" u="sng" dirty="0">
                <a:latin typeface="Goudy Old Style" panose="02020502050305020303" pitchFamily="18" charset="0"/>
              </a:rPr>
              <a:t>Relief</a:t>
            </a:r>
            <a:r>
              <a:rPr lang="en-US" altLang="en-US" sz="2800" dirty="0">
                <a:latin typeface="Goudy Old Style" panose="02020502050305020303" pitchFamily="18" charset="0"/>
              </a:rPr>
              <a:t> (for the </a:t>
            </a:r>
            <a:r>
              <a:rPr lang="en-US" altLang="en-US" sz="2800" dirty="0" smtClean="0">
                <a:latin typeface="Goudy Old Style" panose="02020502050305020303" pitchFamily="18" charset="0"/>
              </a:rPr>
              <a:t>needy)-The </a:t>
            </a:r>
            <a:r>
              <a:rPr lang="en-US" altLang="en-US" sz="2800" dirty="0">
                <a:latin typeface="Goudy Old Style" panose="02020502050305020303" pitchFamily="18" charset="0"/>
              </a:rPr>
              <a:t>immediate effort to help the one-third of the population that was hardest hit by the depression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800" b="1" u="sng" dirty="0">
                <a:latin typeface="Goudy Old Style" panose="02020502050305020303" pitchFamily="18" charset="0"/>
              </a:rPr>
              <a:t>Economic </a:t>
            </a:r>
            <a:r>
              <a:rPr lang="en-US" altLang="en-US" sz="2800" b="1" u="sng" dirty="0" smtClean="0">
                <a:latin typeface="Goudy Old Style" panose="02020502050305020303" pitchFamily="18" charset="0"/>
              </a:rPr>
              <a:t>Recovery</a:t>
            </a:r>
            <a:r>
              <a:rPr lang="en-US" altLang="en-US" sz="2800" dirty="0" smtClean="0">
                <a:latin typeface="Goudy Old Style" panose="02020502050305020303" pitchFamily="18" charset="0"/>
              </a:rPr>
              <a:t>-The </a:t>
            </a:r>
            <a:r>
              <a:rPr lang="en-US" altLang="en-US" sz="2800" dirty="0">
                <a:latin typeface="Goudy Old Style" panose="02020502050305020303" pitchFamily="18" charset="0"/>
              </a:rPr>
              <a:t>effort in numerous programs to restore the economy to normal health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800" b="1" u="sng">
                <a:latin typeface="Goudy Old Style" panose="02020502050305020303" pitchFamily="18" charset="0"/>
              </a:rPr>
              <a:t>Financial </a:t>
            </a:r>
            <a:r>
              <a:rPr lang="en-US" altLang="en-US" sz="2800" b="1" u="sng" smtClean="0">
                <a:latin typeface="Goudy Old Style" panose="02020502050305020303" pitchFamily="18" charset="0"/>
              </a:rPr>
              <a:t>Reform</a:t>
            </a:r>
            <a:r>
              <a:rPr lang="en-US" altLang="en-US" sz="2800" smtClean="0">
                <a:latin typeface="Goudy Old Style" panose="02020502050305020303" pitchFamily="18" charset="0"/>
              </a:rPr>
              <a:t>-Government </a:t>
            </a:r>
            <a:r>
              <a:rPr lang="en-US" altLang="en-US" sz="2800" dirty="0">
                <a:latin typeface="Goudy Old Style" panose="02020502050305020303" pitchFamily="18" charset="0"/>
              </a:rPr>
              <a:t>intervention to stabilize the economy, and to balance the interests of farmers, business and labor</a:t>
            </a:r>
          </a:p>
        </p:txBody>
      </p:sp>
      <p:pic>
        <p:nvPicPr>
          <p:cNvPr id="39940" name="Picture 1" descr="NewDe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540" y="2162354"/>
            <a:ext cx="2743200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09273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u="sng" dirty="0">
                <a:latin typeface="Goudy Old Style" panose="02020502050305020303" pitchFamily="18" charset="0"/>
              </a:rPr>
              <a:t>Deep Debt</a:t>
            </a:r>
            <a:r>
              <a:rPr lang="en-US" altLang="en-US" b="1" dirty="0">
                <a:latin typeface="Goudy Old Style" panose="02020502050305020303" pitchFamily="18" charset="0"/>
              </a:rPr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8817" y="1495869"/>
            <a:ext cx="5928108" cy="5073097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sz="3200" dirty="0">
                <a:latin typeface="Goudy Old Style" panose="02020502050305020303" pitchFamily="18" charset="0"/>
                <a:ea typeface="+mn-ea"/>
              </a:rPr>
              <a:t>Federal Government had to go deeply into debt to provide jobs and help Americans</a:t>
            </a:r>
          </a:p>
          <a:p>
            <a:pPr>
              <a:defRPr/>
            </a:pPr>
            <a:endParaRPr lang="en-US" sz="3200" dirty="0">
              <a:latin typeface="Goudy Old Style" panose="02020502050305020303" pitchFamily="18" charset="0"/>
              <a:ea typeface="+mn-ea"/>
            </a:endParaRPr>
          </a:p>
          <a:p>
            <a:pPr>
              <a:defRPr/>
            </a:pPr>
            <a:r>
              <a:rPr lang="en-US" sz="3200" b="1" u="sng" dirty="0">
                <a:latin typeface="Goudy Old Style" panose="02020502050305020303" pitchFamily="18" charset="0"/>
                <a:ea typeface="+mn-ea"/>
              </a:rPr>
              <a:t>Federal Deficit </a:t>
            </a:r>
          </a:p>
          <a:p>
            <a:pPr lvl="1">
              <a:defRPr/>
            </a:pPr>
            <a:r>
              <a:rPr lang="en-US" sz="3200" dirty="0">
                <a:latin typeface="Goudy Old Style" panose="02020502050305020303" pitchFamily="18" charset="0"/>
                <a:ea typeface="+mn-ea"/>
              </a:rPr>
              <a:t>1934- $2.9 Billion</a:t>
            </a:r>
          </a:p>
          <a:p>
            <a:pPr lvl="1">
              <a:defRPr/>
            </a:pPr>
            <a:r>
              <a:rPr lang="en-US" sz="3200" dirty="0">
                <a:latin typeface="Goudy Old Style" panose="02020502050305020303" pitchFamily="18" charset="0"/>
                <a:ea typeface="+mn-ea"/>
              </a:rPr>
              <a:t>1937-38 - $100 Million</a:t>
            </a:r>
          </a:p>
          <a:p>
            <a:pPr lvl="1">
              <a:defRPr/>
            </a:pPr>
            <a:r>
              <a:rPr lang="en-US" sz="3200" dirty="0">
                <a:latin typeface="Goudy Old Style" panose="02020502050305020303" pitchFamily="18" charset="0"/>
                <a:ea typeface="+mn-ea"/>
              </a:rPr>
              <a:t>1939 - $2.9 Billion</a:t>
            </a:r>
          </a:p>
          <a:p>
            <a:pPr marL="457200" lvl="1" indent="0">
              <a:buNone/>
              <a:defRPr/>
            </a:pPr>
            <a:endParaRPr lang="en-US" dirty="0">
              <a:latin typeface="Goudy Old Style" panose="02020502050305020303" pitchFamily="18" charset="0"/>
              <a:ea typeface="+mn-ea"/>
            </a:endParaRPr>
          </a:p>
          <a:p>
            <a:pPr>
              <a:defRPr/>
            </a:pPr>
            <a:endParaRPr lang="en-US" dirty="0">
              <a:ea typeface="+mn-ea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3559" y="2785240"/>
            <a:ext cx="4980875" cy="30363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8251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218427"/>
          </a:xfrm>
        </p:spPr>
        <p:txBody>
          <a:bodyPr/>
          <a:lstStyle/>
          <a:p>
            <a:pPr eaLnBrk="1" hangingPunct="1"/>
            <a:r>
              <a:rPr lang="en-US" altLang="en-US" b="1" u="sng" dirty="0">
                <a:latin typeface="Goudy Old Style" panose="02020502050305020303" pitchFamily="18" charset="0"/>
              </a:rPr>
              <a:t>Lasting Effects</a:t>
            </a:r>
            <a:r>
              <a:rPr lang="en-US" altLang="en-US" dirty="0"/>
              <a:t>	</a:t>
            </a:r>
          </a:p>
        </p:txBody>
      </p:sp>
      <p:sp>
        <p:nvSpPr>
          <p:cNvPr id="78851" name="Content Placeholder 2"/>
          <p:cNvSpPr>
            <a:spLocks noGrp="1"/>
          </p:cNvSpPr>
          <p:nvPr>
            <p:ph idx="1"/>
          </p:nvPr>
        </p:nvSpPr>
        <p:spPr>
          <a:xfrm>
            <a:off x="493712" y="1317194"/>
            <a:ext cx="6821487" cy="5178199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2800" b="1" u="sng" dirty="0">
                <a:latin typeface="Goudy Old Style" panose="02020502050305020303" pitchFamily="18" charset="0"/>
              </a:rPr>
              <a:t>Workers Rights</a:t>
            </a:r>
            <a:r>
              <a:rPr lang="en-US" altLang="en-US" sz="2800" dirty="0">
                <a:latin typeface="Goudy Old Style" panose="02020502050305020303" pitchFamily="18" charset="0"/>
              </a:rPr>
              <a:t> </a:t>
            </a:r>
          </a:p>
          <a:p>
            <a:pPr lvl="1" eaLnBrk="1" hangingPunct="1"/>
            <a:r>
              <a:rPr lang="en-US" altLang="en-US" sz="2800" b="1" dirty="0">
                <a:latin typeface="Goudy Old Style" panose="02020502050305020303" pitchFamily="18" charset="0"/>
              </a:rPr>
              <a:t>National Labor Relations Board</a:t>
            </a:r>
          </a:p>
          <a:p>
            <a:pPr lvl="2" eaLnBrk="1" hangingPunct="1"/>
            <a:r>
              <a:rPr lang="en-US" altLang="en-US" sz="2800" dirty="0">
                <a:latin typeface="Goudy Old Style" panose="02020502050305020303" pitchFamily="18" charset="0"/>
              </a:rPr>
              <a:t>Acts as a mediator in labor disputes between Unions and Workers</a:t>
            </a:r>
          </a:p>
          <a:p>
            <a:pPr lvl="2" eaLnBrk="1" hangingPunct="1"/>
            <a:r>
              <a:rPr lang="en-US" altLang="en-US" sz="2800" dirty="0">
                <a:latin typeface="Goudy Old Style" panose="02020502050305020303" pitchFamily="18" charset="0"/>
              </a:rPr>
              <a:t>Still Around today</a:t>
            </a:r>
          </a:p>
          <a:p>
            <a:pPr lvl="2" eaLnBrk="1" hangingPunct="1">
              <a:buFont typeface="Arial" panose="020B0604020202020204" pitchFamily="34" charset="0"/>
              <a:buNone/>
            </a:pPr>
            <a:endParaRPr lang="en-US" altLang="en-US" sz="2800" dirty="0">
              <a:latin typeface="Goudy Old Style" panose="02020502050305020303" pitchFamily="18" charset="0"/>
            </a:endParaRPr>
          </a:p>
          <a:p>
            <a:pPr eaLnBrk="1" hangingPunct="1"/>
            <a:r>
              <a:rPr lang="en-US" altLang="en-US" sz="2800" b="1" u="sng" dirty="0">
                <a:latin typeface="Goudy Old Style" panose="02020502050305020303" pitchFamily="18" charset="0"/>
              </a:rPr>
              <a:t>Banks and Finance</a:t>
            </a:r>
          </a:p>
          <a:p>
            <a:pPr lvl="1" eaLnBrk="1" hangingPunct="1"/>
            <a:r>
              <a:rPr lang="en-US" altLang="en-US" sz="2800" b="1" dirty="0" smtClean="0">
                <a:latin typeface="Goudy Old Style" panose="02020502050305020303" pitchFamily="18" charset="0"/>
              </a:rPr>
              <a:t>FDIC</a:t>
            </a:r>
            <a:r>
              <a:rPr lang="en-US" altLang="en-US" sz="2800" dirty="0" smtClean="0">
                <a:latin typeface="Goudy Old Style" panose="02020502050305020303" pitchFamily="18" charset="0"/>
              </a:rPr>
              <a:t>–Banking </a:t>
            </a:r>
            <a:r>
              <a:rPr lang="en-US" altLang="en-US" sz="2800" dirty="0">
                <a:latin typeface="Goudy Old Style" panose="02020502050305020303" pitchFamily="18" charset="0"/>
              </a:rPr>
              <a:t>regulations and protection</a:t>
            </a:r>
          </a:p>
          <a:p>
            <a:pPr lvl="1" eaLnBrk="1" hangingPunct="1"/>
            <a:r>
              <a:rPr lang="en-US" altLang="en-US" sz="2800" b="1" dirty="0" smtClean="0">
                <a:latin typeface="Goudy Old Style" panose="02020502050305020303" pitchFamily="18" charset="0"/>
              </a:rPr>
              <a:t>SEC</a:t>
            </a:r>
            <a:r>
              <a:rPr lang="en-US" altLang="en-US" sz="2800" dirty="0" smtClean="0">
                <a:latin typeface="Goudy Old Style" panose="02020502050305020303" pitchFamily="18" charset="0"/>
              </a:rPr>
              <a:t>–Monitors </a:t>
            </a:r>
            <a:r>
              <a:rPr lang="en-US" altLang="en-US" sz="2800" dirty="0">
                <a:latin typeface="Goudy Old Style" panose="02020502050305020303" pitchFamily="18" charset="0"/>
              </a:rPr>
              <a:t>stock market</a:t>
            </a:r>
          </a:p>
          <a:p>
            <a:pPr lvl="1" eaLnBrk="1" hangingPunct="1"/>
            <a:endParaRPr lang="en-US" altLang="en-US" sz="2800" dirty="0">
              <a:latin typeface="Goudy Old Style" panose="02020502050305020303" pitchFamily="18" charset="0"/>
            </a:endParaRPr>
          </a:p>
        </p:txBody>
      </p:sp>
      <p:pic>
        <p:nvPicPr>
          <p:cNvPr id="4098" name="Picture 2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8127" y="1576661"/>
            <a:ext cx="2876550" cy="47434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916948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Lasting Effects</a:t>
            </a:r>
          </a:p>
        </p:txBody>
      </p:sp>
      <p:sp>
        <p:nvSpPr>
          <p:cNvPr id="79875" name="Content Placeholder 2"/>
          <p:cNvSpPr>
            <a:spLocks noGrp="1"/>
          </p:cNvSpPr>
          <p:nvPr>
            <p:ph idx="1"/>
          </p:nvPr>
        </p:nvSpPr>
        <p:spPr>
          <a:xfrm>
            <a:off x="1103313" y="1355834"/>
            <a:ext cx="6989654" cy="489256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600" dirty="0">
                <a:latin typeface="Goudy Old Style" panose="02020502050305020303" pitchFamily="18" charset="0"/>
              </a:rPr>
              <a:t>Social Security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600" dirty="0">
                <a:latin typeface="Goudy Old Style" panose="02020502050305020303" pitchFamily="18" charset="0"/>
              </a:rPr>
              <a:t>One of the most important legacies of New Deal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600" dirty="0">
                <a:latin typeface="Goudy Old Style" panose="02020502050305020303" pitchFamily="18" charset="0"/>
              </a:rPr>
              <a:t>Old Age insurance and unemployment continues to help families.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600" dirty="0">
                <a:latin typeface="Goudy Old Style" panose="02020502050305020303" pitchFamily="18" charset="0"/>
              </a:rPr>
              <a:t>Impacted millions of Americans since 1935</a:t>
            </a:r>
          </a:p>
          <a:p>
            <a:pPr eaLnBrk="1" hangingPunct="1">
              <a:lnSpc>
                <a:spcPct val="90000"/>
              </a:lnSpc>
            </a:pPr>
            <a:endParaRPr lang="en-US" altLang="en-US" sz="2600" dirty="0" smtClean="0">
              <a:latin typeface="Goudy Old Style" panose="02020502050305020303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600" dirty="0" smtClean="0">
                <a:latin typeface="Goudy Old Style" panose="02020502050305020303" pitchFamily="18" charset="0"/>
              </a:rPr>
              <a:t>Rural </a:t>
            </a:r>
            <a:r>
              <a:rPr lang="en-US" altLang="en-US" sz="2600" dirty="0">
                <a:latin typeface="Goudy Old Style" panose="02020502050305020303" pitchFamily="18" charset="0"/>
              </a:rPr>
              <a:t>Scene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600" b="1" dirty="0" smtClean="0">
                <a:latin typeface="Goudy Old Style" panose="02020502050305020303" pitchFamily="18" charset="0"/>
              </a:rPr>
              <a:t>AAA</a:t>
            </a:r>
            <a:r>
              <a:rPr lang="en-US" altLang="en-US" sz="2600" dirty="0" smtClean="0">
                <a:latin typeface="Goudy Old Style" panose="02020502050305020303" pitchFamily="18" charset="0"/>
              </a:rPr>
              <a:t>– </a:t>
            </a:r>
            <a:r>
              <a:rPr lang="en-US" altLang="en-US" sz="2600" dirty="0">
                <a:latin typeface="Goudy Old Style" panose="02020502050305020303" pitchFamily="18" charset="0"/>
              </a:rPr>
              <a:t>Helped farmers keep farms.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600" b="1" dirty="0">
                <a:latin typeface="Goudy Old Style" panose="02020502050305020303" pitchFamily="18" charset="0"/>
              </a:rPr>
              <a:t>Rural Electrification Administration (REA</a:t>
            </a:r>
            <a:r>
              <a:rPr lang="en-US" altLang="en-US" sz="2600" b="1" dirty="0" smtClean="0">
                <a:latin typeface="Goudy Old Style" panose="02020502050305020303" pitchFamily="18" charset="0"/>
              </a:rPr>
              <a:t>)</a:t>
            </a:r>
            <a:r>
              <a:rPr lang="en-US" altLang="en-US" sz="2600" dirty="0" smtClean="0">
                <a:latin typeface="Goudy Old Style" panose="02020502050305020303" pitchFamily="18" charset="0"/>
              </a:rPr>
              <a:t>– </a:t>
            </a:r>
            <a:r>
              <a:rPr lang="en-US" altLang="en-US" sz="2600" dirty="0">
                <a:latin typeface="Goudy Old Style" panose="02020502050305020303" pitchFamily="18" charset="0"/>
              </a:rPr>
              <a:t>Provided electricity to people in rural areas.</a:t>
            </a:r>
          </a:p>
        </p:txBody>
      </p:sp>
      <p:pic>
        <p:nvPicPr>
          <p:cNvPr id="5122" name="Picture 2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3755" y="2007476"/>
            <a:ext cx="2953391" cy="39142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551732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Lasting Effects	</a:t>
            </a:r>
          </a:p>
        </p:txBody>
      </p:sp>
      <p:sp>
        <p:nvSpPr>
          <p:cNvPr id="80899" name="Content Placeholder 2"/>
          <p:cNvSpPr>
            <a:spLocks noGrp="1"/>
          </p:cNvSpPr>
          <p:nvPr>
            <p:ph idx="1"/>
          </p:nvPr>
        </p:nvSpPr>
        <p:spPr>
          <a:xfrm>
            <a:off x="1103312" y="1439918"/>
            <a:ext cx="5392081" cy="4808482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sz="3200" dirty="0">
                <a:latin typeface="Goudy Old Style" panose="02020502050305020303" pitchFamily="18" charset="0"/>
              </a:rPr>
              <a:t>Environment</a:t>
            </a:r>
          </a:p>
          <a:p>
            <a:pPr lvl="1" eaLnBrk="1" hangingPunct="1"/>
            <a:r>
              <a:rPr lang="en-US" altLang="en-US" sz="3200" b="1" dirty="0">
                <a:latin typeface="Goudy Old Style" panose="02020502050305020303" pitchFamily="18" charset="0"/>
              </a:rPr>
              <a:t>Tennessee Valley Authority (TVA</a:t>
            </a:r>
            <a:r>
              <a:rPr lang="en-US" altLang="en-US" sz="3200" b="1" dirty="0" smtClean="0">
                <a:latin typeface="Goudy Old Style" panose="02020502050305020303" pitchFamily="18" charset="0"/>
              </a:rPr>
              <a:t>)</a:t>
            </a:r>
            <a:r>
              <a:rPr lang="en-US" altLang="en-US" sz="3200" dirty="0" smtClean="0">
                <a:latin typeface="Goudy Old Style" panose="02020502050305020303" pitchFamily="18" charset="0"/>
              </a:rPr>
              <a:t>– </a:t>
            </a:r>
            <a:r>
              <a:rPr lang="en-US" altLang="en-US" sz="3200" dirty="0">
                <a:latin typeface="Goudy Old Style" panose="02020502050305020303" pitchFamily="18" charset="0"/>
              </a:rPr>
              <a:t>Provided jobs to thousands of workers in the region</a:t>
            </a:r>
          </a:p>
          <a:p>
            <a:pPr lvl="1" eaLnBrk="1" hangingPunct="1"/>
            <a:r>
              <a:rPr lang="en-US" altLang="en-US" sz="3200" dirty="0">
                <a:latin typeface="Goudy Old Style" panose="02020502050305020303" pitchFamily="18" charset="0"/>
              </a:rPr>
              <a:t>Prevented floods in the Tennessee Valley</a:t>
            </a:r>
          </a:p>
          <a:p>
            <a:pPr lvl="1" eaLnBrk="1" hangingPunct="1"/>
            <a:r>
              <a:rPr lang="en-US" altLang="en-US" sz="3200" dirty="0">
                <a:latin typeface="Goudy Old Style" panose="02020502050305020303" pitchFamily="18" charset="0"/>
              </a:rPr>
              <a:t>Provided cheap electricity to the region 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dirty="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dirty="0"/>
          </a:p>
        </p:txBody>
      </p:sp>
      <p:pic>
        <p:nvPicPr>
          <p:cNvPr id="2050" name="Picture 2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202" y="1419006"/>
            <a:ext cx="3171825" cy="47434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931227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u="sng" dirty="0">
                <a:latin typeface="Goudy Old Style" panose="02020502050305020303" pitchFamily="18" charset="0"/>
              </a:rPr>
              <a:t>New Deal Legacy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3" y="1387366"/>
            <a:ext cx="6085764" cy="4861033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sz="2800" dirty="0">
                <a:latin typeface="Goudy Old Style" panose="02020502050305020303" pitchFamily="18" charset="0"/>
                <a:ea typeface="+mn-ea"/>
              </a:rPr>
              <a:t>Brought hope and gratitude to some people for the benefits and protections</a:t>
            </a:r>
          </a:p>
          <a:p>
            <a:pPr>
              <a:defRPr/>
            </a:pPr>
            <a:endParaRPr lang="en-US" sz="2800" dirty="0">
              <a:latin typeface="Goudy Old Style" panose="02020502050305020303" pitchFamily="18" charset="0"/>
              <a:ea typeface="+mn-ea"/>
            </a:endParaRPr>
          </a:p>
          <a:p>
            <a:pPr>
              <a:defRPr/>
            </a:pPr>
            <a:r>
              <a:rPr lang="en-US" sz="2800" dirty="0">
                <a:latin typeface="Goudy Old Style" panose="02020502050305020303" pitchFamily="18" charset="0"/>
                <a:ea typeface="+mn-ea"/>
              </a:rPr>
              <a:t>Also brought criticism from those who believed it took too much of their money in taxes.</a:t>
            </a:r>
          </a:p>
          <a:p>
            <a:pPr>
              <a:defRPr/>
            </a:pPr>
            <a:endParaRPr lang="en-US" sz="2800" dirty="0">
              <a:latin typeface="Goudy Old Style" panose="02020502050305020303" pitchFamily="18" charset="0"/>
              <a:ea typeface="+mn-ea"/>
            </a:endParaRPr>
          </a:p>
          <a:p>
            <a:pPr>
              <a:defRPr/>
            </a:pPr>
            <a:r>
              <a:rPr lang="en-US" sz="2800" dirty="0">
                <a:latin typeface="Goudy Old Style" panose="02020502050305020303" pitchFamily="18" charset="0"/>
                <a:ea typeface="+mn-ea"/>
              </a:rPr>
              <a:t>United States does not fully recover until after World War II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518" y="1818290"/>
            <a:ext cx="2847643" cy="42757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235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u="sng" dirty="0">
                <a:latin typeface="Goudy Old Style" panose="02020502050305020303" pitchFamily="18" charset="0"/>
              </a:rPr>
              <a:t>The First 100 Days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1103312" y="2052918"/>
            <a:ext cx="4992688" cy="4195481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600" dirty="0">
                <a:latin typeface="Goudy Old Style" panose="02020502050305020303" pitchFamily="18" charset="0"/>
              </a:rPr>
              <a:t>March 4</a:t>
            </a:r>
            <a:r>
              <a:rPr lang="en-US" altLang="en-US" sz="3600" baseline="30000" dirty="0">
                <a:latin typeface="Goudy Old Style" panose="02020502050305020303" pitchFamily="18" charset="0"/>
              </a:rPr>
              <a:t>th</a:t>
            </a:r>
            <a:r>
              <a:rPr lang="en-US" altLang="en-US" sz="3600" dirty="0">
                <a:latin typeface="Goudy Old Style" panose="02020502050305020303" pitchFamily="18" charset="0"/>
              </a:rPr>
              <a:t>–June 16</a:t>
            </a:r>
            <a:r>
              <a:rPr lang="en-US" altLang="en-US" sz="3600" baseline="30000" dirty="0">
                <a:latin typeface="Goudy Old Style" panose="02020502050305020303" pitchFamily="18" charset="0"/>
              </a:rPr>
              <a:t>th</a:t>
            </a:r>
            <a:r>
              <a:rPr lang="en-US" altLang="en-US" sz="3600" dirty="0">
                <a:latin typeface="Goudy Old Style" panose="02020502050305020303" pitchFamily="18" charset="0"/>
              </a:rPr>
              <a:t> </a:t>
            </a:r>
          </a:p>
          <a:p>
            <a:pPr eaLnBrk="1" hangingPunct="1"/>
            <a:endParaRPr lang="en-US" altLang="en-US" sz="3600" dirty="0">
              <a:latin typeface="Goudy Old Style" panose="02020502050305020303" pitchFamily="18" charset="0"/>
            </a:endParaRPr>
          </a:p>
          <a:p>
            <a:pPr eaLnBrk="1" hangingPunct="1"/>
            <a:r>
              <a:rPr lang="en-US" altLang="en-US" sz="3600" dirty="0">
                <a:latin typeface="Goudy Old Style" panose="02020502050305020303" pitchFamily="18" charset="0"/>
              </a:rPr>
              <a:t>Roosevelt and Congress passed more than 15 major pieces of New Deal legislation</a:t>
            </a:r>
          </a:p>
        </p:txBody>
      </p:sp>
      <p:pic>
        <p:nvPicPr>
          <p:cNvPr id="40964" name="Picture 2" descr="First100Day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2731" y="2242866"/>
            <a:ext cx="4066555" cy="27000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3624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u="sng" dirty="0">
                <a:latin typeface="Goudy Old Style" panose="02020502050305020303" pitchFamily="18" charset="0"/>
              </a:rPr>
              <a:t>The </a:t>
            </a:r>
            <a:r>
              <a:rPr lang="ja-JP" altLang="en-US" u="sng" dirty="0">
                <a:latin typeface="Goudy Old Style" panose="02020502050305020303" pitchFamily="18" charset="0"/>
              </a:rPr>
              <a:t>“</a:t>
            </a:r>
            <a:r>
              <a:rPr lang="en-US" altLang="ja-JP" u="sng" dirty="0">
                <a:latin typeface="Goudy Old Style" panose="02020502050305020303" pitchFamily="18" charset="0"/>
              </a:rPr>
              <a:t>Bank Holiday</a:t>
            </a:r>
            <a:r>
              <a:rPr lang="ja-JP" altLang="en-US" dirty="0">
                <a:latin typeface="Goudy Old Style" panose="02020502050305020303" pitchFamily="18" charset="0"/>
              </a:rPr>
              <a:t>”</a:t>
            </a:r>
            <a:endParaRPr lang="en-US" altLang="en-US" dirty="0">
              <a:latin typeface="Goudy Old Style" panose="02020502050305020303" pitchFamily="18" charset="0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857239" y="1383744"/>
            <a:ext cx="5438458" cy="4953993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2800" dirty="0">
                <a:latin typeface="Goudy Old Style" panose="02020502050305020303" pitchFamily="18" charset="0"/>
              </a:rPr>
              <a:t>Roosevelt closed all the banks on </a:t>
            </a:r>
            <a:r>
              <a:rPr lang="en-US" altLang="en-US" sz="2800" dirty="0" smtClean="0">
                <a:latin typeface="Goudy Old Style" panose="02020502050305020303" pitchFamily="18" charset="0"/>
              </a:rPr>
              <a:t>March 5</a:t>
            </a:r>
            <a:r>
              <a:rPr lang="en-US" altLang="en-US" sz="2800" baseline="30000" dirty="0" smtClean="0">
                <a:latin typeface="Goudy Old Style" panose="02020502050305020303" pitchFamily="18" charset="0"/>
              </a:rPr>
              <a:t>th</a:t>
            </a:r>
            <a:r>
              <a:rPr lang="en-US" altLang="en-US" sz="2800" dirty="0" smtClean="0">
                <a:latin typeface="Goudy Old Style" panose="02020502050305020303" pitchFamily="18" charset="0"/>
              </a:rPr>
              <a:t>, 1933</a:t>
            </a:r>
            <a:endParaRPr lang="en-US" altLang="en-US" sz="2800" baseline="30000" dirty="0">
              <a:latin typeface="Goudy Old Style" panose="02020502050305020303" pitchFamily="18" charset="0"/>
            </a:endParaRPr>
          </a:p>
          <a:p>
            <a:pPr eaLnBrk="1" hangingPunct="1"/>
            <a:r>
              <a:rPr lang="en-US" altLang="en-US" sz="2800" dirty="0">
                <a:latin typeface="Goudy Old Style" panose="02020502050305020303" pitchFamily="18" charset="0"/>
              </a:rPr>
              <a:t>Passed the Emergency Banking Act</a:t>
            </a:r>
          </a:p>
          <a:p>
            <a:pPr lvl="1" eaLnBrk="1" hangingPunct="1"/>
            <a:r>
              <a:rPr lang="en-US" altLang="en-US" sz="2800" dirty="0">
                <a:latin typeface="Goudy Old Style" panose="02020502050305020303" pitchFamily="18" charset="0"/>
              </a:rPr>
              <a:t>Banks could only be re-opened under the Treasury Departments supervision</a:t>
            </a:r>
          </a:p>
          <a:p>
            <a:pPr lvl="1" eaLnBrk="1" hangingPunct="1"/>
            <a:r>
              <a:rPr lang="en-US" altLang="en-US" sz="2800" dirty="0">
                <a:latin typeface="Goudy Old Style" panose="02020502050305020303" pitchFamily="18" charset="0"/>
              </a:rPr>
              <a:t>Federal loans were handed out as needed</a:t>
            </a:r>
          </a:p>
          <a:p>
            <a:pPr eaLnBrk="1" hangingPunct="1"/>
            <a:r>
              <a:rPr lang="en-US" altLang="en-US" sz="2800" dirty="0">
                <a:latin typeface="Goudy Old Style" panose="02020502050305020303" pitchFamily="18" charset="0"/>
              </a:rPr>
              <a:t>Helped restore the publics confidence in the nation</a:t>
            </a:r>
            <a:r>
              <a:rPr lang="ja-JP" altLang="en-US" sz="2800" dirty="0">
                <a:latin typeface="Goudy Old Style" panose="02020502050305020303" pitchFamily="18" charset="0"/>
              </a:rPr>
              <a:t>’</a:t>
            </a:r>
            <a:r>
              <a:rPr lang="en-US" altLang="ja-JP" sz="2800" dirty="0">
                <a:latin typeface="Goudy Old Style" panose="02020502050305020303" pitchFamily="18" charset="0"/>
              </a:rPr>
              <a:t>s banking system</a:t>
            </a:r>
            <a:endParaRPr lang="en-US" altLang="en-US" sz="2800" dirty="0">
              <a:latin typeface="Goudy Old Style" panose="02020502050305020303" pitchFamily="18" charset="0"/>
            </a:endParaRPr>
          </a:p>
        </p:txBody>
      </p:sp>
      <p:pic>
        <p:nvPicPr>
          <p:cNvPr id="6146" name="Picture 2" descr="Image result for bank holiday 19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135" y="2354317"/>
            <a:ext cx="4550291" cy="31963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35746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u="sng" dirty="0">
                <a:latin typeface="Goudy Old Style" panose="02020502050305020303" pitchFamily="18" charset="0"/>
              </a:rPr>
              <a:t>Regulating Banking and Finance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464957" y="1681983"/>
            <a:ext cx="5668423" cy="4687286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200" b="1" dirty="0">
                <a:latin typeface="Goudy Old Style" panose="02020502050305020303" pitchFamily="18" charset="0"/>
              </a:rPr>
              <a:t>Glass-Steagall Act (1933)</a:t>
            </a:r>
          </a:p>
          <a:p>
            <a:pPr lvl="1" eaLnBrk="1" hangingPunct="1"/>
            <a:r>
              <a:rPr lang="en-US" altLang="en-US" sz="3200" dirty="0">
                <a:latin typeface="Goudy Old Style" panose="02020502050305020303" pitchFamily="18" charset="0"/>
              </a:rPr>
              <a:t>Established the Federal Deposit Insurance Corporation (FDIC)</a:t>
            </a:r>
          </a:p>
          <a:p>
            <a:pPr lvl="1" eaLnBrk="1" hangingPunct="1"/>
            <a:r>
              <a:rPr lang="en-US" altLang="en-US" sz="3200" dirty="0">
                <a:latin typeface="Goudy Old Style" panose="02020502050305020303" pitchFamily="18" charset="0"/>
              </a:rPr>
              <a:t>Provided federal insurance on each bank account</a:t>
            </a:r>
          </a:p>
          <a:p>
            <a:pPr lvl="1" eaLnBrk="1" hangingPunct="1"/>
            <a:r>
              <a:rPr lang="en-US" altLang="en-US" sz="3200" dirty="0">
                <a:latin typeface="Goudy Old Style" panose="02020502050305020303" pitchFamily="18" charset="0"/>
              </a:rPr>
              <a:t>Restored confidence to the customers with the banks</a:t>
            </a:r>
          </a:p>
        </p:txBody>
      </p:sp>
      <p:pic>
        <p:nvPicPr>
          <p:cNvPr id="43012" name="Picture 1" descr="FDI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9899" y="3102434"/>
            <a:ext cx="3351713" cy="1426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919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u="sng" dirty="0">
                <a:latin typeface="Goudy Old Style" panose="02020502050305020303" pitchFamily="18" charset="0"/>
              </a:rPr>
              <a:t>Federal Securities Act (1933)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1103313" y="1481960"/>
            <a:ext cx="5366498" cy="476644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latin typeface="Goudy Old Style" panose="02020502050305020303" pitchFamily="18" charset="0"/>
              </a:rPr>
              <a:t>Required corporations to provide complete information on all stock offerings </a:t>
            </a:r>
          </a:p>
          <a:p>
            <a:pPr eaLnBrk="1" hangingPunct="1"/>
            <a:endParaRPr lang="en-US" altLang="en-US" sz="3600" dirty="0">
              <a:latin typeface="Goudy Old Style" panose="02020502050305020303" pitchFamily="18" charset="0"/>
            </a:endParaRPr>
          </a:p>
          <a:p>
            <a:pPr eaLnBrk="1" hangingPunct="1"/>
            <a:r>
              <a:rPr lang="en-US" altLang="en-US" sz="3600" dirty="0">
                <a:latin typeface="Goudy Old Style" panose="02020502050305020303" pitchFamily="18" charset="0"/>
              </a:rPr>
              <a:t>Created the Securities and Exchange Commission to regulate stock market</a:t>
            </a:r>
          </a:p>
          <a:p>
            <a:pPr eaLnBrk="1" hangingPunct="1"/>
            <a:endParaRPr lang="en-US" altLang="en-US" sz="3600" dirty="0">
              <a:latin typeface="Arial" panose="020B0604020202020204" pitchFamily="34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dirty="0">
              <a:latin typeface="Arial" panose="020B060402020202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6610" y="1833440"/>
            <a:ext cx="3333750" cy="41814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60254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u="sng" dirty="0">
                <a:latin typeface="Goudy Old Style" panose="02020502050305020303" pitchFamily="18" charset="0"/>
              </a:rPr>
              <a:t>Help for the Farmers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832449" y="1481137"/>
            <a:ext cx="6030806" cy="4902409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200" b="1" dirty="0">
                <a:latin typeface="Goudy Old Style" panose="02020502050305020303" pitchFamily="18" charset="0"/>
              </a:rPr>
              <a:t>Agricultural Adjustment Act (AAA)</a:t>
            </a:r>
          </a:p>
          <a:p>
            <a:pPr lvl="1" eaLnBrk="1" hangingPunct="1"/>
            <a:r>
              <a:rPr lang="en-US" altLang="en-US" sz="3200" dirty="0">
                <a:latin typeface="Goudy Old Style" panose="02020502050305020303" pitchFamily="18" charset="0"/>
              </a:rPr>
              <a:t>Sought to raise crop prices by lowering production</a:t>
            </a:r>
          </a:p>
          <a:p>
            <a:pPr lvl="1" eaLnBrk="1" hangingPunct="1"/>
            <a:r>
              <a:rPr lang="en-US" altLang="en-US" sz="3200" dirty="0">
                <a:latin typeface="Goudy Old Style" panose="02020502050305020303" pitchFamily="18" charset="0"/>
              </a:rPr>
              <a:t>The government paid farmers to leave some of their land fallow (unseeded)</a:t>
            </a:r>
          </a:p>
          <a:p>
            <a:pPr lvl="1" eaLnBrk="1" hangingPunct="1"/>
            <a:r>
              <a:rPr lang="en-US" altLang="en-US" sz="3200" dirty="0">
                <a:latin typeface="Goudy Old Style" panose="02020502050305020303" pitchFamily="18" charset="0"/>
              </a:rPr>
              <a:t>This lowered production which in turn raised crop prices</a:t>
            </a:r>
          </a:p>
        </p:txBody>
      </p:sp>
      <p:pic>
        <p:nvPicPr>
          <p:cNvPr id="4098" name="Picture 2" descr="http://www.livinghistoryfarm.org/farminginthe30s/media/water11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7189" y="2239006"/>
            <a:ext cx="4394739" cy="35545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61341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460</TotalTime>
  <Words>1552</Words>
  <Application>Microsoft Office PowerPoint</Application>
  <PresentationFormat>Custom</PresentationFormat>
  <Paragraphs>215</Paragraphs>
  <Slides>44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Ion</vt:lpstr>
      <vt:lpstr>Chapter 15- The New Deal</vt:lpstr>
      <vt:lpstr>A New Deal Fights the Depression</vt:lpstr>
      <vt:lpstr>Franklin Delano Roosevelt (1882-1945)</vt:lpstr>
      <vt:lpstr>Roosevelt’s New Deal</vt:lpstr>
      <vt:lpstr>The First 100 Days</vt:lpstr>
      <vt:lpstr>The “Bank Holiday”</vt:lpstr>
      <vt:lpstr>Regulating Banking and Finance</vt:lpstr>
      <vt:lpstr>Federal Securities Act (1933)</vt:lpstr>
      <vt:lpstr>Help for the Farmers</vt:lpstr>
      <vt:lpstr>New Deal Projects</vt:lpstr>
      <vt:lpstr>National Industrial Recovery Act (NIRA)</vt:lpstr>
      <vt:lpstr>Food Clothing and Shelter</vt:lpstr>
      <vt:lpstr>Deficit Spending</vt:lpstr>
      <vt:lpstr>FDR vs. Supreme Court </vt:lpstr>
      <vt:lpstr>The Second New Deal Takes Hold</vt:lpstr>
      <vt:lpstr>The Second Hundred Days</vt:lpstr>
      <vt:lpstr>Eleanor Roosevelt</vt:lpstr>
      <vt:lpstr>Re-electing FDR</vt:lpstr>
      <vt:lpstr>Helping Farmers</vt:lpstr>
      <vt:lpstr>Works Progress Administration (WPA)</vt:lpstr>
      <vt:lpstr>National Youth Administration (NYA)</vt:lpstr>
      <vt:lpstr>Wagner Act</vt:lpstr>
      <vt:lpstr>Social Security Act</vt:lpstr>
      <vt:lpstr>The New Deal Affects Many Groups</vt:lpstr>
      <vt:lpstr>New Opportunities</vt:lpstr>
      <vt:lpstr>African-American Activism </vt:lpstr>
      <vt:lpstr>President Fails to Support Civil Rights</vt:lpstr>
      <vt:lpstr>Powell v. Alabama</vt:lpstr>
      <vt:lpstr>Culture in the 1930’s</vt:lpstr>
      <vt:lpstr>Motion Pictures and Radio</vt:lpstr>
      <vt:lpstr>“Gone With The Wind”</vt:lpstr>
      <vt:lpstr>Fireside Chats</vt:lpstr>
      <vt:lpstr>Orson Welles</vt:lpstr>
      <vt:lpstr>Grant Wood</vt:lpstr>
      <vt:lpstr>The Grapes of Wrath </vt:lpstr>
      <vt:lpstr>The Impact of the New Deal </vt:lpstr>
      <vt:lpstr>New Deal Reforms </vt:lpstr>
      <vt:lpstr>Critics of New Deal</vt:lpstr>
      <vt:lpstr>Supporters of the New Deal </vt:lpstr>
      <vt:lpstr>Deep Debt </vt:lpstr>
      <vt:lpstr>Lasting Effects </vt:lpstr>
      <vt:lpstr>Lasting Effects</vt:lpstr>
      <vt:lpstr>Lasting Effects </vt:lpstr>
      <vt:lpstr>New Deal Legacy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Murray</dc:creator>
  <cp:lastModifiedBy>Windows User</cp:lastModifiedBy>
  <cp:revision>26</cp:revision>
  <dcterms:created xsi:type="dcterms:W3CDTF">2016-12-21T02:57:50Z</dcterms:created>
  <dcterms:modified xsi:type="dcterms:W3CDTF">2018-01-12T13:53:58Z</dcterms:modified>
</cp:coreProperties>
</file>