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0FFECE-8D8B-400D-A095-1356DB2E9868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A1587B-011C-4604-B64E-BA0CC42A81D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sites/default/files/ilink/docView/SLB/HTML/SLB/0-0-0-1/0-0-0-29/0-0-0-10309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Chapter 21-Section 4</a:t>
            </a:r>
          </a:p>
          <a:p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Supplemental Power Point </a:t>
            </a:r>
            <a:endParaRPr lang="en-US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012825"/>
          </a:xfrm>
        </p:spPr>
        <p:txBody>
          <a:bodyPr>
            <a:noAutofit/>
          </a:bodyPr>
          <a:lstStyle/>
          <a:p>
            <a:r>
              <a:rPr lang="en-US" sz="6600" b="1" u="sng" dirty="0" smtClean="0">
                <a:latin typeface="Goudy Old Style" panose="02020502050305020303" pitchFamily="18" charset="0"/>
              </a:rPr>
              <a:t>American Citizenship</a:t>
            </a:r>
            <a:endParaRPr lang="en-US" sz="6600" b="1" u="sng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 smtClean="0">
                <a:latin typeface="Goudy Old Style" panose="02020502050305020303" pitchFamily="18" charset="0"/>
              </a:rPr>
              <a:t>Rights and Responsibilities of Citizenship</a:t>
            </a:r>
            <a:endParaRPr lang="en-US" sz="36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79755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American citizenship involves great privileges and serious responsibilities:</a:t>
            </a:r>
          </a:p>
          <a:p>
            <a:pPr lvl="1">
              <a:spcBef>
                <a:spcPct val="5000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Citizenship in the United States is determined in several ways. </a:t>
            </a:r>
          </a:p>
          <a:p>
            <a:pPr lvl="1">
              <a:spcBef>
                <a:spcPct val="5000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Citizens are expected to fulfill a number of important duties.</a:t>
            </a:r>
          </a:p>
          <a:p>
            <a:pPr lvl="1">
              <a:spcBef>
                <a:spcPct val="5000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Active citizen involvement in government and the community is encouraged.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81504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8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Becoming an American Citizen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 smtClean="0">
                <a:latin typeface="Goudy Old Style" panose="02020502050305020303" pitchFamily="18" charset="0"/>
              </a:rPr>
              <a:t>The 14</a:t>
            </a:r>
            <a:r>
              <a:rPr lang="en-US" altLang="en-US" sz="22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 Amendment to the Constitution defines two means of obtaining citizenship:</a:t>
            </a: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Through being a </a:t>
            </a:r>
            <a:r>
              <a:rPr lang="en-US" altLang="en-US" b="1" i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natural born</a:t>
            </a: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 citizen</a:t>
            </a:r>
          </a:p>
          <a:p>
            <a:pPr lvl="2">
              <a:spcBef>
                <a:spcPct val="50000"/>
              </a:spcBef>
            </a:pPr>
            <a:r>
              <a:rPr lang="en-US" altLang="en-US" sz="2200" dirty="0" smtClean="0">
                <a:latin typeface="Goudy Old Style" panose="02020502050305020303" pitchFamily="18" charset="0"/>
              </a:rPr>
              <a:t>Anyone born in the United States or U.S. territory is a citizen, as is anyone whose parent is a citizen. </a:t>
            </a:r>
          </a:p>
          <a:p>
            <a:pPr marL="594360" lvl="2" indent="0">
              <a:spcBef>
                <a:spcPct val="50000"/>
              </a:spcBef>
              <a:buNone/>
            </a:pPr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Through the process of </a:t>
            </a:r>
            <a:r>
              <a:rPr lang="en-US" altLang="en-US" b="1" i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naturalization</a:t>
            </a:r>
          </a:p>
          <a:p>
            <a:pPr lvl="2">
              <a:spcBef>
                <a:spcPct val="50000"/>
              </a:spcBef>
            </a:pPr>
            <a:r>
              <a:rPr lang="en-US" altLang="en-US" sz="2200" dirty="0" smtClean="0">
                <a:latin typeface="Goudy Old Style" panose="02020502050305020303" pitchFamily="18" charset="0"/>
              </a:rPr>
              <a:t>Foreign-born people whose parents are not citizens can become </a:t>
            </a:r>
            <a:r>
              <a:rPr lang="en-US" altLang="en-US" sz="2200" b="1" dirty="0" smtClean="0">
                <a:latin typeface="Goudy Old Style" panose="02020502050305020303" pitchFamily="18" charset="0"/>
              </a:rPr>
              <a:t>naturalized citizens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.</a:t>
            </a:r>
          </a:p>
          <a:p>
            <a:pPr lvl="1">
              <a:spcBef>
                <a:spcPct val="50000"/>
              </a:spcBef>
            </a:pPr>
            <a:endParaRPr lang="en-US" altLang="en-US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200" dirty="0" smtClean="0">
                <a:latin typeface="Goudy Old Style" panose="02020502050305020303" pitchFamily="18" charset="0"/>
              </a:rPr>
              <a:t>Requirements for becoming a </a:t>
            </a:r>
            <a:r>
              <a:rPr lang="en-US" altLang="en-US" sz="2200" i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naturalized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 citizen: 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Be over eighteen years old and be able to support themselves financially or have someone assume financial responsibility for them.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Be law-abiding resident in good legal standing who supports the U.S. Constitution.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Demonstrate both orally and in written English a basic understanding of American history, principles and values.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Go before a naturalization court and take an oath of allegiance to the United States.</a:t>
            </a:r>
          </a:p>
          <a:p>
            <a:pPr>
              <a:spcBef>
                <a:spcPct val="50000"/>
              </a:spcBef>
            </a:pPr>
            <a:endParaRPr lang="en-US" altLang="en-US" dirty="0" smtClean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The Naturalization Process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8484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Aliens, </a:t>
            </a:r>
            <a:r>
              <a:rPr lang="en-US" altLang="en-US" b="0" dirty="0" smtClean="0"/>
              <a:t>or noncitizens, </a:t>
            </a:r>
            <a:r>
              <a:rPr lang="en-US" altLang="en-US" dirty="0" smtClean="0"/>
              <a:t>must go through a specific process for Naturalization:</a:t>
            </a:r>
          </a:p>
          <a:p>
            <a:pPr marL="73152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solidFill>
                  <a:srgbClr val="002060"/>
                </a:solidFill>
              </a:rPr>
              <a:t>First they must file a Declaration of Intent </a:t>
            </a:r>
            <a:r>
              <a:rPr lang="en-US" altLang="en-US" dirty="0">
                <a:solidFill>
                  <a:srgbClr val="002060"/>
                </a:solidFill>
              </a:rPr>
              <a:t>with the </a:t>
            </a:r>
            <a:r>
              <a:rPr lang="en-US" altLang="en-US" dirty="0" smtClean="0">
                <a:solidFill>
                  <a:srgbClr val="002060"/>
                </a:solidFill>
              </a:rPr>
              <a:t>INS (</a:t>
            </a:r>
            <a:r>
              <a:rPr lang="en-US" altLang="en-US" dirty="0">
                <a:solidFill>
                  <a:srgbClr val="002060"/>
                </a:solidFill>
              </a:rPr>
              <a:t>Immigration and Naturalization Service</a:t>
            </a:r>
            <a:r>
              <a:rPr lang="en-US" altLang="en-US" dirty="0" smtClean="0">
                <a:solidFill>
                  <a:srgbClr val="002060"/>
                </a:solidFill>
              </a:rPr>
              <a:t>).</a:t>
            </a:r>
          </a:p>
          <a:p>
            <a:pPr marL="73152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They must have lived in the U.S for at least five years.</a:t>
            </a:r>
          </a:p>
          <a:p>
            <a:pPr marL="73152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solidFill>
                  <a:srgbClr val="002060"/>
                </a:solidFill>
              </a:rPr>
              <a:t>They must take citizenship classes.</a:t>
            </a:r>
          </a:p>
          <a:p>
            <a:pPr marL="73152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The need to </a:t>
            </a:r>
            <a:r>
              <a:rPr lang="en-US" altLang="en-US" dirty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nterview with an INS official.</a:t>
            </a:r>
          </a:p>
          <a:p>
            <a:pPr marL="73152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solidFill>
                  <a:srgbClr val="002060"/>
                </a:solidFill>
              </a:rPr>
              <a:t>They need to take and pass the U.S. citizenship test.</a:t>
            </a:r>
          </a:p>
          <a:p>
            <a:pPr marL="73152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Finally they will </a:t>
            </a:r>
            <a:r>
              <a:rPr lang="en-US" altLang="en-US" dirty="0">
                <a:solidFill>
                  <a:srgbClr val="FF0000"/>
                </a:solidFill>
              </a:rPr>
              <a:t>p</a:t>
            </a:r>
            <a:r>
              <a:rPr lang="en-US" altLang="en-US" dirty="0" smtClean="0">
                <a:solidFill>
                  <a:srgbClr val="FF0000"/>
                </a:solidFill>
              </a:rPr>
              <a:t>ledge an oath of allegiance to the United States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1476375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9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/>
              <a:t>Naturalization Oath of Allegiance to the United </a:t>
            </a:r>
            <a:r>
              <a:rPr lang="en-US" sz="2600" b="1" u="sng" dirty="0"/>
              <a:t>States of America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principles embodied in the </a:t>
            </a:r>
            <a:r>
              <a:rPr lang="en-US" i="1" dirty="0"/>
              <a:t>Oath </a:t>
            </a:r>
            <a:r>
              <a:rPr lang="en-US" dirty="0"/>
              <a:t>are codified in </a:t>
            </a:r>
            <a:r>
              <a:rPr lang="en-US" dirty="0">
                <a:hlinkClick r:id="rId2"/>
              </a:rPr>
              <a:t>Section 337(a)</a:t>
            </a:r>
            <a:r>
              <a:rPr lang="en-US" dirty="0"/>
              <a:t> in the Immigration and Nationality Act (INA), which provides that all applicants shall take an oath that incorporates the substance of the </a:t>
            </a:r>
            <a:r>
              <a:rPr lang="en-US" dirty="0" smtClean="0"/>
              <a:t>following: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Support </a:t>
            </a:r>
            <a:r>
              <a:rPr lang="en-US" dirty="0"/>
              <a:t>the </a:t>
            </a:r>
            <a:r>
              <a:rPr lang="en-US" dirty="0" smtClean="0"/>
              <a:t>Constitution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Renounce </a:t>
            </a:r>
            <a:r>
              <a:rPr lang="en-US" dirty="0"/>
              <a:t>and abjure absolutely and entirely all allegiance and fidelity to any foreign prince, potentate, state, or sovereignty of whom or which the applicant was before a subject or </a:t>
            </a:r>
            <a:r>
              <a:rPr lang="en-US" dirty="0" smtClean="0"/>
              <a:t>citizen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Support </a:t>
            </a:r>
            <a:r>
              <a:rPr lang="en-US" dirty="0"/>
              <a:t>and defend the Constitution and laws of the United States against all enemies, foreign and </a:t>
            </a:r>
            <a:r>
              <a:rPr lang="en-US" dirty="0" smtClean="0"/>
              <a:t>domestic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/>
              <a:t>Bear </a:t>
            </a:r>
            <a:r>
              <a:rPr lang="en-US" dirty="0"/>
              <a:t>true faith and allegiance to the </a:t>
            </a:r>
            <a:r>
              <a:rPr lang="en-US" dirty="0" smtClean="0"/>
              <a:t>same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A.</a:t>
            </a:r>
            <a:r>
              <a:rPr lang="en-US" dirty="0" smtClean="0"/>
              <a:t> Bear arms on behalf of the United States when required by the law; or</a:t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B. </a:t>
            </a:r>
            <a:r>
              <a:rPr lang="en-US" dirty="0" smtClean="0"/>
              <a:t>Perform noncombatant service in the Armed Forces of the United States when required by the law; or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smtClean="0"/>
              <a:t>Perform work of national importance under civilian direction when required by the law.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9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/>
              <a:t>Naturalization Oath of Allegiance to the United </a:t>
            </a:r>
            <a:r>
              <a:rPr lang="en-US" sz="2600" b="1" u="sng" dirty="0"/>
              <a:t>States of </a:t>
            </a:r>
            <a:r>
              <a:rPr lang="en-US" sz="2600" b="1" u="sng" dirty="0" smtClean="0"/>
              <a:t>America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"</a:t>
            </a:r>
            <a:r>
              <a:rPr lang="en-US" i="1" dirty="0"/>
              <a:t>I hereby declare, on oath, that I absolutely and entirely renounce and abjure all allegiance and fidelity to any foreign prince, potentate, state, or sovereignty, of whom or which I have heretofore been a subject or citizen; that I will support and defend the Constitution and laws of the United States of America against all enemies, foreign and domestic; that I will bear true faith and allegiance to the same; that I will bear arms on behalf of the United States when required by the law; that I will perform noncombatant service in the Armed Forces of the United States when required by the law; that I will perform work of national importance under civilian direction when required by the law; and that I take this obligation freely, without any mental reservation or purpose of evasion; so help me God."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0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Civic Duties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4873752"/>
          </a:xfrm>
        </p:spPr>
        <p:txBody>
          <a:bodyPr>
            <a:normAutofit/>
          </a:bodyPr>
          <a:lstStyle/>
          <a:p>
            <a:r>
              <a:rPr lang="en-US" altLang="en-US" sz="1900" dirty="0" smtClean="0">
                <a:latin typeface="Goudy Old Style" panose="02020502050305020303" pitchFamily="18" charset="0"/>
              </a:rPr>
              <a:t>For a representative democracy to truly work each and every American need to fulfill their civic duties.</a:t>
            </a:r>
          </a:p>
          <a:p>
            <a:endParaRPr lang="en-US" altLang="en-US" sz="1900" dirty="0" smtClean="0">
              <a:latin typeface="Goudy Old Style" panose="02020502050305020303" pitchFamily="18" charset="0"/>
            </a:endParaRPr>
          </a:p>
          <a:p>
            <a:r>
              <a:rPr lang="en-US" altLang="en-US" sz="1900" dirty="0" smtClean="0">
                <a:latin typeface="Goudy Old Style" panose="02020502050305020303" pitchFamily="18" charset="0"/>
              </a:rPr>
              <a:t>A </a:t>
            </a:r>
            <a:r>
              <a:rPr lang="en-US" altLang="en-US" sz="1900" b="1" i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civic duty</a:t>
            </a:r>
            <a:r>
              <a:rPr lang="en-US" altLang="en-US" sz="1900" dirty="0" smtClean="0">
                <a:latin typeface="Goudy Old Style" panose="02020502050305020303" pitchFamily="18" charset="0"/>
              </a:rPr>
              <a:t> is a course of action required by law. </a:t>
            </a:r>
          </a:p>
          <a:p>
            <a:pPr lvl="1"/>
            <a:r>
              <a:rPr lang="en-US" altLang="en-US" sz="19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Duties include Participating in elections</a:t>
            </a:r>
          </a:p>
          <a:p>
            <a:pPr lvl="1"/>
            <a:r>
              <a:rPr lang="en-US" altLang="en-US" sz="19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Obeying laws</a:t>
            </a:r>
          </a:p>
          <a:p>
            <a:pPr lvl="1"/>
            <a:r>
              <a:rPr lang="en-US" altLang="en-US" sz="19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Paying taxes</a:t>
            </a:r>
          </a:p>
          <a:p>
            <a:pPr lvl="1"/>
            <a:r>
              <a:rPr lang="en-US" altLang="en-US" sz="19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Defending </a:t>
            </a:r>
            <a:r>
              <a:rPr lang="en-US" altLang="en-US" sz="1900" dirty="0">
                <a:solidFill>
                  <a:schemeClr val="tx1"/>
                </a:solidFill>
                <a:latin typeface="Goudy Old Style" panose="02020502050305020303" pitchFamily="18" charset="0"/>
              </a:rPr>
              <a:t>the </a:t>
            </a:r>
            <a:r>
              <a:rPr lang="en-US" altLang="en-US" sz="19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nation</a:t>
            </a:r>
          </a:p>
          <a:p>
            <a:pPr lvl="2"/>
            <a:r>
              <a:rPr lang="en-US" altLang="en-US" sz="17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Men </a:t>
            </a:r>
            <a:r>
              <a:rPr lang="en-US" alt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over 18 may be required to serve in the military in the event of a draft</a:t>
            </a:r>
            <a:r>
              <a:rPr lang="en-US" altLang="en-US" sz="17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.</a:t>
            </a:r>
            <a:endParaRPr lang="en-US" altLang="en-US" sz="1900" dirty="0" smtClean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lvl="1"/>
            <a:r>
              <a:rPr lang="en-US" altLang="en-US" sz="19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Serving on juries</a:t>
            </a:r>
          </a:p>
          <a:p>
            <a:pPr marL="411480" indent="-228600"/>
            <a:endParaRPr lang="en-US" altLang="en-US" sz="1900" dirty="0">
              <a:latin typeface="Goudy Old Style" panose="02020502050305020303" pitchFamily="18" charset="0"/>
            </a:endParaRPr>
          </a:p>
          <a:p>
            <a:pPr marL="411480" indent="-228600"/>
            <a:r>
              <a:rPr lang="en-US" altLang="en-US" sz="1900" dirty="0">
                <a:latin typeface="Goudy Old Style" panose="02020502050305020303" pitchFamily="18" charset="0"/>
              </a:rPr>
              <a:t>Failure to perform </a:t>
            </a:r>
            <a:r>
              <a:rPr lang="en-US" altLang="en-US" sz="1900" dirty="0" smtClean="0">
                <a:latin typeface="Goudy Old Style" panose="02020502050305020303" pitchFamily="18" charset="0"/>
              </a:rPr>
              <a:t>these civic duties </a:t>
            </a:r>
            <a:r>
              <a:rPr lang="en-US" altLang="en-US" sz="1900" dirty="0">
                <a:latin typeface="Goudy Old Style" panose="02020502050305020303" pitchFamily="18" charset="0"/>
              </a:rPr>
              <a:t>results in legal </a:t>
            </a:r>
            <a:r>
              <a:rPr lang="en-US" altLang="en-US" sz="1900" dirty="0" smtClean="0">
                <a:latin typeface="Goudy Old Style" panose="02020502050305020303" pitchFamily="18" charset="0"/>
              </a:rPr>
              <a:t>consequences such as fines or jail time</a:t>
            </a:r>
            <a:endParaRPr lang="en-US" altLang="en-US" sz="1900" dirty="0">
              <a:latin typeface="Goudy Old Style" panose="02020502050305020303" pitchFamily="18" charset="0"/>
            </a:endParaRPr>
          </a:p>
          <a:p>
            <a:pPr marL="182880" indent="0">
              <a:buNone/>
            </a:pPr>
            <a:endParaRPr lang="en-US" altLang="en-US" sz="2500" dirty="0" smtClean="0">
              <a:solidFill>
                <a:srgbClr val="003300"/>
              </a:solidFill>
              <a:latin typeface="Goudy Old Style" panose="02020502050305020303" pitchFamily="18" charset="0"/>
            </a:endParaRPr>
          </a:p>
          <a:p>
            <a:pPr lvl="1"/>
            <a:endParaRPr lang="en-US" altLang="en-US" dirty="0" smtClean="0">
              <a:latin typeface="Goudy Old Style" panose="02020502050305020303" pitchFamily="18" charset="0"/>
            </a:endParaRPr>
          </a:p>
          <a:p>
            <a:endParaRPr lang="en-US" altLang="en-US" dirty="0" smtClean="0">
              <a:latin typeface="Goudy Old Style" panose="02020502050305020303" pitchFamily="18" charset="0"/>
            </a:endParaRPr>
          </a:p>
          <a:p>
            <a:endParaRPr lang="en-US" altLang="en-US" dirty="0" smtClean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33139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4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Civic Responsibilities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03848" cy="517855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dirty="0">
                <a:latin typeface="Goudy Old Style" panose="02020502050305020303" pitchFamily="18" charset="0"/>
              </a:rPr>
              <a:t>A civic responsibility is an action of choice, done </a:t>
            </a:r>
            <a:r>
              <a:rPr lang="en-US" altLang="en-US" sz="1300" dirty="0" smtClean="0">
                <a:latin typeface="Goudy Old Style" panose="02020502050305020303" pitchFamily="18" charset="0"/>
              </a:rPr>
              <a:t>voluntarily.</a:t>
            </a:r>
            <a:endParaRPr lang="en-US" altLang="en-US" sz="1300" dirty="0">
              <a:latin typeface="Goudy Old Style" panose="02020502050305020303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1300" dirty="0" smtClean="0">
                <a:latin typeface="Goudy Old Style" panose="02020502050305020303" pitchFamily="18" charset="0"/>
              </a:rPr>
              <a:t>Taking </a:t>
            </a:r>
            <a:r>
              <a:rPr lang="en-US" altLang="en-US" sz="1300" dirty="0" smtClean="0">
                <a:latin typeface="Goudy Old Style" panose="02020502050305020303" pitchFamily="18" charset="0"/>
              </a:rPr>
              <a:t>part in the elections process by voting may be a citizen’s most vital duty.</a:t>
            </a:r>
          </a:p>
          <a:p>
            <a:pPr lvl="2">
              <a:spcBef>
                <a:spcPct val="50000"/>
              </a:spcBef>
            </a:pP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Citizens should be informed about issues and candidates before voting.</a:t>
            </a:r>
          </a:p>
          <a:p>
            <a:pPr>
              <a:spcBef>
                <a:spcPct val="50000"/>
              </a:spcBef>
            </a:pPr>
            <a:endParaRPr lang="en-US" altLang="en-US" sz="1300" dirty="0" smtClean="0">
              <a:latin typeface="Goudy Old Style" panose="020205020503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300" dirty="0" smtClean="0">
                <a:latin typeface="Goudy Old Style" panose="02020502050305020303" pitchFamily="18" charset="0"/>
              </a:rPr>
              <a:t>Americans </a:t>
            </a:r>
            <a:r>
              <a:rPr lang="en-US" altLang="en-US" sz="1300" dirty="0" smtClean="0">
                <a:latin typeface="Goudy Old Style" panose="02020502050305020303" pitchFamily="18" charset="0"/>
              </a:rPr>
              <a:t>may choose to campaign for candidates or </a:t>
            </a:r>
            <a:r>
              <a:rPr lang="en-US" altLang="en-US" sz="1300" dirty="0" smtClean="0">
                <a:latin typeface="Goudy Old Style" panose="02020502050305020303" pitchFamily="18" charset="0"/>
              </a:rPr>
              <a:t>issues through the following measures: </a:t>
            </a:r>
            <a:endParaRPr lang="en-US" altLang="en-US" sz="1300" dirty="0" smtClean="0">
              <a:latin typeface="Goudy Old Style" panose="02020502050305020303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Many people help campaigns by giving money to </a:t>
            </a:r>
            <a:r>
              <a:rPr lang="en-US" altLang="en-US" sz="13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political action committees</a:t>
            </a:r>
            <a:r>
              <a:rPr lang="en-US" altLang="en-US" sz="13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(PACs) (good way to help influence things even if you cannot vote!).</a:t>
            </a:r>
          </a:p>
          <a:p>
            <a:pPr lvl="1">
              <a:spcBef>
                <a:spcPct val="50000"/>
              </a:spcBef>
            </a:pP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Others </a:t>
            </a:r>
            <a:r>
              <a:rPr lang="en-US" altLang="en-US" sz="1300" dirty="0">
                <a:solidFill>
                  <a:schemeClr val="tx1"/>
                </a:solidFill>
                <a:latin typeface="Goudy Old Style" panose="02020502050305020303" pitchFamily="18" charset="0"/>
              </a:rPr>
              <a:t>w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ork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with </a:t>
            </a:r>
            <a:r>
              <a:rPr lang="en-US" altLang="en-US" sz="13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interest groups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, groups of people who share a common interest that motivates them to take political action.</a:t>
            </a:r>
          </a:p>
          <a:p>
            <a:pPr lvl="1">
              <a:spcBef>
                <a:spcPct val="50000"/>
              </a:spcBef>
            </a:pP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Some w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rite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letters to government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leaders or attend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city council meetings.</a:t>
            </a:r>
          </a:p>
          <a:p>
            <a:pPr>
              <a:spcBef>
                <a:spcPct val="50000"/>
              </a:spcBef>
            </a:pPr>
            <a:endParaRPr lang="en-US" altLang="en-US" sz="1300" dirty="0" smtClean="0">
              <a:latin typeface="Goudy Old Style" panose="020205020503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300" dirty="0" smtClean="0">
                <a:latin typeface="Goudy Old Style" panose="02020502050305020303" pitchFamily="18" charset="0"/>
              </a:rPr>
              <a:t>Some citizens exercise their civic responsibilities by v</a:t>
            </a:r>
            <a:r>
              <a:rPr lang="en-US" altLang="en-US" sz="1300" dirty="0" smtClean="0">
                <a:latin typeface="Goudy Old Style" panose="02020502050305020303" pitchFamily="18" charset="0"/>
              </a:rPr>
              <a:t>olunteering </a:t>
            </a:r>
            <a:r>
              <a:rPr lang="en-US" altLang="en-US" sz="1300" dirty="0" smtClean="0">
                <a:latin typeface="Goudy Old Style" panose="02020502050305020303" pitchFamily="18" charset="0"/>
              </a:rPr>
              <a:t>for community service </a:t>
            </a:r>
            <a:r>
              <a:rPr lang="en-US" altLang="en-US" sz="1300" dirty="0" smtClean="0">
                <a:latin typeface="Goudy Old Style" panose="02020502050305020303" pitchFamily="18" charset="0"/>
              </a:rPr>
              <a:t>groups like: </a:t>
            </a:r>
            <a:endParaRPr lang="en-US" altLang="en-US" sz="1300" dirty="0" smtClean="0">
              <a:latin typeface="Goudy Old Style" panose="02020502050305020303" pitchFamily="18" charset="0"/>
            </a:endParaRPr>
          </a:p>
          <a:p>
            <a:pPr marL="685800" lvl="1" indent="-228600">
              <a:spcBef>
                <a:spcPct val="30000"/>
              </a:spcBef>
            </a:pP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Neighborhood watch groups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that can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help the police.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American Red Cross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helping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people in times of natural disasters and other emergencies.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Joining the G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irl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and Boy Scouts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of America can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help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preserve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the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environment and their </a:t>
            </a:r>
            <a:r>
              <a:rPr lang="en-US" altLang="en-US" sz="13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serve their communities.</a:t>
            </a:r>
            <a:endParaRPr lang="en-US" altLang="en-US" sz="1300" dirty="0" smtClean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600" dirty="0" smtClean="0">
              <a:latin typeface="Goudy Old Style" panose="02020502050305020303" pitchFamily="18" charset="0"/>
            </a:endParaRPr>
          </a:p>
          <a:p>
            <a:endParaRPr lang="en-US" sz="16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20002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9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Civil Rights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51448" cy="4797552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Goudy Old Style" panose="02020502050305020303" pitchFamily="18" charset="0"/>
              </a:rPr>
              <a:t>Civic rights are established and protected by the Constitution of the United States</a:t>
            </a:r>
          </a:p>
          <a:p>
            <a:pPr>
              <a:buFontTx/>
              <a:buNone/>
            </a:pPr>
            <a:endParaRPr lang="en-US" altLang="en-US" sz="2400" dirty="0" smtClean="0">
              <a:latin typeface="Goudy Old Style" panose="02020502050305020303" pitchFamily="18" charset="0"/>
            </a:endParaRPr>
          </a:p>
          <a:p>
            <a:r>
              <a:rPr lang="en-US" altLang="en-US" sz="2400" dirty="0" smtClean="0">
                <a:latin typeface="Goudy Old Style" panose="02020502050305020303" pitchFamily="18" charset="0"/>
              </a:rPr>
              <a:t>The First Amendment guarantees certain freedoms by due process and equal protection of the laws.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Freedom of religion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Freedom of speech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Freedom of the press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Freedom of assembly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</a:rPr>
              <a:t>Freedom to petition</a:t>
            </a:r>
          </a:p>
          <a:p>
            <a:endParaRPr 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087048" cy="31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95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</TotalTime>
  <Words>766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American Citizenship</vt:lpstr>
      <vt:lpstr>Rights and Responsibilities of Citizenship</vt:lpstr>
      <vt:lpstr>Becoming an American Citizen </vt:lpstr>
      <vt:lpstr>The Naturalization Process</vt:lpstr>
      <vt:lpstr>Naturalization Oath of Allegiance to the United States of America</vt:lpstr>
      <vt:lpstr>Naturalization Oath of Allegiance to the United States of America</vt:lpstr>
      <vt:lpstr>Civic Duties </vt:lpstr>
      <vt:lpstr>Civic Responsibilities</vt:lpstr>
      <vt:lpstr>Civil Rights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Citizenship</dc:title>
  <dc:creator>Windows User</dc:creator>
  <cp:lastModifiedBy>Windows User</cp:lastModifiedBy>
  <cp:revision>11</cp:revision>
  <dcterms:created xsi:type="dcterms:W3CDTF">2018-01-08T18:06:40Z</dcterms:created>
  <dcterms:modified xsi:type="dcterms:W3CDTF">2018-01-09T17:03:51Z</dcterms:modified>
</cp:coreProperties>
</file>