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266546C-A904-4E11-ADB9-A62BECDE80E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ADB77D-8271-40DC-BA3B-8BBA9ADCF949}" type="datetimeFigureOut">
              <a:rPr lang="en-US" smtClean="0"/>
              <a:t>12/15/2017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How a Bill Becomes A Law</a:t>
            </a:r>
            <a:endParaRPr lang="en-US" b="1" dirty="0">
              <a:solidFill>
                <a:srgbClr val="002060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105400"/>
            <a:ext cx="8382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Supplemental Materials for Chapter 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12-Streamlined Version</a:t>
            </a:r>
            <a:endParaRPr lang="en-US" b="1" dirty="0">
              <a:solidFill>
                <a:srgbClr val="FF0000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0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The First Steps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Bill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Is a proposed law presented to the House or Senate for consideration.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Most bill are actually originated in other areas of the executive branch not actually in Congress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2"/>
            <a:r>
              <a:rPr lang="en-US" dirty="0">
                <a:latin typeface="Goudy Old Style" panose="02020502050305020303" pitchFamily="18" charset="0"/>
              </a:rPr>
              <a:t>About 25,000 bills are introduced in each term of Congress, but only </a:t>
            </a:r>
            <a:r>
              <a:rPr lang="en-US" dirty="0" smtClean="0">
                <a:latin typeface="Goudy Old Style" panose="02020502050305020303" pitchFamily="18" charset="0"/>
              </a:rPr>
              <a:t>ten </a:t>
            </a:r>
            <a:r>
              <a:rPr lang="en-US" dirty="0">
                <a:latin typeface="Goudy Old Style" panose="02020502050305020303" pitchFamily="18" charset="0"/>
              </a:rPr>
              <a:t>percent become law.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2"/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Although it is up to a member of Congress to present the bill for consideration </a:t>
            </a:r>
          </a:p>
          <a:p>
            <a:pPr lvl="2"/>
            <a:r>
              <a:rPr lang="en-US" dirty="0" smtClean="0">
                <a:latin typeface="Goudy Old Style" panose="02020502050305020303" pitchFamily="18" charset="0"/>
              </a:rPr>
              <a:t>Tax bills specifically must originate in the House of Representatives according to Article I, Section VII, Clause I of the Constitution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marL="114300" indent="0">
              <a:buNone/>
            </a:pPr>
            <a:endParaRPr lang="en-US" dirty="0">
              <a:latin typeface="Goudy Old Style" panose="02020502050305020303" pitchFamily="18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Types of Bills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-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Public Bills</a:t>
            </a:r>
            <a:r>
              <a:rPr lang="en-US" dirty="0" smtClean="0">
                <a:latin typeface="Goudy Old Style" panose="02020502050305020303" pitchFamily="18" charset="0"/>
              </a:rPr>
              <a:t>-A type of bill that applies to a wide variety of topics on a national level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Private Bills</a:t>
            </a:r>
            <a:r>
              <a:rPr lang="en-US" dirty="0" smtClean="0">
                <a:latin typeface="Goudy Old Style" panose="02020502050305020303" pitchFamily="18" charset="0"/>
              </a:rPr>
              <a:t>-A type of bill that applies to a specific person or place rather than an widespread national issue </a:t>
            </a:r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Goudy Old Style" panose="02020502050305020303" pitchFamily="18" charset="0"/>
              </a:rPr>
              <a:t>The 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Resolutions</a:t>
            </a:r>
            <a:r>
              <a:rPr lang="en-US" b="1" dirty="0" smtClean="0"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A measure that is similar to a bill although often called “simple solutions”. Resolutions deal with matters concerning the House or the Senate that are handled within their specific legislature </a:t>
            </a:r>
          </a:p>
          <a:p>
            <a:endParaRPr lang="en-US" dirty="0">
              <a:latin typeface="Goudy Old Style" panose="02020502050305020303" pitchFamily="18" charset="0"/>
            </a:endParaRPr>
          </a:p>
          <a:p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Joint Resolutions</a:t>
            </a:r>
            <a:r>
              <a:rPr lang="en-US" b="1" dirty="0" smtClean="0"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A resolution </a:t>
            </a:r>
            <a:r>
              <a:rPr lang="en-US" dirty="0">
                <a:latin typeface="Goudy Old Style" panose="02020502050305020303" pitchFamily="18" charset="0"/>
              </a:rPr>
              <a:t>passed by both Houses of Congress or both houses of any bicameral legislative body, that will become law when it is signed by the chief </a:t>
            </a:r>
            <a:r>
              <a:rPr lang="en-US" dirty="0" smtClean="0">
                <a:latin typeface="Goudy Old Style" panose="02020502050305020303" pitchFamily="18" charset="0"/>
              </a:rPr>
              <a:t>executive</a:t>
            </a:r>
          </a:p>
          <a:p>
            <a:endParaRPr lang="en-US" dirty="0">
              <a:latin typeface="Goudy Old Style" panose="02020502050305020303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Goudy Old Style" panose="02020502050305020303" pitchFamily="18" charset="0"/>
              </a:rPr>
              <a:t>Concurrent </a:t>
            </a:r>
            <a:r>
              <a:rPr lang="en-US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Resolution</a:t>
            </a:r>
            <a:r>
              <a:rPr lang="en-US" b="1" dirty="0" smtClean="0">
                <a:latin typeface="Goudy Old Style" panose="02020502050305020303" pitchFamily="18" charset="0"/>
              </a:rPr>
              <a:t>-</a:t>
            </a:r>
            <a:r>
              <a:rPr lang="en-US" dirty="0" smtClean="0">
                <a:latin typeface="Goudy Old Style" panose="02020502050305020303" pitchFamily="18" charset="0"/>
              </a:rPr>
              <a:t>A </a:t>
            </a:r>
            <a:r>
              <a:rPr lang="en-US" dirty="0">
                <a:latin typeface="Goudy Old Style" panose="02020502050305020303" pitchFamily="18" charset="0"/>
              </a:rPr>
              <a:t>resolution adopted by both houses of a legislative assembly that does not require the signature of the chief executive and that does not have the force of law.</a:t>
            </a:r>
            <a:endParaRPr lang="en-US" dirty="0" smtClean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Scheduling the Floor Debate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53000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tx1"/>
              </a:buClr>
            </a:pPr>
            <a:r>
              <a:rPr lang="en-US" altLang="en-US" dirty="0">
                <a:latin typeface="Goudy Old Style" panose="02020502050305020303" pitchFamily="18" charset="0"/>
              </a:rPr>
              <a:t>The bill is placed on the calendar of the House or Senate until it is scheduled for discussion</a:t>
            </a:r>
            <a:r>
              <a:rPr lang="en-US" altLang="en-US" dirty="0" smtClean="0">
                <a:latin typeface="Goudy Old Style" panose="02020502050305020303" pitchFamily="18" charset="0"/>
              </a:rPr>
              <a:t>.</a:t>
            </a:r>
          </a:p>
          <a:p>
            <a:pPr lvl="1">
              <a:buClr>
                <a:schemeClr val="tx1"/>
              </a:buClr>
            </a:pPr>
            <a:r>
              <a:rPr lang="en-US" altLang="en-US" dirty="0" smtClean="0">
                <a:latin typeface="Goudy Old Style" panose="02020502050305020303" pitchFamily="18" charset="0"/>
              </a:rPr>
              <a:t>There are five calendars in the lower house: 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Calendar of the Committee of the Whole House on the State of the Union</a:t>
            </a:r>
            <a:r>
              <a:rPr lang="en-US" altLang="en-US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dealing with revenue, appropriations, or issues concerning government property 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House Calendar-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dealing with public issues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Private Calendar-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dealing with privet issues 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Corrections Calendar-</a:t>
            </a:r>
            <a:r>
              <a:rPr lang="en-US" altLang="en-US" dirty="0" smtClean="0">
                <a:latin typeface="Goudy Old Style" panose="02020502050305020303" pitchFamily="18" charset="0"/>
              </a:rPr>
              <a:t>For bills originating in the Union or House calendar taken out of order by unanimous consent of the House of Representatives</a:t>
            </a:r>
          </a:p>
          <a:p>
            <a:pPr lvl="2">
              <a:buClr>
                <a:schemeClr val="tx1"/>
              </a:buClr>
            </a:pP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Discharge Calendar</a:t>
            </a:r>
            <a:r>
              <a:rPr lang="en-US" altLang="en-US" dirty="0" smtClean="0">
                <a:latin typeface="Goudy Old Style" panose="02020502050305020303" pitchFamily="18" charset="0"/>
              </a:rPr>
              <a:t>-For dealing with petitions to discharge bills from committee </a:t>
            </a:r>
          </a:p>
          <a:p>
            <a:pPr marL="777240" lvl="2" indent="0">
              <a:buClr>
                <a:schemeClr val="tx1"/>
              </a:buClr>
              <a:buNone/>
            </a:pPr>
            <a:endParaRPr lang="en-US" altLang="en-US" dirty="0">
              <a:latin typeface="Goudy Old Style" panose="02020502050305020303" pitchFamily="18" charset="0"/>
            </a:endParaRPr>
          </a:p>
          <a:p>
            <a:pPr>
              <a:buClr>
                <a:schemeClr val="tx1"/>
              </a:buClr>
            </a:pPr>
            <a:r>
              <a:rPr lang="en-US" altLang="en-US" dirty="0" smtClean="0">
                <a:latin typeface="Goudy Old Style" panose="02020502050305020303" pitchFamily="18" charset="0"/>
              </a:rPr>
              <a:t>Under the rules of the House, bills are taken from each house on a regularly scheduled basis </a:t>
            </a:r>
          </a:p>
          <a:p>
            <a:pPr lvl="1">
              <a:buClr>
                <a:schemeClr val="tx1"/>
              </a:buClr>
            </a:pPr>
            <a:r>
              <a:rPr lang="en-US" altLang="en-US" dirty="0" smtClean="0">
                <a:latin typeface="Goudy Old Style" panose="02020502050305020303" pitchFamily="18" charset="0"/>
              </a:rPr>
              <a:t>Ex. Bills taken from the </a:t>
            </a:r>
            <a:r>
              <a:rPr lang="en-US" alt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Corrections Calendar </a:t>
            </a:r>
            <a:r>
              <a:rPr lang="en-US" altLang="en-US" dirty="0" smtClean="0">
                <a:latin typeface="Goudy Old Style" panose="02020502050305020303" pitchFamily="18" charset="0"/>
              </a:rPr>
              <a:t>are supposed to be considered on the second and forth Tuesdays of each month </a:t>
            </a:r>
          </a:p>
          <a:p>
            <a:pPr marL="777240" lvl="2" indent="0">
              <a:buClr>
                <a:schemeClr val="tx1"/>
              </a:buClr>
              <a:buNone/>
            </a:pPr>
            <a:endParaRPr lang="en-US" altLang="en-US" dirty="0">
              <a:latin typeface="Goudy Old Style" panose="02020502050305020303" pitchFamily="18" charset="0"/>
            </a:endParaRPr>
          </a:p>
          <a:p>
            <a:pPr>
              <a:buClr>
                <a:schemeClr val="tx1"/>
              </a:buClr>
            </a:pPr>
            <a:r>
              <a:rPr lang="en-US" altLang="en-US" dirty="0">
                <a:latin typeface="Goudy Old Style" panose="02020502050305020303" pitchFamily="18" charset="0"/>
              </a:rPr>
              <a:t>The House and Senate have different rules for debating the bill.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7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The Bill on the Floor-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Debate-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The </a:t>
            </a:r>
            <a:r>
              <a:rPr lang="en-US" altLang="en-US" dirty="0">
                <a:latin typeface="Goudy Old Style" panose="02020502050305020303" pitchFamily="18" charset="0"/>
              </a:rPr>
              <a:t>House is chaired by the </a:t>
            </a:r>
            <a:r>
              <a:rPr lang="en-US" alt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Speaker of the </a:t>
            </a: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House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The Senate is presided over by the </a:t>
            </a: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Vice President </a:t>
            </a:r>
            <a:endParaRPr lang="en-US" altLang="en-US" b="1" dirty="0">
              <a:solidFill>
                <a:srgbClr val="002060"/>
              </a:solidFill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Goudy Old Style" panose="02020502050305020303" pitchFamily="18" charset="0"/>
              </a:rPr>
              <a:t>Before debate begins, a time limit is set for how long any Member can speak </a:t>
            </a:r>
            <a:endParaRPr lang="en-US" altLang="en-US" dirty="0" smtClean="0">
              <a:latin typeface="Goudy Old Style" panose="02020502050305020303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Goudy Old Style" panose="02020502050305020303" pitchFamily="18" charset="0"/>
              </a:rPr>
              <a:t>U</a:t>
            </a:r>
            <a:r>
              <a:rPr lang="en-US" altLang="en-US" dirty="0" smtClean="0">
                <a:latin typeface="Goudy Old Style" panose="02020502050305020303" pitchFamily="18" charset="0"/>
              </a:rPr>
              <a:t>sually somewhere between one to five minutes </a:t>
            </a:r>
            <a:endParaRPr lang="en-US" altLang="en-US" dirty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Goudy Old Style" panose="02020502050305020303" pitchFamily="18" charset="0"/>
              </a:rPr>
              <a:t>First a Member </a:t>
            </a:r>
            <a:r>
              <a:rPr lang="en-US" altLang="en-US" dirty="0" smtClean="0">
                <a:latin typeface="Goudy Old Style" panose="02020502050305020303" pitchFamily="18" charset="0"/>
              </a:rPr>
              <a:t>who is in favor of the bill speaks and </a:t>
            </a:r>
            <a:r>
              <a:rPr lang="en-US" altLang="en-US" dirty="0">
                <a:latin typeface="Goudy Old Style" panose="02020502050305020303" pitchFamily="18" charset="0"/>
              </a:rPr>
              <a:t>then </a:t>
            </a:r>
            <a:r>
              <a:rPr lang="en-US" altLang="en-US" dirty="0" smtClean="0">
                <a:latin typeface="Goudy Old Style" panose="02020502050305020303" pitchFamily="18" charset="0"/>
              </a:rPr>
              <a:t>someone </a:t>
            </a:r>
            <a:r>
              <a:rPr lang="en-US" altLang="en-US" dirty="0">
                <a:latin typeface="Goudy Old Style" panose="02020502050305020303" pitchFamily="18" charset="0"/>
              </a:rPr>
              <a:t>who is against the </a:t>
            </a:r>
            <a:r>
              <a:rPr lang="en-US" altLang="en-US" dirty="0" smtClean="0">
                <a:latin typeface="Goudy Old Style" panose="02020502050305020303" pitchFamily="18" charset="0"/>
              </a:rPr>
              <a:t>bill can offer a rebuttal.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The debate </a:t>
            </a:r>
            <a:r>
              <a:rPr lang="en-US" altLang="en-US" dirty="0">
                <a:latin typeface="Goudy Old Style" panose="02020502050305020303" pitchFamily="18" charset="0"/>
              </a:rPr>
              <a:t>continues in this </a:t>
            </a:r>
            <a:r>
              <a:rPr lang="en-US" altLang="en-US" dirty="0" smtClean="0">
                <a:latin typeface="Goudy Old Style" panose="02020502050305020303" pitchFamily="18" charset="0"/>
              </a:rPr>
              <a:t>way until one side declines their opportunity to rebut</a:t>
            </a:r>
          </a:p>
          <a:p>
            <a:pPr lvl="1">
              <a:lnSpc>
                <a:spcPct val="90000"/>
              </a:lnSpc>
            </a:pPr>
            <a:endParaRPr lang="en-US" altLang="en-US" dirty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Goudy Old Style" panose="02020502050305020303" pitchFamily="18" charset="0"/>
              </a:rPr>
              <a:t>In the Senate there is the opportunity to </a:t>
            </a:r>
            <a:r>
              <a:rPr lang="en-US" alt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filibuster</a:t>
            </a:r>
            <a:r>
              <a:rPr lang="en-US" altLang="en-US" dirty="0" smtClean="0">
                <a:latin typeface="Goudy Old Style" panose="02020502050305020303" pitchFamily="18" charset="0"/>
              </a:rPr>
              <a:t> or </a:t>
            </a:r>
            <a:r>
              <a:rPr lang="en-US" alt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“talk a bill to death”</a:t>
            </a:r>
            <a:r>
              <a:rPr lang="en-US" altLang="en-US" dirty="0" smtClean="0">
                <a:latin typeface="Goudy Old Style" panose="02020502050305020303" pitchFamily="18" charset="0"/>
              </a:rPr>
              <a:t>.  This a stalling tactic where a representative monopolizes the floor preventing a vote from occurring</a:t>
            </a:r>
            <a:endParaRPr lang="en-US" altLang="en-US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9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Goudy Old Style" panose="02020502050305020303" pitchFamily="18" charset="0"/>
              </a:rPr>
              <a:t>How a Bill Becomes A Law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T</a:t>
            </a: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he </a:t>
            </a: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P</a:t>
            </a: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rocess of How a Bill </a:t>
            </a:r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ecomes a Law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</a:p>
          <a:p>
            <a:r>
              <a:rPr lang="en-US" b="1" dirty="0" smtClean="0">
                <a:latin typeface="Goudy Old Style" panose="02020502050305020303" pitchFamily="18" charset="0"/>
              </a:rPr>
              <a:t>1.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A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Bill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is Drafted: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Members of Congress, the Executive Branch, and even outside groups </a:t>
            </a:r>
            <a:r>
              <a:rPr lang="en-US" dirty="0" smtClean="0">
                <a:latin typeface="Goudy Old Style" panose="02020502050305020303" pitchFamily="18" charset="0"/>
              </a:rPr>
              <a:t>or individuals can </a:t>
            </a:r>
            <a:r>
              <a:rPr lang="en-US" dirty="0">
                <a:latin typeface="Goudy Old Style" panose="02020502050305020303" pitchFamily="18" charset="0"/>
              </a:rPr>
              <a:t>draft (write or draw up) bills.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2</a:t>
            </a:r>
            <a:r>
              <a:rPr lang="en-US" b="1" dirty="0" smtClean="0">
                <a:latin typeface="Goudy Old Style" panose="02020502050305020303" pitchFamily="18" charset="0"/>
              </a:rPr>
              <a:t>. 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Bill is Introduced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in House: </a:t>
            </a:r>
            <a:r>
              <a:rPr lang="en-US" dirty="0">
                <a:latin typeface="Goudy Old Style" panose="02020502050305020303" pitchFamily="18" charset="0"/>
              </a:rPr>
              <a:t>Representative introduces the bill in the House.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Only </a:t>
            </a:r>
            <a:r>
              <a:rPr lang="en-US" dirty="0">
                <a:latin typeface="Goudy Old Style" panose="02020502050305020303" pitchFamily="18" charset="0"/>
              </a:rPr>
              <a:t>members can introduce bills.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3</a:t>
            </a:r>
            <a:r>
              <a:rPr lang="en-US" b="1" dirty="0" smtClean="0">
                <a:latin typeface="Goudy Old Style" panose="02020502050305020303" pitchFamily="18" charset="0"/>
              </a:rPr>
              <a:t>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Bill is Sent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to Committee: </a:t>
            </a:r>
            <a:r>
              <a:rPr lang="en-US" dirty="0">
                <a:latin typeface="Goudy Old Style" panose="02020502050305020303" pitchFamily="18" charset="0"/>
              </a:rPr>
              <a:t>The Speaker of the House sends the bill to a committee.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4. </a:t>
            </a:r>
            <a:r>
              <a:rPr lang="en-US" b="1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Committee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Most bills die here. The committee may pigeonhole, table, amend, or vote on the bill.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bill passes, it goes to Rules Committee.</a:t>
            </a:r>
          </a:p>
          <a:p>
            <a:r>
              <a:rPr lang="en-US" b="1" dirty="0" smtClean="0">
                <a:latin typeface="Goudy Old Style" panose="02020502050305020303" pitchFamily="18" charset="0"/>
              </a:rPr>
              <a:t>5.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Bill is Sent to the Rules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Committee:</a:t>
            </a:r>
            <a:r>
              <a:rPr lang="en-US" dirty="0">
                <a:latin typeface="Goudy Old Style" panose="02020502050305020303" pitchFamily="18" charset="0"/>
              </a:rPr>
              <a:t> It decides the rules for debate, and when the bill will come up for debate.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6.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Floor 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House debates the bill, and may add amendments.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 majority votes in favor of the bill, it goes to the Senate.</a:t>
            </a: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4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Goudy Old Style" panose="02020502050305020303" pitchFamily="18" charset="0"/>
              </a:rPr>
              <a:t>How a Bill Becomes A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latin typeface="Goudy Old Style" panose="02020502050305020303" pitchFamily="18" charset="0"/>
              </a:rPr>
              <a:t>7.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 Bill is Introduced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in Senate:</a:t>
            </a:r>
            <a:r>
              <a:rPr lang="en-US" dirty="0">
                <a:latin typeface="Goudy Old Style" panose="02020502050305020303" pitchFamily="18" charset="0"/>
              </a:rPr>
              <a:t> A Senator introduces the bill, which is sent to a committee.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8.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Committee 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Same procedure as in the House.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the committee majority votes for the bill, it goes to the whole Senate.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9.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The</a:t>
            </a:r>
            <a:r>
              <a:rPr lang="en-US" b="1" dirty="0" smtClean="0">
                <a:latin typeface="Goudy Old Style" panose="02020502050305020303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Bill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Called Up: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Majority floor leader decides when the whole Senate will consider the bill.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10.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Floor Action: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The Bill is debated, and amendments may be </a:t>
            </a:r>
            <a:r>
              <a:rPr lang="en-US" dirty="0" smtClean="0">
                <a:latin typeface="Goudy Old Style" panose="02020502050305020303" pitchFamily="18" charset="0"/>
              </a:rPr>
              <a:t>added.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 majority votes in favor of the bill, it is returned to the House.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11.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Conference Committee: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If the House rejects any of the changes, the bill goes to a conference committee of members from both houses. It works out a compromise.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12.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Vote on Compromise: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Both houses must approve changes made by the conference committee.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approved, the bill goes to the president.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13. </a:t>
            </a:r>
            <a:r>
              <a:rPr lang="en-US" b="1" dirty="0">
                <a:solidFill>
                  <a:srgbClr val="002060"/>
                </a:solidFill>
                <a:latin typeface="Goudy Old Style" panose="02020502050305020303" pitchFamily="18" charset="0"/>
              </a:rPr>
              <a:t>Presidential Action:</a:t>
            </a:r>
            <a:r>
              <a:rPr lang="en-US" dirty="0">
                <a:solidFill>
                  <a:srgbClr val="00206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The president may sign (approve) the bill or veto (reject) it.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If </a:t>
            </a:r>
            <a:r>
              <a:rPr lang="en-US" dirty="0">
                <a:latin typeface="Goudy Old Style" panose="02020502050305020303" pitchFamily="18" charset="0"/>
              </a:rPr>
              <a:t>approved, it becomes law.</a:t>
            </a:r>
          </a:p>
          <a:p>
            <a:r>
              <a:rPr lang="en-US" b="1" dirty="0">
                <a:latin typeface="Goudy Old Style" panose="02020502050305020303" pitchFamily="18" charset="0"/>
              </a:rPr>
              <a:t>14. </a:t>
            </a:r>
            <a:r>
              <a:rPr lang="en-US" b="1" dirty="0">
                <a:solidFill>
                  <a:srgbClr val="FF0000"/>
                </a:solidFill>
                <a:latin typeface="Goudy Old Style" panose="02020502050305020303" pitchFamily="18" charset="0"/>
              </a:rPr>
              <a:t>Vote to Override:</a:t>
            </a:r>
            <a:r>
              <a:rPr lang="en-US" dirty="0">
                <a:solidFill>
                  <a:srgbClr val="FF0000"/>
                </a:solidFill>
                <a:latin typeface="Goudy Old Style" panose="02020502050305020303" pitchFamily="18" charset="0"/>
              </a:rPr>
              <a:t> </a:t>
            </a:r>
            <a:r>
              <a:rPr lang="en-US" dirty="0">
                <a:latin typeface="Goudy Old Style" panose="02020502050305020303" pitchFamily="18" charset="0"/>
              </a:rPr>
              <a:t>If the president vetoes the bill, it can still become law if two thirds of both houses vote to override the veto.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9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humbnails-visually.netdna-ssl.com/how-does-a-bill-become-a-law_50290b41c9938_w1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55"/>
            <a:ext cx="9144000" cy="682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99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</TotalTime>
  <Words>926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How a Bill Becomes A Law</vt:lpstr>
      <vt:lpstr>The First Steps</vt:lpstr>
      <vt:lpstr>The First Steps</vt:lpstr>
      <vt:lpstr>Scheduling the Floor Debate </vt:lpstr>
      <vt:lpstr>The Bill on the Floor-</vt:lpstr>
      <vt:lpstr>How a Bill Becomes A Law</vt:lpstr>
      <vt:lpstr>How a Bill Becomes A Law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 Bill Becomes A Law</dc:title>
  <dc:creator>Windows User</dc:creator>
  <cp:lastModifiedBy>Windows User</cp:lastModifiedBy>
  <cp:revision>1</cp:revision>
  <dcterms:created xsi:type="dcterms:W3CDTF">2017-12-15T15:02:03Z</dcterms:created>
  <dcterms:modified xsi:type="dcterms:W3CDTF">2017-12-15T15:06:08Z</dcterms:modified>
</cp:coreProperties>
</file>