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61" r:id="rId6"/>
    <p:sldId id="259" r:id="rId7"/>
    <p:sldId id="262" r:id="rId8"/>
    <p:sldId id="263" r:id="rId9"/>
    <p:sldId id="265" r:id="rId10"/>
    <p:sldId id="264"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3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C560A89-57A4-42B8-AF19-527AB6B60D74}" type="datetimeFigureOut">
              <a:rPr lang="en-US" smtClean="0"/>
              <a:t>2/2/2017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8DC24FC-30A8-4EF5-B4CD-0BDE2CED3D99}"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60A89-57A4-42B8-AF19-527AB6B60D74}"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24FC-30A8-4EF5-B4CD-0BDE2CED3D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560A89-57A4-42B8-AF19-527AB6B60D74}"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8DC24FC-30A8-4EF5-B4CD-0BDE2CED3D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560A89-57A4-42B8-AF19-527AB6B60D74}"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24FC-30A8-4EF5-B4CD-0BDE2CED3D99}"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C560A89-57A4-42B8-AF19-527AB6B60D74}" type="datetimeFigureOut">
              <a:rPr lang="en-US" smtClean="0"/>
              <a:t>2/2/2017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8DC24FC-30A8-4EF5-B4CD-0BDE2CED3D99}"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560A89-57A4-42B8-AF19-527AB6B60D74}"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C24FC-30A8-4EF5-B4CD-0BDE2CED3D9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560A89-57A4-42B8-AF19-527AB6B60D74}" type="datetimeFigureOut">
              <a:rPr lang="en-US" smtClean="0"/>
              <a:t>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DC24FC-30A8-4EF5-B4CD-0BDE2CED3D9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560A89-57A4-42B8-AF19-527AB6B60D74}" type="datetimeFigureOut">
              <a:rPr lang="en-US" smtClean="0"/>
              <a:t>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DC24FC-30A8-4EF5-B4CD-0BDE2CED3D99}"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C560A89-57A4-42B8-AF19-527AB6B60D74}" type="datetimeFigureOut">
              <a:rPr lang="en-US" smtClean="0"/>
              <a:t>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DC24FC-30A8-4EF5-B4CD-0BDE2CED3D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60A89-57A4-42B8-AF19-527AB6B60D74}"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8DC24FC-30A8-4EF5-B4CD-0BDE2CED3D99}"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60A89-57A4-42B8-AF19-527AB6B60D74}"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C24FC-30A8-4EF5-B4CD-0BDE2CED3D99}"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4C560A89-57A4-42B8-AF19-527AB6B60D74}" type="datetimeFigureOut">
              <a:rPr lang="en-US" smtClean="0"/>
              <a:t>2/2/2017</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8DC24FC-30A8-4EF5-B4CD-0BDE2CED3D9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6019800"/>
            <a:ext cx="4343400" cy="533400"/>
          </a:xfrm>
        </p:spPr>
        <p:txBody>
          <a:bodyPr>
            <a:normAutofit/>
          </a:bodyPr>
          <a:lstStyle/>
          <a:p>
            <a:pPr algn="ctr"/>
            <a:r>
              <a:rPr lang="en-US" sz="2000" dirty="0">
                <a:latin typeface="Times New Roman" panose="02020603050405020304" pitchFamily="18" charset="0"/>
                <a:cs typeface="Times New Roman" panose="02020603050405020304" pitchFamily="18" charset="0"/>
              </a:rPr>
              <a:t>Chapter 1-Section 1 (pg. </a:t>
            </a:r>
            <a:r>
              <a:rPr lang="en-US" sz="2000" dirty="0" smtClean="0">
                <a:latin typeface="Times New Roman" panose="02020603050405020304" pitchFamily="18" charset="0"/>
                <a:cs typeface="Times New Roman" panose="02020603050405020304" pitchFamily="18" charset="0"/>
              </a:rPr>
              <a:t>9-11)</a:t>
            </a:r>
            <a:endParaRPr lang="en-US" sz="2000" dirty="0">
              <a:latin typeface="Times New Roman" panose="02020603050405020304" pitchFamily="18" charset="0"/>
              <a:cs typeface="Times New Roman" panose="02020603050405020304" pitchFamily="18" charset="0"/>
            </a:endParaRPr>
          </a:p>
          <a:p>
            <a:endParaRPr lang="en-US" sz="2000" dirty="0"/>
          </a:p>
        </p:txBody>
      </p:sp>
      <p:sp>
        <p:nvSpPr>
          <p:cNvPr id="2" name="Title 1"/>
          <p:cNvSpPr>
            <a:spLocks noGrp="1"/>
          </p:cNvSpPr>
          <p:nvPr>
            <p:ph type="title"/>
          </p:nvPr>
        </p:nvSpPr>
        <p:spPr>
          <a:xfrm>
            <a:off x="457200" y="304800"/>
            <a:ext cx="6553200" cy="1470025"/>
          </a:xfrm>
        </p:spPr>
        <p:txBody>
          <a:bodyPr/>
          <a:lstStyle/>
          <a:p>
            <a:pPr algn="ctr"/>
            <a:r>
              <a:rPr lang="en-US" b="1" u="sng" dirty="0" smtClean="0">
                <a:latin typeface="Times New Roman" panose="02020603050405020304" pitchFamily="18" charset="0"/>
                <a:cs typeface="Times New Roman" panose="02020603050405020304" pitchFamily="18" charset="0"/>
              </a:rPr>
              <a:t>The Purpose of Government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4999"/>
            <a:ext cx="2743200" cy="3883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34801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4419600" cy="5029200"/>
          </a:xfrm>
        </p:spPr>
        <p:txBody>
          <a:bodyPr>
            <a:normAutofit/>
          </a:bodyPr>
          <a:lstStyle/>
          <a:p>
            <a:r>
              <a:rPr lang="en-US" sz="2400" dirty="0" smtClean="0">
                <a:latin typeface="Times New Roman" panose="02020603050405020304" pitchFamily="18" charset="0"/>
                <a:cs typeface="Times New Roman" panose="02020603050405020304" pitchFamily="18" charset="0"/>
              </a:rPr>
              <a:t>The services our government provides are designed to benefit all or most of our citizens.</a:t>
            </a:r>
          </a:p>
          <a:p>
            <a:pPr lvl="1"/>
            <a:r>
              <a:rPr lang="en-US" sz="2400" dirty="0" smtClean="0">
                <a:latin typeface="Times New Roman" panose="02020603050405020304" pitchFamily="18" charset="0"/>
                <a:cs typeface="Times New Roman" panose="02020603050405020304" pitchFamily="18" charset="0"/>
              </a:rPr>
              <a:t>Some examples are:</a:t>
            </a:r>
          </a:p>
          <a:p>
            <a:pPr lvl="2"/>
            <a:r>
              <a:rPr lang="en-US" altLang="en-US" sz="2400" dirty="0" smtClean="0">
                <a:latin typeface="Times New Roman" panose="02020603050405020304" pitchFamily="18" charset="0"/>
                <a:cs typeface="Times New Roman" panose="02020603050405020304" pitchFamily="18" charset="0"/>
              </a:rPr>
              <a:t>Improving </a:t>
            </a:r>
            <a:r>
              <a:rPr lang="en-US" altLang="en-US" sz="2400" dirty="0">
                <a:latin typeface="Times New Roman" panose="02020603050405020304" pitchFamily="18" charset="0"/>
                <a:cs typeface="Times New Roman" panose="02020603050405020304" pitchFamily="18" charset="0"/>
              </a:rPr>
              <a:t>education</a:t>
            </a:r>
          </a:p>
          <a:p>
            <a:pPr lvl="2"/>
            <a:r>
              <a:rPr lang="en-US" altLang="en-US" sz="2400" dirty="0">
                <a:latin typeface="Times New Roman" panose="02020603050405020304" pitchFamily="18" charset="0"/>
                <a:cs typeface="Times New Roman" panose="02020603050405020304" pitchFamily="18" charset="0"/>
              </a:rPr>
              <a:t>Improving Roads</a:t>
            </a:r>
          </a:p>
          <a:p>
            <a:pPr lvl="2"/>
            <a:r>
              <a:rPr lang="en-US" altLang="en-US" sz="2400" dirty="0">
                <a:latin typeface="Times New Roman" panose="02020603050405020304" pitchFamily="18" charset="0"/>
                <a:cs typeface="Times New Roman" panose="02020603050405020304" pitchFamily="18" charset="0"/>
              </a:rPr>
              <a:t>Lowering </a:t>
            </a:r>
            <a:r>
              <a:rPr lang="en-US" altLang="en-US" sz="2400" dirty="0" smtClean="0">
                <a:latin typeface="Times New Roman" panose="02020603050405020304" pitchFamily="18" charset="0"/>
                <a:cs typeface="Times New Roman" panose="02020603050405020304" pitchFamily="18" charset="0"/>
              </a:rPr>
              <a:t>Taxes</a:t>
            </a:r>
          </a:p>
          <a:p>
            <a:pPr lvl="2"/>
            <a:r>
              <a:rPr lang="en-US" altLang="en-US" sz="2400" dirty="0" smtClean="0">
                <a:latin typeface="Times New Roman" panose="02020603050405020304" pitchFamily="18" charset="0"/>
                <a:cs typeface="Times New Roman" panose="02020603050405020304" pitchFamily="18" charset="0"/>
              </a:rPr>
              <a:t>Welfare</a:t>
            </a:r>
          </a:p>
          <a:p>
            <a:pPr lvl="2"/>
            <a:r>
              <a:rPr lang="en-US" altLang="en-US" sz="2400" dirty="0" smtClean="0">
                <a:latin typeface="Times New Roman" panose="02020603050405020304" pitchFamily="18" charset="0"/>
                <a:cs typeface="Times New Roman" panose="02020603050405020304" pitchFamily="18" charset="0"/>
              </a:rPr>
              <a:t>Disability</a:t>
            </a:r>
          </a:p>
          <a:p>
            <a:pPr lvl="2"/>
            <a:r>
              <a:rPr lang="en-US" altLang="en-US" sz="2400" dirty="0" smtClean="0">
                <a:latin typeface="Times New Roman" panose="02020603050405020304" pitchFamily="18" charset="0"/>
                <a:cs typeface="Times New Roman" panose="02020603050405020304" pitchFamily="18" charset="0"/>
              </a:rPr>
              <a:t>Social </a:t>
            </a:r>
            <a:r>
              <a:rPr lang="en-US" altLang="en-US" sz="2400" dirty="0">
                <a:latin typeface="Times New Roman" panose="02020603050405020304" pitchFamily="18" charset="0"/>
                <a:cs typeface="Times New Roman" panose="02020603050405020304" pitchFamily="18" charset="0"/>
              </a:rPr>
              <a:t>Security</a:t>
            </a:r>
          </a:p>
          <a:p>
            <a:pPr lvl="2"/>
            <a:endParaRPr lang="en-US" altLang="en-US" dirty="0"/>
          </a:p>
          <a:p>
            <a:pPr lvl="2"/>
            <a:endParaRPr lang="en-US" dirty="0"/>
          </a:p>
        </p:txBody>
      </p:sp>
      <p:sp>
        <p:nvSpPr>
          <p:cNvPr id="2" name="Title 1"/>
          <p:cNvSpPr>
            <a:spLocks noGrp="1"/>
          </p:cNvSpPr>
          <p:nvPr>
            <p:ph type="title"/>
          </p:nvPr>
        </p:nvSpPr>
        <p:spPr/>
        <p:txBody>
          <a:bodyPr/>
          <a:lstStyle/>
          <a:p>
            <a:r>
              <a:rPr lang="en-US" b="1" u="sng" dirty="0" smtClean="0">
                <a:latin typeface="Times New Roman" panose="02020603050405020304" pitchFamily="18" charset="0"/>
                <a:cs typeface="Times New Roman" panose="02020603050405020304" pitchFamily="18" charset="0"/>
              </a:rPr>
              <a:t>5. Promote the General Welfare </a:t>
            </a:r>
            <a:endParaRPr lang="en-US" dirty="0"/>
          </a:p>
        </p:txBody>
      </p:sp>
      <p:pic>
        <p:nvPicPr>
          <p:cNvPr id="4" name="Picture 3"/>
          <p:cNvPicPr>
            <a:picLocks noChangeAspect="1"/>
          </p:cNvPicPr>
          <p:nvPr/>
        </p:nvPicPr>
        <p:blipFill>
          <a:blip r:embed="rId2"/>
          <a:stretch>
            <a:fillRect/>
          </a:stretch>
        </p:blipFill>
        <p:spPr>
          <a:xfrm>
            <a:off x="4953000" y="1868759"/>
            <a:ext cx="3805646" cy="4329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5544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latin typeface="Times New Roman" panose="02020603050405020304" pitchFamily="18" charset="0"/>
                <a:cs typeface="Times New Roman" panose="02020603050405020304" pitchFamily="18" charset="0"/>
              </a:rPr>
              <a:t>After examining the list of government services we just discussed please create a top five list by ranking them in order from most important to least important. </a:t>
            </a:r>
          </a:p>
          <a:p>
            <a:pPr lvl="1"/>
            <a:r>
              <a:rPr lang="en-US" sz="3200" dirty="0" smtClean="0">
                <a:latin typeface="Times New Roman" panose="02020603050405020304" pitchFamily="18" charset="0"/>
                <a:cs typeface="Times New Roman" panose="02020603050405020304" pitchFamily="18" charset="0"/>
              </a:rPr>
              <a:t>Please explain in one to two sentences why you decided to rank your top choice as number one and why you decided to leave the sixth service off your top five list. </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 </a:t>
            </a:r>
            <a:r>
              <a:rPr lang="en-US" b="1" u="sng" dirty="0" smtClean="0">
                <a:latin typeface="Times New Roman" panose="02020603050405020304" pitchFamily="18" charset="0"/>
                <a:cs typeface="Times New Roman" panose="02020603050405020304" pitchFamily="18" charset="0"/>
              </a:rPr>
              <a:t>5</a:t>
            </a:r>
            <a:endParaRPr lang="en-US" dirty="0"/>
          </a:p>
        </p:txBody>
      </p:sp>
    </p:spTree>
    <p:extLst>
      <p:ext uri="{BB962C8B-B14F-4D97-AF65-F5344CB8AC3E}">
        <p14:creationId xmlns:p14="http://schemas.microsoft.com/office/powerpoint/2010/main" val="187646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063"/>
            <a:ext cx="7543800" cy="5316537"/>
          </a:xfrm>
        </p:spPr>
        <p:txBody>
          <a:bodyPr>
            <a:normAutofit/>
          </a:bodyPr>
          <a:lstStyle/>
          <a:p>
            <a:endParaRPr lang="en-US" altLang="en-US" dirty="0"/>
          </a:p>
          <a:p>
            <a:pPr lvl="2"/>
            <a:endParaRPr lang="en-US" dirty="0"/>
          </a:p>
        </p:txBody>
      </p:sp>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6</a:t>
            </a:r>
            <a:r>
              <a:rPr lang="en-US" b="1" u="sng" dirty="0" smtClean="0">
                <a:latin typeface="Times New Roman" panose="02020603050405020304" pitchFamily="18" charset="0"/>
                <a:cs typeface="Times New Roman" panose="02020603050405020304" pitchFamily="18" charset="0"/>
              </a:rPr>
              <a:t>. Secure the Blessing of Liberty  </a:t>
            </a:r>
            <a:endParaRPr lang="en-US" dirty="0"/>
          </a:p>
        </p:txBody>
      </p:sp>
      <p:sp>
        <p:nvSpPr>
          <p:cNvPr id="4" name="Content Placeholder 2"/>
          <p:cNvSpPr txBox="1">
            <a:spLocks/>
          </p:cNvSpPr>
          <p:nvPr/>
        </p:nvSpPr>
        <p:spPr>
          <a:xfrm>
            <a:off x="452437" y="1752600"/>
            <a:ext cx="5491163" cy="495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smtClean="0">
                <a:solidFill>
                  <a:schemeClr val="accent2">
                    <a:lumMod val="50000"/>
                  </a:schemeClr>
                </a:solidFill>
                <a:latin typeface="Times New Roman" panose="02020603050405020304" pitchFamily="18" charset="0"/>
                <a:cs typeface="Times New Roman" panose="02020603050405020304" pitchFamily="18" charset="0"/>
              </a:rPr>
              <a:t>Although a high priority for our government is the ideas </a:t>
            </a:r>
            <a:r>
              <a:rPr lang="en-US" sz="2600" dirty="0">
                <a:solidFill>
                  <a:schemeClr val="accent2">
                    <a:lumMod val="50000"/>
                  </a:schemeClr>
                </a:solidFill>
                <a:latin typeface="Times New Roman" panose="02020603050405020304" pitchFamily="18" charset="0"/>
                <a:cs typeface="Times New Roman" panose="02020603050405020304" pitchFamily="18" charset="0"/>
              </a:rPr>
              <a:t>of freedom and liberty </a:t>
            </a:r>
            <a:r>
              <a:rPr lang="en-US" sz="2600" dirty="0" smtClean="0">
                <a:solidFill>
                  <a:schemeClr val="accent2">
                    <a:lumMod val="50000"/>
                  </a:schemeClr>
                </a:solidFill>
                <a:latin typeface="Times New Roman" panose="02020603050405020304" pitchFamily="18" charset="0"/>
                <a:cs typeface="Times New Roman" panose="02020603050405020304" pitchFamily="18" charset="0"/>
              </a:rPr>
              <a:t>they are not considered absolute but relative.</a:t>
            </a:r>
          </a:p>
          <a:p>
            <a:pPr lvl="1"/>
            <a:r>
              <a:rPr lang="en-US" sz="2600" dirty="0" smtClean="0">
                <a:solidFill>
                  <a:schemeClr val="accent2">
                    <a:lumMod val="50000"/>
                  </a:schemeClr>
                </a:solidFill>
                <a:latin typeface="Times New Roman" panose="02020603050405020304" pitchFamily="18" charset="0"/>
                <a:cs typeface="Times New Roman" panose="02020603050405020304" pitchFamily="18" charset="0"/>
              </a:rPr>
              <a:t>People can not be free to do whatever they want because that would infringe on the freedom of others. </a:t>
            </a:r>
          </a:p>
          <a:p>
            <a:endParaRPr lang="en-US" sz="2600" dirty="0" smtClean="0">
              <a:solidFill>
                <a:schemeClr val="accent2">
                  <a:lumMod val="50000"/>
                </a:schemeClr>
              </a:solidFill>
              <a:latin typeface="Times New Roman" panose="02020603050405020304" pitchFamily="18" charset="0"/>
              <a:cs typeface="Times New Roman" panose="02020603050405020304" pitchFamily="18" charset="0"/>
            </a:endParaRPr>
          </a:p>
          <a:p>
            <a:r>
              <a:rPr lang="en-US" sz="2600" dirty="0" smtClean="0">
                <a:solidFill>
                  <a:schemeClr val="accent2">
                    <a:lumMod val="50000"/>
                  </a:schemeClr>
                </a:solidFill>
                <a:latin typeface="Times New Roman" panose="02020603050405020304" pitchFamily="18" charset="0"/>
                <a:cs typeface="Times New Roman" panose="02020603050405020304" pitchFamily="18" charset="0"/>
              </a:rPr>
              <a:t>Both Federal and State Constitutions define the rights and liberties of for those living in our country. </a:t>
            </a:r>
            <a:endParaRPr lang="en-US" sz="26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943600" y="3048000"/>
            <a:ext cx="2910063" cy="2162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9068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53400" cy="5105400"/>
          </a:xfrm>
        </p:spPr>
        <p:txBody>
          <a:bodyPr>
            <a:noAutofit/>
          </a:bodyPr>
          <a:lstStyle/>
          <a:p>
            <a:r>
              <a:rPr lang="en-US" sz="3200" dirty="0" smtClean="0">
                <a:latin typeface="Times New Roman" panose="02020603050405020304" pitchFamily="18" charset="0"/>
                <a:cs typeface="Times New Roman" panose="02020603050405020304" pitchFamily="18" charset="0"/>
              </a:rPr>
              <a:t>In certain examples there are laws at the state level that conflict with Federal laws and statues. </a:t>
            </a:r>
          </a:p>
          <a:p>
            <a:pPr lvl="1"/>
            <a:r>
              <a:rPr lang="en-US" sz="3200" dirty="0" smtClean="0">
                <a:latin typeface="Times New Roman" panose="02020603050405020304" pitchFamily="18" charset="0"/>
                <a:cs typeface="Times New Roman" panose="02020603050405020304" pitchFamily="18" charset="0"/>
              </a:rPr>
              <a:t>Please list one example currently in the news that fits the statement above. Do you believe that there a law can be enforceable at the state level if they contradict existing laws on the </a:t>
            </a:r>
            <a:r>
              <a:rPr lang="en-US" sz="3200" smtClean="0">
                <a:latin typeface="Times New Roman" panose="02020603050405020304" pitchFamily="18" charset="0"/>
                <a:cs typeface="Times New Roman" panose="02020603050405020304" pitchFamily="18" charset="0"/>
              </a:rPr>
              <a:t>Federal </a:t>
            </a:r>
            <a:r>
              <a:rPr lang="en-US" sz="3200" smtClean="0">
                <a:latin typeface="Times New Roman" panose="02020603050405020304" pitchFamily="18" charset="0"/>
                <a:cs typeface="Times New Roman" panose="02020603050405020304" pitchFamily="18" charset="0"/>
              </a:rPr>
              <a:t>Level? </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 6</a:t>
            </a:r>
            <a:endParaRPr lang="en-US" dirty="0"/>
          </a:p>
        </p:txBody>
      </p:sp>
    </p:spTree>
    <p:extLst>
      <p:ext uri="{BB962C8B-B14F-4D97-AF65-F5344CB8AC3E}">
        <p14:creationId xmlns:p14="http://schemas.microsoft.com/office/powerpoint/2010/main" val="404860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724400" cy="4525963"/>
          </a:xfrm>
        </p:spPr>
        <p:txBody>
          <a:bodyPr>
            <a:normAutofit/>
          </a:bodyPr>
          <a:lstStyle/>
          <a:p>
            <a:r>
              <a:rPr lang="en-US" sz="2800" dirty="0" smtClean="0">
                <a:latin typeface="Times New Roman" panose="02020603050405020304" pitchFamily="18" charset="0"/>
                <a:cs typeface="Times New Roman" panose="02020603050405020304" pitchFamily="18" charset="0"/>
              </a:rPr>
              <a:t>Following the failure of the Articles of Confederation (1781) which created a weak central government our current Constitution was created (1787) in order to link the states together under the idea that “unity is our greatest strength” </a:t>
            </a:r>
            <a:endParaRPr lang="en-US" sz="28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altLang="en-US" b="1" u="sng" dirty="0" smtClean="0">
                <a:latin typeface="Times New Roman" panose="02020603050405020304" pitchFamily="18" charset="0"/>
                <a:cs typeface="Times New Roman" panose="02020603050405020304" pitchFamily="18" charset="0"/>
              </a:rPr>
              <a:t>1. Form A More Perfect Union</a:t>
            </a:r>
            <a:endParaRPr lang="en-US" u="sng"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562600" y="1942570"/>
            <a:ext cx="3048000" cy="4199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8886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What were some of the powers that the Articles of Confederation lacked and how were those weaknesses addressed in the “new” Constitution of the United States (1787)?</a:t>
            </a:r>
            <a:endParaRPr lang="en-US" sz="36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b="1" u="sng" dirty="0" smtClean="0">
                <a:latin typeface="Times New Roman" panose="02020603050405020304" pitchFamily="18" charset="0"/>
                <a:cs typeface="Times New Roman" panose="02020603050405020304" pitchFamily="18" charset="0"/>
              </a:rPr>
              <a:t>Thoughtful Response #1</a:t>
            </a:r>
            <a:endParaRPr lang="en-US"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8388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648200" cy="4525963"/>
          </a:xfrm>
        </p:spPr>
        <p:txBody>
          <a:bodyPr>
            <a:noAutofit/>
          </a:bodyPr>
          <a:lstStyle/>
          <a:p>
            <a:r>
              <a:rPr lang="en-US" sz="2800" dirty="0" smtClean="0">
                <a:latin typeface="Times New Roman" panose="02020603050405020304" pitchFamily="18" charset="0"/>
                <a:cs typeface="Times New Roman" panose="02020603050405020304" pitchFamily="18" charset="0"/>
              </a:rPr>
              <a:t>Thomas Jefferson felt that providing justice is “the most sacred of the duties of government”</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What does that mean: </a:t>
            </a:r>
          </a:p>
          <a:p>
            <a:pPr lvl="1"/>
            <a:r>
              <a:rPr lang="en-US" sz="2800" dirty="0" smtClean="0">
                <a:latin typeface="Times New Roman" panose="02020603050405020304" pitchFamily="18" charset="0"/>
                <a:cs typeface="Times New Roman" panose="02020603050405020304" pitchFamily="18" charset="0"/>
              </a:rPr>
              <a:t>The law in both it’s administration and content must be reasonable, fair and impartial”</a:t>
            </a:r>
            <a:endParaRPr lang="en-US" sz="28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b="1" u="sng" dirty="0" smtClean="0">
                <a:latin typeface="Times New Roman" panose="02020603050405020304" pitchFamily="18" charset="0"/>
                <a:cs typeface="Times New Roman" panose="02020603050405020304" pitchFamily="18" charset="0"/>
              </a:rPr>
              <a:t>2. Establish Justice </a:t>
            </a:r>
            <a:endParaRPr lang="en-US" b="1" u="sng"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486400" y="1828800"/>
            <a:ext cx="3125697" cy="4705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4967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Using a historical example why is it so important that the administration </a:t>
            </a:r>
            <a:r>
              <a:rPr lang="en-US" sz="3600" dirty="0">
                <a:latin typeface="Times New Roman" panose="02020603050405020304" pitchFamily="18" charset="0"/>
                <a:cs typeface="Times New Roman" panose="02020603050405020304" pitchFamily="18" charset="0"/>
              </a:rPr>
              <a:t>and content </a:t>
            </a:r>
            <a:r>
              <a:rPr lang="en-US" sz="3600" dirty="0" smtClean="0">
                <a:latin typeface="Times New Roman" panose="02020603050405020304" pitchFamily="18" charset="0"/>
                <a:cs typeface="Times New Roman" panose="02020603050405020304" pitchFamily="18" charset="0"/>
              </a:rPr>
              <a:t>of justice must </a:t>
            </a:r>
            <a:r>
              <a:rPr lang="en-US" sz="3600" dirty="0">
                <a:latin typeface="Times New Roman" panose="02020603050405020304" pitchFamily="18" charset="0"/>
                <a:cs typeface="Times New Roman" panose="02020603050405020304" pitchFamily="18" charset="0"/>
              </a:rPr>
              <a:t>be reasonable, fair and </a:t>
            </a:r>
            <a:r>
              <a:rPr lang="en-US" sz="3600" dirty="0" smtClean="0">
                <a:latin typeface="Times New Roman" panose="02020603050405020304" pitchFamily="18" charset="0"/>
                <a:cs typeface="Times New Roman" panose="02020603050405020304" pitchFamily="18" charset="0"/>
              </a:rPr>
              <a:t>impartial?</a:t>
            </a:r>
            <a:endParaRPr lang="en-US" sz="36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a:t>
            </a:r>
            <a:r>
              <a:rPr lang="en-US" b="1" u="sng" dirty="0" smtClean="0">
                <a:latin typeface="Times New Roman" panose="02020603050405020304" pitchFamily="18" charset="0"/>
                <a:cs typeface="Times New Roman" panose="02020603050405020304" pitchFamily="18" charset="0"/>
              </a:rPr>
              <a:t># 2</a:t>
            </a:r>
            <a:endParaRPr lang="en-US" dirty="0"/>
          </a:p>
        </p:txBody>
      </p:sp>
    </p:spTree>
    <p:extLst>
      <p:ext uri="{BB962C8B-B14F-4D97-AF65-F5344CB8AC3E}">
        <p14:creationId xmlns:p14="http://schemas.microsoft.com/office/powerpoint/2010/main" val="898679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334000" cy="4876800"/>
          </a:xfrm>
        </p:spPr>
        <p:txBody>
          <a:bodyPr>
            <a:noAutofit/>
          </a:bodyPr>
          <a:lstStyle/>
          <a:p>
            <a:r>
              <a:rPr lang="en-US" sz="2800" dirty="0" smtClean="0">
                <a:latin typeface="Times New Roman" panose="02020603050405020304" pitchFamily="18" charset="0"/>
                <a:cs typeface="Times New Roman" panose="02020603050405020304" pitchFamily="18" charset="0"/>
              </a:rPr>
              <a:t>The key to maintaining peace within our nation is establishing order. This is the prime function of government.</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James Madison said in </a:t>
            </a:r>
            <a:r>
              <a:rPr lang="en-US" sz="2800" i="1" dirty="0" smtClean="0">
                <a:latin typeface="Times New Roman" panose="02020603050405020304" pitchFamily="18" charset="0"/>
                <a:cs typeface="Times New Roman" panose="02020603050405020304" pitchFamily="18" charset="0"/>
              </a:rPr>
              <a:t>The Federalist Papers No. 51</a:t>
            </a:r>
            <a:r>
              <a:rPr lang="en-US" sz="2800" dirty="0" smtClean="0">
                <a:latin typeface="Times New Roman" panose="02020603050405020304" pitchFamily="18" charset="0"/>
                <a:cs typeface="Times New Roman" panose="02020603050405020304" pitchFamily="18" charset="0"/>
              </a:rPr>
              <a:t> that “If men were angels, no government would be necessary”</a:t>
            </a:r>
            <a:endParaRPr lang="en-US" sz="28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b="1" u="sng" dirty="0" smtClean="0">
                <a:latin typeface="Times New Roman" panose="02020603050405020304" pitchFamily="18" charset="0"/>
                <a:cs typeface="Times New Roman" panose="02020603050405020304" pitchFamily="18" charset="0"/>
              </a:rPr>
              <a:t>3. Insure Domestic Tranquility</a:t>
            </a:r>
            <a:endParaRPr lang="en-US" b="1" u="sng"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867400" y="1828800"/>
            <a:ext cx="2943225" cy="4762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8122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600" dirty="0" smtClean="0">
                <a:latin typeface="Times New Roman" panose="02020603050405020304" pitchFamily="18" charset="0"/>
                <a:cs typeface="Times New Roman" panose="02020603050405020304" pitchFamily="18" charset="0"/>
              </a:rPr>
              <a:t>1. In your own words please explain why you think James Madison wrote “If </a:t>
            </a:r>
            <a:r>
              <a:rPr lang="en-US" sz="2600" dirty="0">
                <a:latin typeface="Times New Roman" panose="02020603050405020304" pitchFamily="18" charset="0"/>
                <a:cs typeface="Times New Roman" panose="02020603050405020304" pitchFamily="18" charset="0"/>
              </a:rPr>
              <a:t>men were angels, no government would be necessary</a:t>
            </a:r>
            <a:r>
              <a:rPr lang="en-US" sz="2600" dirty="0" smtClean="0">
                <a:latin typeface="Times New Roman" panose="02020603050405020304" pitchFamily="18" charset="0"/>
                <a:cs typeface="Times New Roman" panose="02020603050405020304" pitchFamily="18" charset="0"/>
              </a:rPr>
              <a:t>”?</a:t>
            </a:r>
          </a:p>
          <a:p>
            <a:endParaRPr lang="en-US" sz="2600" dirty="0" smtClean="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2. As a society can we ever expect to live in a world where this scenario could be achieved?</a:t>
            </a:r>
          </a:p>
          <a:p>
            <a:pPr lvl="1"/>
            <a:r>
              <a:rPr lang="en-US" sz="2600" dirty="0" smtClean="0">
                <a:latin typeface="Times New Roman" panose="02020603050405020304" pitchFamily="18" charset="0"/>
                <a:cs typeface="Times New Roman" panose="02020603050405020304" pitchFamily="18" charset="0"/>
              </a:rPr>
              <a:t>Explain and support your answer with a complete coherent thought </a:t>
            </a:r>
            <a:endParaRPr lang="en-US" sz="2600" dirty="0">
              <a:latin typeface="Times New Roman" panose="02020603050405020304" pitchFamily="18" charset="0"/>
              <a:cs typeface="Times New Roman" panose="02020603050405020304" pitchFamily="18" charset="0"/>
            </a:endParaRPr>
          </a:p>
          <a:p>
            <a:endParaRPr lang="en-US" dirty="0"/>
          </a:p>
        </p:txBody>
      </p:sp>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a:t>
            </a:r>
            <a:r>
              <a:rPr lang="en-US" b="1" u="sng" dirty="0" smtClean="0">
                <a:latin typeface="Times New Roman" panose="02020603050405020304" pitchFamily="18" charset="0"/>
                <a:cs typeface="Times New Roman" panose="02020603050405020304" pitchFamily="18" charset="0"/>
              </a:rPr>
              <a:t># 3</a:t>
            </a:r>
            <a:endParaRPr lang="en-US" dirty="0"/>
          </a:p>
        </p:txBody>
      </p:sp>
    </p:spTree>
    <p:extLst>
      <p:ext uri="{BB962C8B-B14F-4D97-AF65-F5344CB8AC3E}">
        <p14:creationId xmlns:p14="http://schemas.microsoft.com/office/powerpoint/2010/main" val="937349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029200" cy="5105400"/>
          </a:xfrm>
        </p:spPr>
        <p:txBody>
          <a:bodyPr>
            <a:normAutofit/>
          </a:bodyPr>
          <a:lstStyle/>
          <a:p>
            <a:r>
              <a:rPr lang="en-US" sz="2400" dirty="0" smtClean="0">
                <a:latin typeface="Times New Roman" panose="02020603050405020304" pitchFamily="18" charset="0"/>
                <a:cs typeface="Times New Roman" panose="02020603050405020304" pitchFamily="18" charset="0"/>
              </a:rPr>
              <a:t>Defending our nation from attacks both foreign and domestic has always been one of our government's chief responsibilities.</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In order to maintain our safety our nation maintains an army, navy, air force and coast guard. While the department of Homeland Security keeps watch for threats entering our country.  </a:t>
            </a:r>
            <a:endParaRPr lang="en-US" sz="24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4. Provide for the Common Defense </a:t>
            </a:r>
            <a:endParaRPr lang="en-US" dirty="0"/>
          </a:p>
        </p:txBody>
      </p:sp>
      <p:pic>
        <p:nvPicPr>
          <p:cNvPr id="4" name="Picture 3"/>
          <p:cNvPicPr>
            <a:picLocks noChangeAspect="1"/>
          </p:cNvPicPr>
          <p:nvPr/>
        </p:nvPicPr>
        <p:blipFill>
          <a:blip r:embed="rId2"/>
          <a:stretch>
            <a:fillRect/>
          </a:stretch>
        </p:blipFill>
        <p:spPr>
          <a:xfrm>
            <a:off x="5358714" y="2438400"/>
            <a:ext cx="3459898"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4409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If you were placed in charge of appropriating one billion dollars in funds between the army who works to maintain global security and the Office of Homeland Security who defends our national security at home how would you divide up the funds?</a:t>
            </a:r>
          </a:p>
          <a:p>
            <a:pPr lvl="1"/>
            <a:r>
              <a:rPr lang="en-US" sz="2800" dirty="0" smtClean="0">
                <a:latin typeface="Times New Roman" panose="02020603050405020304" pitchFamily="18" charset="0"/>
                <a:cs typeface="Times New Roman" panose="02020603050405020304" pitchFamily="18" charset="0"/>
              </a:rPr>
              <a:t>Please explain why you chose to divide up the funds the way you did </a:t>
            </a:r>
            <a:endParaRPr lang="en-US" sz="28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a:t>
            </a:r>
            <a:r>
              <a:rPr lang="en-US" b="1" u="sng" dirty="0" smtClean="0">
                <a:latin typeface="Times New Roman" panose="02020603050405020304" pitchFamily="18" charset="0"/>
                <a:cs typeface="Times New Roman" panose="02020603050405020304" pitchFamily="18" charset="0"/>
              </a:rPr>
              <a:t># 4</a:t>
            </a:r>
            <a:endParaRPr lang="en-US" dirty="0"/>
          </a:p>
        </p:txBody>
      </p:sp>
    </p:spTree>
    <p:extLst>
      <p:ext uri="{BB962C8B-B14F-4D97-AF65-F5344CB8AC3E}">
        <p14:creationId xmlns:p14="http://schemas.microsoft.com/office/powerpoint/2010/main" val="11541509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177</TotalTime>
  <Words>625</Words>
  <Application>Microsoft Office PowerPoint</Application>
  <PresentationFormat>On-screen Show (4:3)</PresentationFormat>
  <Paragraphs>49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Grid</vt:lpstr>
      <vt:lpstr>The Purpose of Government </vt:lpstr>
      <vt:lpstr>1. Form A More Perfect Union</vt:lpstr>
      <vt:lpstr>Thoughtful Response #1</vt:lpstr>
      <vt:lpstr>2. Establish Justice </vt:lpstr>
      <vt:lpstr>Thoughtful Response # 2</vt:lpstr>
      <vt:lpstr>3. Insure Domestic Tranquility</vt:lpstr>
      <vt:lpstr>Thoughtful Response # 3</vt:lpstr>
      <vt:lpstr>4. Provide for the Common Defense </vt:lpstr>
      <vt:lpstr>Thoughtful Response # 4</vt:lpstr>
      <vt:lpstr>5. Promote the General Welfare </vt:lpstr>
      <vt:lpstr>Thoughtful Response # 5</vt:lpstr>
      <vt:lpstr>6. Secure the Blessing of Liberty  </vt:lpstr>
      <vt:lpstr>Thoughtful Response # 6</vt:lpstr>
    </vt:vector>
  </TitlesOfParts>
  <Company>Dearborn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Purposes of Government </dc:title>
  <dc:creator>Windows User</dc:creator>
  <cp:lastModifiedBy>Windows User</cp:lastModifiedBy>
  <cp:revision>15</cp:revision>
  <dcterms:created xsi:type="dcterms:W3CDTF">2015-09-16T15:14:49Z</dcterms:created>
  <dcterms:modified xsi:type="dcterms:W3CDTF">2017-02-02T15:25:08Z</dcterms:modified>
</cp:coreProperties>
</file>