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8"/>
  </p:notesMasterIdLst>
  <p:handoutMasterIdLst>
    <p:handoutMasterId r:id="rId59"/>
  </p:handoutMasterIdLst>
  <p:sldIdLst>
    <p:sldId id="256" r:id="rId2"/>
    <p:sldId id="257" r:id="rId3"/>
    <p:sldId id="258" r:id="rId4"/>
    <p:sldId id="259" r:id="rId5"/>
    <p:sldId id="260" r:id="rId6"/>
    <p:sldId id="303" r:id="rId7"/>
    <p:sldId id="261" r:id="rId8"/>
    <p:sldId id="262" r:id="rId9"/>
    <p:sldId id="263" r:id="rId10"/>
    <p:sldId id="264" r:id="rId11"/>
    <p:sldId id="265" r:id="rId12"/>
    <p:sldId id="311" r:id="rId13"/>
    <p:sldId id="266" r:id="rId14"/>
    <p:sldId id="304" r:id="rId15"/>
    <p:sldId id="267" r:id="rId16"/>
    <p:sldId id="268" r:id="rId17"/>
    <p:sldId id="269" r:id="rId18"/>
    <p:sldId id="270" r:id="rId19"/>
    <p:sldId id="271" r:id="rId20"/>
    <p:sldId id="272" r:id="rId21"/>
    <p:sldId id="273" r:id="rId22"/>
    <p:sldId id="305" r:id="rId23"/>
    <p:sldId id="274" r:id="rId24"/>
    <p:sldId id="275" r:id="rId25"/>
    <p:sldId id="276" r:id="rId26"/>
    <p:sldId id="277" r:id="rId27"/>
    <p:sldId id="278" r:id="rId28"/>
    <p:sldId id="306" r:id="rId29"/>
    <p:sldId id="279" r:id="rId30"/>
    <p:sldId id="280" r:id="rId31"/>
    <p:sldId id="307" r:id="rId32"/>
    <p:sldId id="281" r:id="rId33"/>
    <p:sldId id="308" r:id="rId34"/>
    <p:sldId id="282" r:id="rId35"/>
    <p:sldId id="283" r:id="rId36"/>
    <p:sldId id="284" r:id="rId37"/>
    <p:sldId id="285" r:id="rId38"/>
    <p:sldId id="309" r:id="rId39"/>
    <p:sldId id="286" r:id="rId40"/>
    <p:sldId id="287" r:id="rId41"/>
    <p:sldId id="288" r:id="rId42"/>
    <p:sldId id="289" r:id="rId43"/>
    <p:sldId id="290" r:id="rId44"/>
    <p:sldId id="291" r:id="rId45"/>
    <p:sldId id="310" r:id="rId46"/>
    <p:sldId id="292" r:id="rId47"/>
    <p:sldId id="293" r:id="rId48"/>
    <p:sldId id="294" r:id="rId49"/>
    <p:sldId id="295" r:id="rId50"/>
    <p:sldId id="296" r:id="rId51"/>
    <p:sldId id="297" r:id="rId52"/>
    <p:sldId id="298" r:id="rId53"/>
    <p:sldId id="299" r:id="rId54"/>
    <p:sldId id="300" r:id="rId55"/>
    <p:sldId id="301" r:id="rId56"/>
    <p:sldId id="302" r:id="rId5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69078A7-8D5D-4FF9-91B6-A3594ACBC1BD}" type="datetimeFigureOut">
              <a:rPr lang="en-US" smtClean="0"/>
              <a:pPr/>
              <a:t>9/5/2017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8F467FB-55D7-4276-8EE6-7603E15DD7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8290DC9-059A-4420-9D79-8C575A3A1746}" type="datetimeFigureOut">
              <a:rPr lang="en-US" smtClean="0"/>
              <a:pPr/>
              <a:t>9/5/2017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7501395-D5AB-4597-B8DA-1FA5702788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501395-D5AB-4597-B8DA-1FA57027884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422B85D1-C94D-4AD4-8362-C23D7F459556}" type="datetimeFigureOut">
              <a:rPr lang="en-US" smtClean="0"/>
              <a:pPr/>
              <a:t>9/5/2017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74B91F-5592-4414-AF7A-43AC4000D7E4}"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2B85D1-C94D-4AD4-8362-C23D7F4595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B91F-5592-4414-AF7A-43AC4000D7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2B85D1-C94D-4AD4-8362-C23D7F4595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B91F-5592-4414-AF7A-43AC4000D7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22B85D1-C94D-4AD4-8362-C23D7F459556}"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4B91F-5592-4414-AF7A-43AC4000D7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422B85D1-C94D-4AD4-8362-C23D7F459556}" type="datetimeFigureOut">
              <a:rPr lang="en-US" smtClean="0"/>
              <a:pPr/>
              <a:t>9/5/2017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74B91F-5592-4414-AF7A-43AC4000D7E4}"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22B85D1-C94D-4AD4-8362-C23D7F459556}"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5B74B91F-5592-4414-AF7A-43AC4000D7E4}"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22B85D1-C94D-4AD4-8362-C23D7F459556}"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5B74B91F-5592-4414-AF7A-43AC4000D7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22B85D1-C94D-4AD4-8362-C23D7F459556}"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4B91F-5592-4414-AF7A-43AC4000D7E4}"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B85D1-C94D-4AD4-8362-C23D7F459556}"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4B91F-5592-4414-AF7A-43AC4000D7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422B85D1-C94D-4AD4-8362-C23D7F459556}" type="datetimeFigureOut">
              <a:rPr lang="en-US" smtClean="0"/>
              <a:pPr/>
              <a:t>9/5/2017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B74B91F-5592-4414-AF7A-43AC4000D7E4}"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422B85D1-C94D-4AD4-8362-C23D7F459556}" type="datetimeFigureOut">
              <a:rPr lang="en-US" smtClean="0"/>
              <a:pPr/>
              <a:t>9/5/2017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B74B91F-5592-4414-AF7A-43AC4000D7E4}"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22B85D1-C94D-4AD4-8362-C23D7F459556}" type="datetimeFigureOut">
              <a:rPr lang="en-US" smtClean="0"/>
              <a:pPr/>
              <a:t>9/5/2017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B74B91F-5592-4414-AF7A-43AC4000D7E4}"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imgres?imgurl=http://www.glogster.com/media/3/10/95/50/10955034.jpg&amp;imgrefurl=http://dahhitsme.glogster.com/ida-tarbelll/&amp;usg=__Bl_oYwndEmYDHBbxnlV4ogonQCk=&amp;h=414&amp;w=271&amp;sz=33&amp;hl=en&amp;start=10&amp;zoom=1&amp;itbs=1&amp;tbnid=ou7fpf68AVmDrM:&amp;tbnh=125&amp;tbnw=82&amp;prev=/images?q=ida+tarbell&amp;hl=en&amp;safe=active&amp;gbv=2&amp;tbs=isch: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imgres?imgurl=http://mousely.com/wiki_image/c/c2/Lincoln_Steffens.jpg&amp;imgrefurl=http://mousely.com/encyclopedia/Lincoln_Steffens/&amp;usg=__eJTWGoIH9FpVe3SeItUB9NFnJC0=&amp;h=384&amp;w=248&amp;sz=22&amp;hl=en&amp;start=1&amp;zoom=1&amp;itbs=1&amp;tbnid=0DiOSRNSZSApAM:&amp;tbnh=123&amp;tbnw=79&amp;prev=/images?q=lincoln+steffens&amp;hl=en&amp;safe=active&amp;gbv=2&amp;tbs=isch:1"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Progressive Era</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Reformers</a:t>
            </a:r>
          </a:p>
        </p:txBody>
      </p:sp>
      <p:sp>
        <p:nvSpPr>
          <p:cNvPr id="3" name="Content Placeholder 2"/>
          <p:cNvSpPr>
            <a:spLocks noGrp="1"/>
          </p:cNvSpPr>
          <p:nvPr>
            <p:ph idx="1"/>
          </p:nvPr>
        </p:nvSpPr>
        <p:spPr/>
        <p:txBody>
          <a:bodyPr>
            <a:normAutofit fontScale="92500" lnSpcReduction="20000"/>
          </a:bodyPr>
          <a:lstStyle/>
          <a:p>
            <a:pPr lvl="0"/>
            <a:r>
              <a:rPr lang="en-US" dirty="0"/>
              <a:t>Socialists</a:t>
            </a:r>
            <a:endParaRPr lang="en-US" sz="2400" dirty="0"/>
          </a:p>
          <a:p>
            <a:pPr lvl="1"/>
            <a:r>
              <a:rPr lang="en-US" sz="2800" dirty="0">
                <a:solidFill>
                  <a:schemeClr val="accent3">
                    <a:lumMod val="75000"/>
                  </a:schemeClr>
                </a:solidFill>
              </a:rPr>
              <a:t>Founded by Eugene V. Debs</a:t>
            </a:r>
            <a:endParaRPr lang="en-US" sz="2000" dirty="0">
              <a:solidFill>
                <a:schemeClr val="accent3">
                  <a:lumMod val="75000"/>
                </a:schemeClr>
              </a:solidFill>
            </a:endParaRPr>
          </a:p>
          <a:p>
            <a:pPr lvl="1"/>
            <a:r>
              <a:rPr lang="en-US" sz="2800" dirty="0"/>
              <a:t>Believed government should own and operate resources and major industries in the interest of all the people</a:t>
            </a:r>
            <a:endParaRPr lang="en-US" sz="2000" dirty="0"/>
          </a:p>
          <a:p>
            <a:pPr lvl="0"/>
            <a:r>
              <a:rPr lang="en-US" dirty="0"/>
              <a:t>Progressives</a:t>
            </a:r>
            <a:endParaRPr lang="en-US" sz="2400" dirty="0"/>
          </a:p>
          <a:p>
            <a:pPr lvl="1"/>
            <a:r>
              <a:rPr lang="en-US" sz="2800" dirty="0"/>
              <a:t>Believed government should regulate industry rather than own it</a:t>
            </a:r>
            <a:endParaRPr lang="en-US" sz="2000" dirty="0"/>
          </a:p>
          <a:p>
            <a:pPr lvl="1"/>
            <a:r>
              <a:rPr lang="en-US" sz="2800" dirty="0">
                <a:solidFill>
                  <a:schemeClr val="accent3">
                    <a:lumMod val="75000"/>
                  </a:schemeClr>
                </a:solidFill>
              </a:rPr>
              <a:t>Wanted government to be less influenced by big business</a:t>
            </a:r>
            <a:endParaRPr lang="en-US" sz="2000" dirty="0">
              <a:solidFill>
                <a:schemeClr val="accent3">
                  <a:lumMod val="75000"/>
                </a:schemeClr>
              </a:solidFill>
            </a:endParaRPr>
          </a:p>
          <a:p>
            <a:pPr lvl="1"/>
            <a:r>
              <a:rPr lang="en-US" sz="2800" dirty="0"/>
              <a:t>Believed society had a duty to protect and help all its members</a:t>
            </a:r>
            <a:endParaRPr lang="en-US" sz="2000" dirty="0"/>
          </a:p>
          <a:p>
            <a:endParaRPr lang="en-US" dirty="0"/>
          </a:p>
        </p:txBody>
      </p:sp>
      <p:pic>
        <p:nvPicPr>
          <p:cNvPr id="40962" name="Picture 2" descr="http://jimmyhiggins.files.wordpress.com/2008/12/eugene_v_debs_19121.jpg"/>
          <p:cNvPicPr>
            <a:picLocks noChangeAspect="1" noChangeArrowheads="1"/>
          </p:cNvPicPr>
          <p:nvPr/>
        </p:nvPicPr>
        <p:blipFill>
          <a:blip r:embed="rId3" cstate="print"/>
          <a:srcRect/>
          <a:stretch>
            <a:fillRect/>
          </a:stretch>
        </p:blipFill>
        <p:spPr bwMode="auto">
          <a:xfrm>
            <a:off x="381000" y="-1"/>
            <a:ext cx="1371600" cy="16250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Seventeenth Amendment</a:t>
            </a:r>
          </a:p>
        </p:txBody>
      </p:sp>
      <p:sp>
        <p:nvSpPr>
          <p:cNvPr id="3" name="Content Placeholder 2"/>
          <p:cNvSpPr>
            <a:spLocks noGrp="1"/>
          </p:cNvSpPr>
          <p:nvPr>
            <p:ph idx="1"/>
          </p:nvPr>
        </p:nvSpPr>
        <p:spPr/>
        <p:txBody>
          <a:bodyPr/>
          <a:lstStyle/>
          <a:p>
            <a:pPr lvl="0"/>
            <a:r>
              <a:rPr lang="en-US" dirty="0">
                <a:solidFill>
                  <a:schemeClr val="accent3">
                    <a:lumMod val="75000"/>
                  </a:schemeClr>
                </a:solidFill>
              </a:rPr>
              <a:t>Direct election of senators</a:t>
            </a:r>
            <a:endParaRPr lang="en-US" sz="2400" dirty="0">
              <a:solidFill>
                <a:schemeClr val="accent3">
                  <a:lumMod val="75000"/>
                </a:schemeClr>
              </a:solidFill>
            </a:endParaRPr>
          </a:p>
          <a:p>
            <a:pPr lvl="1"/>
            <a:r>
              <a:rPr lang="en-US" sz="2800" dirty="0">
                <a:solidFill>
                  <a:schemeClr val="accent3">
                    <a:lumMod val="75000"/>
                  </a:schemeClr>
                </a:solidFill>
              </a:rPr>
              <a:t>Eliminated party bosses and business interests</a:t>
            </a:r>
            <a:endParaRPr lang="en-US" sz="2000" dirty="0">
              <a:solidFill>
                <a:schemeClr val="accent3">
                  <a:lumMod val="75000"/>
                </a:schemeClr>
              </a:solidFill>
            </a:endParaRPr>
          </a:p>
          <a:p>
            <a:pPr lvl="1"/>
            <a:r>
              <a:rPr lang="en-US" sz="2800" dirty="0"/>
              <a:t>Gave the people a direct voice in choosing their representatives </a:t>
            </a: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Answer the Essential Question</a:t>
            </a:r>
          </a:p>
        </p:txBody>
      </p:sp>
      <p:sp>
        <p:nvSpPr>
          <p:cNvPr id="3" name="Content Placeholder 2"/>
          <p:cNvSpPr>
            <a:spLocks noGrp="1"/>
          </p:cNvSpPr>
          <p:nvPr>
            <p:ph idx="1"/>
          </p:nvPr>
        </p:nvSpPr>
        <p:spPr/>
        <p:txBody>
          <a:bodyPr/>
          <a:lstStyle/>
          <a:p>
            <a:r>
              <a:rPr lang="en-US" dirty="0"/>
              <a:t>How did the Progressives fight corruption in business </a:t>
            </a:r>
            <a:r>
              <a:rPr lang="en-US"/>
              <a:t>and government?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normAutofit/>
          </a:bodyPr>
          <a:lstStyle/>
          <a:p>
            <a:r>
              <a:rPr lang="en-US" dirty="0"/>
              <a:t>Who were Muckrakers and what impact did they have on the Progressive Movement?</a:t>
            </a:r>
          </a:p>
          <a:p>
            <a:pPr lvl="1"/>
            <a:r>
              <a:rPr lang="en-US" dirty="0">
                <a:solidFill>
                  <a:schemeClr val="accent3">
                    <a:lumMod val="75000"/>
                  </a:schemeClr>
                </a:solidFill>
              </a:rPr>
              <a:t>They helped bring reform issues to the attention of the public.  They were journalists and writers who investigated corruption and injustice through magazines</a:t>
            </a:r>
          </a:p>
          <a:p>
            <a:r>
              <a:rPr lang="en-US" b="1" dirty="0"/>
              <a:t>Yellow Journalism –</a:t>
            </a:r>
          </a:p>
          <a:p>
            <a:pPr lvl="1"/>
            <a:r>
              <a:rPr lang="en-US" b="1" dirty="0"/>
              <a:t> </a:t>
            </a:r>
            <a:r>
              <a:rPr lang="en-US" dirty="0">
                <a:solidFill>
                  <a:schemeClr val="accent3">
                    <a:lumMod val="75000"/>
                  </a:schemeClr>
                </a:solidFill>
              </a:rPr>
              <a:t>Sensational style of reporting used by newspapers at the turn of the century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www.nieman.harvard.edu/assets/Image/Nieman%20Reports/Images%20by%20Issue/spring08/watchdog/watchdog1.jpg"/>
          <p:cNvPicPr>
            <a:picLocks noChangeAspect="1" noChangeArrowheads="1"/>
          </p:cNvPicPr>
          <p:nvPr/>
        </p:nvPicPr>
        <p:blipFill>
          <a:blip r:embed="rId2" cstate="print"/>
          <a:srcRect/>
          <a:stretch>
            <a:fillRect/>
          </a:stretch>
        </p:blipFill>
        <p:spPr bwMode="auto">
          <a:xfrm>
            <a:off x="0" y="0"/>
            <a:ext cx="5257800" cy="3228975"/>
          </a:xfrm>
          <a:prstGeom prst="rect">
            <a:avLst/>
          </a:prstGeom>
          <a:noFill/>
        </p:spPr>
      </p:pic>
      <p:pic>
        <p:nvPicPr>
          <p:cNvPr id="62468" name="Picture 4" descr="http://www.solpass.org/7ss/Images/childlabor.gif"/>
          <p:cNvPicPr>
            <a:picLocks noChangeAspect="1" noChangeArrowheads="1"/>
          </p:cNvPicPr>
          <p:nvPr/>
        </p:nvPicPr>
        <p:blipFill>
          <a:blip r:embed="rId3" cstate="print"/>
          <a:srcRect/>
          <a:stretch>
            <a:fillRect/>
          </a:stretch>
        </p:blipFill>
        <p:spPr bwMode="auto">
          <a:xfrm>
            <a:off x="5257800" y="-152400"/>
            <a:ext cx="3886200" cy="3629025"/>
          </a:xfrm>
          <a:prstGeom prst="rect">
            <a:avLst/>
          </a:prstGeom>
          <a:noFill/>
        </p:spPr>
      </p:pic>
      <p:pic>
        <p:nvPicPr>
          <p:cNvPr id="62470" name="Picture 6" descr="http://xroads.virginia.edu/~ug97/fsa/evanspegs/lange6a.jpg"/>
          <p:cNvPicPr>
            <a:picLocks noChangeAspect="1" noChangeArrowheads="1"/>
          </p:cNvPicPr>
          <p:nvPr/>
        </p:nvPicPr>
        <p:blipFill>
          <a:blip r:embed="rId4" cstate="print"/>
          <a:srcRect/>
          <a:stretch>
            <a:fillRect/>
          </a:stretch>
        </p:blipFill>
        <p:spPr bwMode="auto">
          <a:xfrm>
            <a:off x="0" y="3009265"/>
            <a:ext cx="3352800" cy="3848735"/>
          </a:xfrm>
          <a:prstGeom prst="rect">
            <a:avLst/>
          </a:prstGeom>
          <a:noFill/>
        </p:spPr>
      </p:pic>
      <p:pic>
        <p:nvPicPr>
          <p:cNvPr id="62472" name="Picture 8" descr="http://2.bp.blogspot.com/_koc1jk29TuI/TAdf1k2WvAI/AAAAAAAAALo/ly2pnqweCzk/s1600/JacobRiisSNewYorkChildren_1888_01.jpg"/>
          <p:cNvPicPr>
            <a:picLocks noChangeAspect="1" noChangeArrowheads="1"/>
          </p:cNvPicPr>
          <p:nvPr/>
        </p:nvPicPr>
        <p:blipFill>
          <a:blip r:embed="rId5" cstate="print"/>
          <a:srcRect/>
          <a:stretch>
            <a:fillRect/>
          </a:stretch>
        </p:blipFill>
        <p:spPr bwMode="auto">
          <a:xfrm>
            <a:off x="3352800" y="3207796"/>
            <a:ext cx="5791200" cy="36502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Legislation</a:t>
            </a:r>
          </a:p>
        </p:txBody>
      </p:sp>
      <p:sp>
        <p:nvSpPr>
          <p:cNvPr id="3" name="Content Placeholder 2"/>
          <p:cNvSpPr>
            <a:spLocks noGrp="1"/>
          </p:cNvSpPr>
          <p:nvPr>
            <p:ph idx="1"/>
          </p:nvPr>
        </p:nvSpPr>
        <p:spPr/>
        <p:txBody>
          <a:bodyPr/>
          <a:lstStyle/>
          <a:p>
            <a:r>
              <a:rPr lang="en-US" u="sng" dirty="0"/>
              <a:t>Pure Food and Drug Act</a:t>
            </a:r>
            <a:r>
              <a:rPr lang="en-US" dirty="0"/>
              <a:t> – </a:t>
            </a:r>
            <a:r>
              <a:rPr lang="en-US" dirty="0">
                <a:solidFill>
                  <a:schemeClr val="accent3">
                    <a:lumMod val="75000"/>
                  </a:schemeClr>
                </a:solidFill>
              </a:rPr>
              <a:t>All food was to be inspected by the FDA before sale (Consumer Protection)</a:t>
            </a:r>
          </a:p>
          <a:p>
            <a:r>
              <a:rPr lang="en-US" u="sng" dirty="0"/>
              <a:t>Meat Inspection Act</a:t>
            </a:r>
            <a:r>
              <a:rPr lang="en-US" dirty="0"/>
              <a:t> –</a:t>
            </a:r>
            <a:r>
              <a:rPr lang="en-US" dirty="0">
                <a:solidFill>
                  <a:schemeClr val="accent3">
                    <a:lumMod val="75000"/>
                  </a:schemeClr>
                </a:solidFill>
              </a:rPr>
              <a:t> Inspected all meat products before sale (Consumer Protection)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These major pieces of legislation that were passed by the Federal Government came about because of a major book that was written by Upton Sinclair.  That book is known as </a:t>
            </a:r>
            <a:r>
              <a:rPr lang="en-US" u="sng" dirty="0">
                <a:solidFill>
                  <a:schemeClr val="accent3">
                    <a:lumMod val="75000"/>
                  </a:schemeClr>
                </a:solidFill>
              </a:rPr>
              <a:t>The Jungle.</a:t>
            </a:r>
            <a:endParaRPr lang="en-US" dirty="0">
              <a:solidFill>
                <a:schemeClr val="accent3">
                  <a:lumMod val="75000"/>
                </a:schemeClr>
              </a:solidFill>
            </a:endParaRPr>
          </a:p>
          <a:p>
            <a:r>
              <a:rPr lang="en-US" dirty="0"/>
              <a:t>What was the significance of the book? </a:t>
            </a:r>
            <a:r>
              <a:rPr lang="en-US" u="sng" dirty="0">
                <a:solidFill>
                  <a:schemeClr val="accent3">
                    <a:lumMod val="75000"/>
                  </a:schemeClr>
                </a:solidFill>
              </a:rPr>
              <a:t>Exposed the unsanitary working conditions of the meat packing industry at the turn of the century.</a:t>
            </a:r>
            <a:endParaRPr lang="en-US"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lstStyle/>
          <a:p>
            <a:r>
              <a:rPr lang="en-US" dirty="0"/>
              <a:t>Muckraker</a:t>
            </a:r>
          </a:p>
          <a:p>
            <a:pPr lvl="1"/>
            <a:r>
              <a:rPr lang="en-US" dirty="0">
                <a:solidFill>
                  <a:schemeClr val="accent3">
                    <a:lumMod val="75000"/>
                  </a:schemeClr>
                </a:solidFill>
              </a:rPr>
              <a:t>Frank Norris</a:t>
            </a:r>
          </a:p>
          <a:p>
            <a:r>
              <a:rPr lang="en-US" dirty="0"/>
              <a:t>Book/Article</a:t>
            </a:r>
          </a:p>
          <a:p>
            <a:pPr lvl="1"/>
            <a:r>
              <a:rPr lang="en-US" dirty="0">
                <a:solidFill>
                  <a:schemeClr val="accent3">
                    <a:lumMod val="75000"/>
                  </a:schemeClr>
                </a:solidFill>
              </a:rPr>
              <a:t>The Octopus (1900)</a:t>
            </a:r>
          </a:p>
          <a:p>
            <a:r>
              <a:rPr lang="en-US" dirty="0"/>
              <a:t>Subject Exposed</a:t>
            </a:r>
          </a:p>
          <a:p>
            <a:pPr lvl="1"/>
            <a:r>
              <a:rPr lang="en-US" dirty="0">
                <a:solidFill>
                  <a:schemeClr val="accent3">
                    <a:lumMod val="75000"/>
                  </a:schemeClr>
                </a:solidFill>
              </a:rPr>
              <a:t>Monopolistic railroad practices in California</a:t>
            </a:r>
          </a:p>
          <a:p>
            <a:pPr lvl="1"/>
            <a:endParaRPr lang="en-US" dirty="0"/>
          </a:p>
        </p:txBody>
      </p:sp>
      <p:pic>
        <p:nvPicPr>
          <p:cNvPr id="35842" name="Picture 2" descr="http://www.pbs.org/wnet/americannovel/timeline/images/norris_pic.jpg"/>
          <p:cNvPicPr>
            <a:picLocks noChangeAspect="1" noChangeArrowheads="1"/>
          </p:cNvPicPr>
          <p:nvPr/>
        </p:nvPicPr>
        <p:blipFill>
          <a:blip r:embed="rId2" cstate="print"/>
          <a:srcRect/>
          <a:stretch>
            <a:fillRect/>
          </a:stretch>
        </p:blipFill>
        <p:spPr bwMode="auto">
          <a:xfrm>
            <a:off x="5638800" y="1447800"/>
            <a:ext cx="2857500" cy="2619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lstStyle/>
          <a:p>
            <a:r>
              <a:rPr lang="en-US" dirty="0"/>
              <a:t>Muckraker</a:t>
            </a:r>
          </a:p>
          <a:p>
            <a:pPr lvl="1"/>
            <a:r>
              <a:rPr lang="en-US" dirty="0">
                <a:solidFill>
                  <a:schemeClr val="accent3">
                    <a:lumMod val="75000"/>
                  </a:schemeClr>
                </a:solidFill>
              </a:rPr>
              <a:t>Ida Tarbell</a:t>
            </a:r>
          </a:p>
          <a:p>
            <a:r>
              <a:rPr lang="en-US" dirty="0"/>
              <a:t>Book/Article</a:t>
            </a:r>
          </a:p>
          <a:p>
            <a:pPr lvl="1"/>
            <a:r>
              <a:rPr lang="en-US" dirty="0">
                <a:solidFill>
                  <a:schemeClr val="accent3">
                    <a:lumMod val="75000"/>
                  </a:schemeClr>
                </a:solidFill>
              </a:rPr>
              <a:t>History of Standard Oil (1904)</a:t>
            </a:r>
          </a:p>
          <a:p>
            <a:r>
              <a:rPr lang="en-US" dirty="0"/>
              <a:t>Subject Exposed</a:t>
            </a:r>
          </a:p>
          <a:p>
            <a:pPr lvl="1"/>
            <a:r>
              <a:rPr lang="en-US" dirty="0">
                <a:solidFill>
                  <a:schemeClr val="accent3">
                    <a:lumMod val="75000"/>
                  </a:schemeClr>
                </a:solidFill>
              </a:rPr>
              <a:t>Ruthless practices of Standard Oil</a:t>
            </a:r>
          </a:p>
          <a:p>
            <a:endParaRPr lang="en-US" dirty="0"/>
          </a:p>
        </p:txBody>
      </p:sp>
      <p:pic>
        <p:nvPicPr>
          <p:cNvPr id="34818" name="Picture 2" descr="http://t3.gstatic.com/images?q=tbn:ou7fpf68AVmDrM:">
            <a:hlinkClick r:id="rId2"/>
          </p:cNvPr>
          <p:cNvPicPr>
            <a:picLocks noChangeAspect="1" noChangeArrowheads="1"/>
          </p:cNvPicPr>
          <p:nvPr/>
        </p:nvPicPr>
        <p:blipFill>
          <a:blip r:embed="rId3" cstate="print"/>
          <a:srcRect/>
          <a:stretch>
            <a:fillRect/>
          </a:stretch>
        </p:blipFill>
        <p:spPr bwMode="auto">
          <a:xfrm>
            <a:off x="990600" y="4572000"/>
            <a:ext cx="1149706" cy="1752600"/>
          </a:xfrm>
          <a:prstGeom prst="rect">
            <a:avLst/>
          </a:prstGeom>
          <a:noFill/>
        </p:spPr>
      </p:pic>
      <p:pic>
        <p:nvPicPr>
          <p:cNvPr id="34820" name="Picture 4" descr="http://aliciapatterson.org/APF1804/Weinberg/Weinberg01.jpg"/>
          <p:cNvPicPr>
            <a:picLocks noChangeAspect="1" noChangeArrowheads="1"/>
          </p:cNvPicPr>
          <p:nvPr/>
        </p:nvPicPr>
        <p:blipFill>
          <a:blip r:embed="rId4" cstate="print"/>
          <a:srcRect/>
          <a:stretch>
            <a:fillRect/>
          </a:stretch>
        </p:blipFill>
        <p:spPr bwMode="auto">
          <a:xfrm>
            <a:off x="6350730" y="1447800"/>
            <a:ext cx="2437669"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lstStyle/>
          <a:p>
            <a:r>
              <a:rPr lang="en-US" dirty="0"/>
              <a:t>Muckraker</a:t>
            </a:r>
          </a:p>
          <a:p>
            <a:pPr lvl="1"/>
            <a:r>
              <a:rPr lang="en-US" dirty="0">
                <a:solidFill>
                  <a:schemeClr val="accent3">
                    <a:lumMod val="75000"/>
                  </a:schemeClr>
                </a:solidFill>
              </a:rPr>
              <a:t>Lincoln Steffens</a:t>
            </a:r>
          </a:p>
          <a:p>
            <a:r>
              <a:rPr lang="en-US" dirty="0"/>
              <a:t>Book/Article</a:t>
            </a:r>
          </a:p>
          <a:p>
            <a:pPr lvl="1"/>
            <a:r>
              <a:rPr lang="en-US" dirty="0">
                <a:solidFill>
                  <a:schemeClr val="accent3">
                    <a:lumMod val="75000"/>
                  </a:schemeClr>
                </a:solidFill>
              </a:rPr>
              <a:t>The Shame of the Cities (1906)</a:t>
            </a:r>
          </a:p>
          <a:p>
            <a:r>
              <a:rPr lang="en-US" dirty="0"/>
              <a:t>Subject Exposed</a:t>
            </a:r>
          </a:p>
          <a:p>
            <a:pPr lvl="1"/>
            <a:r>
              <a:rPr lang="en-US" dirty="0">
                <a:solidFill>
                  <a:schemeClr val="accent3">
                    <a:lumMod val="75000"/>
                  </a:schemeClr>
                </a:solidFill>
              </a:rPr>
              <a:t>Urban political corruption</a:t>
            </a:r>
          </a:p>
          <a:p>
            <a:endParaRPr lang="en-US" dirty="0"/>
          </a:p>
        </p:txBody>
      </p:sp>
      <p:pic>
        <p:nvPicPr>
          <p:cNvPr id="33794" name="Picture 2" descr="http://img2.imagesbn.com/images/14610000/14610489.JPG"/>
          <p:cNvPicPr>
            <a:picLocks noChangeAspect="1" noChangeArrowheads="1"/>
          </p:cNvPicPr>
          <p:nvPr/>
        </p:nvPicPr>
        <p:blipFill>
          <a:blip r:embed="rId2" cstate="print"/>
          <a:srcRect/>
          <a:stretch>
            <a:fillRect/>
          </a:stretch>
        </p:blipFill>
        <p:spPr bwMode="auto">
          <a:xfrm>
            <a:off x="6858000" y="1524000"/>
            <a:ext cx="1685925" cy="2667000"/>
          </a:xfrm>
          <a:prstGeom prst="rect">
            <a:avLst/>
          </a:prstGeom>
          <a:noFill/>
        </p:spPr>
      </p:pic>
      <p:pic>
        <p:nvPicPr>
          <p:cNvPr id="33796" name="Picture 4" descr="http://t2.gstatic.com/images?q=tbn:0DiOSRNSZSApAM:">
            <a:hlinkClick r:id="rId3"/>
          </p:cNvPr>
          <p:cNvPicPr>
            <a:picLocks noChangeAspect="1" noChangeArrowheads="1"/>
          </p:cNvPicPr>
          <p:nvPr/>
        </p:nvPicPr>
        <p:blipFill>
          <a:blip r:embed="rId4" cstate="print"/>
          <a:srcRect/>
          <a:stretch>
            <a:fillRect/>
          </a:stretch>
        </p:blipFill>
        <p:spPr bwMode="auto">
          <a:xfrm>
            <a:off x="7086600" y="4343400"/>
            <a:ext cx="1447800" cy="2254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Progressive Movement</a:t>
            </a:r>
            <a:endParaRPr lang="en-US" dirty="0"/>
          </a:p>
        </p:txBody>
      </p:sp>
      <p:sp>
        <p:nvSpPr>
          <p:cNvPr id="3" name="Content Placeholder 2"/>
          <p:cNvSpPr>
            <a:spLocks noGrp="1"/>
          </p:cNvSpPr>
          <p:nvPr>
            <p:ph idx="1"/>
          </p:nvPr>
        </p:nvSpPr>
        <p:spPr/>
        <p:txBody>
          <a:bodyPr/>
          <a:lstStyle/>
          <a:p>
            <a:r>
              <a:rPr lang="en-US" dirty="0"/>
              <a:t>Essential Question</a:t>
            </a:r>
          </a:p>
          <a:p>
            <a:pPr lvl="1"/>
            <a:r>
              <a:rPr lang="en-US" dirty="0"/>
              <a:t>How did the Progressives fight corruption in business and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lstStyle/>
          <a:p>
            <a:r>
              <a:rPr lang="en-US" dirty="0"/>
              <a:t>Muckraker</a:t>
            </a:r>
          </a:p>
          <a:p>
            <a:pPr lvl="1"/>
            <a:r>
              <a:rPr lang="en-US" dirty="0">
                <a:solidFill>
                  <a:schemeClr val="accent3">
                    <a:lumMod val="75000"/>
                  </a:schemeClr>
                </a:solidFill>
              </a:rPr>
              <a:t>Jacob Riis</a:t>
            </a:r>
            <a:r>
              <a:rPr lang="en-US" dirty="0"/>
              <a:t>	</a:t>
            </a:r>
          </a:p>
          <a:p>
            <a:r>
              <a:rPr lang="en-US" dirty="0"/>
              <a:t>Book/Article</a:t>
            </a:r>
          </a:p>
          <a:p>
            <a:pPr lvl="1"/>
            <a:r>
              <a:rPr lang="en-US" dirty="0">
                <a:solidFill>
                  <a:schemeClr val="accent3">
                    <a:lumMod val="75000"/>
                  </a:schemeClr>
                </a:solidFill>
              </a:rPr>
              <a:t>How the Other Half Lives</a:t>
            </a:r>
          </a:p>
          <a:p>
            <a:r>
              <a:rPr lang="en-US" dirty="0"/>
              <a:t>Subject Exposed</a:t>
            </a:r>
          </a:p>
          <a:p>
            <a:pPr lvl="1"/>
            <a:r>
              <a:rPr lang="en-US" dirty="0">
                <a:solidFill>
                  <a:schemeClr val="accent3">
                    <a:lumMod val="75000"/>
                  </a:schemeClr>
                </a:solidFill>
              </a:rPr>
              <a:t>Life in New York City tenement homes</a:t>
            </a:r>
          </a:p>
          <a:p>
            <a:endParaRPr lang="en-US" dirty="0"/>
          </a:p>
        </p:txBody>
      </p:sp>
      <p:pic>
        <p:nvPicPr>
          <p:cNvPr id="32770" name="Picture 2" descr="http://en.academic.ru/pictures/enwiki/74/Jacob_Riis_2.jpg"/>
          <p:cNvPicPr>
            <a:picLocks noChangeAspect="1" noChangeArrowheads="1"/>
          </p:cNvPicPr>
          <p:nvPr/>
        </p:nvPicPr>
        <p:blipFill>
          <a:blip r:embed="rId2" cstate="print"/>
          <a:srcRect/>
          <a:stretch>
            <a:fillRect/>
          </a:stretch>
        </p:blipFill>
        <p:spPr bwMode="auto">
          <a:xfrm>
            <a:off x="6858000" y="1447801"/>
            <a:ext cx="2061693" cy="2666999"/>
          </a:xfrm>
          <a:prstGeom prst="rect">
            <a:avLst/>
          </a:prstGeom>
          <a:noFill/>
        </p:spPr>
      </p:pic>
      <p:pic>
        <p:nvPicPr>
          <p:cNvPr id="32772" name="Picture 4" descr="http://www.brinklindsey.com/wp-content/uploads/2007/06/riis-2.gif"/>
          <p:cNvPicPr>
            <a:picLocks noChangeAspect="1" noChangeArrowheads="1"/>
          </p:cNvPicPr>
          <p:nvPr/>
        </p:nvPicPr>
        <p:blipFill>
          <a:blip r:embed="rId3" cstate="print"/>
          <a:srcRect/>
          <a:stretch>
            <a:fillRect/>
          </a:stretch>
        </p:blipFill>
        <p:spPr bwMode="auto">
          <a:xfrm>
            <a:off x="4800600" y="4495800"/>
            <a:ext cx="2768600" cy="2113890"/>
          </a:xfrm>
          <a:prstGeom prst="rect">
            <a:avLst/>
          </a:prstGeom>
          <a:noFill/>
        </p:spPr>
      </p:pic>
      <p:pic>
        <p:nvPicPr>
          <p:cNvPr id="32774" name="Picture 6" descr="http://sphtc.org/timeline/19th13.jpg"/>
          <p:cNvPicPr>
            <a:picLocks noChangeAspect="1" noChangeArrowheads="1"/>
          </p:cNvPicPr>
          <p:nvPr/>
        </p:nvPicPr>
        <p:blipFill>
          <a:blip r:embed="rId4" cstate="print"/>
          <a:srcRect/>
          <a:stretch>
            <a:fillRect/>
          </a:stretch>
        </p:blipFill>
        <p:spPr bwMode="auto">
          <a:xfrm>
            <a:off x="1219199" y="4541908"/>
            <a:ext cx="3124201" cy="20606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Expose Problems</a:t>
            </a:r>
          </a:p>
        </p:txBody>
      </p:sp>
      <p:sp>
        <p:nvSpPr>
          <p:cNvPr id="3" name="Content Placeholder 2"/>
          <p:cNvSpPr>
            <a:spLocks noGrp="1"/>
          </p:cNvSpPr>
          <p:nvPr>
            <p:ph idx="1"/>
          </p:nvPr>
        </p:nvSpPr>
        <p:spPr/>
        <p:txBody>
          <a:bodyPr/>
          <a:lstStyle/>
          <a:p>
            <a:r>
              <a:rPr lang="en-US" dirty="0"/>
              <a:t>Muckraker</a:t>
            </a:r>
          </a:p>
          <a:p>
            <a:pPr lvl="1"/>
            <a:r>
              <a:rPr lang="en-US" dirty="0">
                <a:solidFill>
                  <a:schemeClr val="accent3">
                    <a:lumMod val="75000"/>
                  </a:schemeClr>
                </a:solidFill>
              </a:rPr>
              <a:t>Upton Sinclair</a:t>
            </a:r>
          </a:p>
          <a:p>
            <a:r>
              <a:rPr lang="en-US" dirty="0"/>
              <a:t>Book/Article</a:t>
            </a:r>
          </a:p>
          <a:p>
            <a:pPr lvl="1"/>
            <a:r>
              <a:rPr lang="en-US" dirty="0">
                <a:solidFill>
                  <a:schemeClr val="accent3">
                    <a:lumMod val="75000"/>
                  </a:schemeClr>
                </a:solidFill>
              </a:rPr>
              <a:t>The Jungle (1906)</a:t>
            </a:r>
          </a:p>
          <a:p>
            <a:r>
              <a:rPr lang="en-US" dirty="0"/>
              <a:t>Subject Exposed</a:t>
            </a:r>
          </a:p>
          <a:p>
            <a:pPr lvl="1"/>
            <a:r>
              <a:rPr lang="en-US" dirty="0">
                <a:solidFill>
                  <a:schemeClr val="accent3">
                    <a:lumMod val="75000"/>
                  </a:schemeClr>
                </a:solidFill>
              </a:rPr>
              <a:t>Dangerous conditions in the meat packing industry</a:t>
            </a:r>
          </a:p>
        </p:txBody>
      </p:sp>
      <p:pic>
        <p:nvPicPr>
          <p:cNvPr id="31746" name="Picture 2" descr="http://blogs.ajc.com/jeff-schultz-blog/files/2010/07/madcow.184.1.399.jpg"/>
          <p:cNvPicPr>
            <a:picLocks noChangeAspect="1" noChangeArrowheads="1"/>
          </p:cNvPicPr>
          <p:nvPr/>
        </p:nvPicPr>
        <p:blipFill>
          <a:blip r:embed="rId2" cstate="print"/>
          <a:srcRect/>
          <a:stretch>
            <a:fillRect/>
          </a:stretch>
        </p:blipFill>
        <p:spPr bwMode="auto">
          <a:xfrm>
            <a:off x="5943219" y="1371600"/>
            <a:ext cx="2736342"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novelwhore.files.wordpress.com/2009/04/jungle3.jpg"/>
          <p:cNvPicPr>
            <a:picLocks noChangeAspect="1" noChangeArrowheads="1"/>
          </p:cNvPicPr>
          <p:nvPr/>
        </p:nvPicPr>
        <p:blipFill>
          <a:blip r:embed="rId2" cstate="print"/>
          <a:srcRect/>
          <a:stretch>
            <a:fillRect/>
          </a:stretch>
        </p:blipFill>
        <p:spPr bwMode="auto">
          <a:xfrm>
            <a:off x="0" y="-152400"/>
            <a:ext cx="9144000" cy="71627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Muckrakers </a:t>
            </a:r>
            <a:r>
              <a:rPr lang="en-US"/>
              <a:t>Expose Problems</a:t>
            </a:r>
          </a:p>
        </p:txBody>
      </p:sp>
      <p:sp>
        <p:nvSpPr>
          <p:cNvPr id="3" name="Content Placeholder 2"/>
          <p:cNvSpPr>
            <a:spLocks noGrp="1"/>
          </p:cNvSpPr>
          <p:nvPr>
            <p:ph idx="1"/>
          </p:nvPr>
        </p:nvSpPr>
        <p:spPr/>
        <p:txBody>
          <a:bodyPr>
            <a:normAutofit fontScale="85000" lnSpcReduction="20000"/>
          </a:bodyPr>
          <a:lstStyle/>
          <a:p>
            <a:r>
              <a:rPr lang="en-US" dirty="0"/>
              <a:t>What are some current examples of investigative media using television and other new media forms?</a:t>
            </a:r>
          </a:p>
          <a:p>
            <a:pPr>
              <a:buNone/>
            </a:pPr>
            <a:endParaRPr lang="en-US" dirty="0"/>
          </a:p>
          <a:p>
            <a:pPr>
              <a:buNone/>
            </a:pPr>
            <a:endParaRPr lang="en-US" dirty="0"/>
          </a:p>
          <a:p>
            <a:r>
              <a:rPr lang="en-US" dirty="0"/>
              <a:t>What is the difference between investigative reporting and sensationalism in the media?</a:t>
            </a:r>
          </a:p>
          <a:p>
            <a:pPr>
              <a:buNone/>
            </a:pPr>
            <a:endParaRPr lang="en-US" dirty="0"/>
          </a:p>
          <a:p>
            <a:pPr>
              <a:buNone/>
            </a:pPr>
            <a:r>
              <a:rPr lang="en-US" dirty="0"/>
              <a:t> </a:t>
            </a:r>
          </a:p>
          <a:p>
            <a:r>
              <a:rPr lang="en-US" dirty="0"/>
              <a:t>Do you think that many of the stories that we see on the television and in the news today are sensationalized to sell newspapers or do you think many of the stories are legitimate?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Connections</a:t>
            </a:r>
          </a:p>
        </p:txBody>
      </p:sp>
      <p:sp>
        <p:nvSpPr>
          <p:cNvPr id="3" name="Content Placeholder 2"/>
          <p:cNvSpPr>
            <a:spLocks noGrp="1"/>
          </p:cNvSpPr>
          <p:nvPr>
            <p:ph idx="1"/>
          </p:nvPr>
        </p:nvSpPr>
        <p:spPr/>
        <p:txBody>
          <a:bodyPr>
            <a:normAutofit fontScale="92500" lnSpcReduction="20000"/>
          </a:bodyPr>
          <a:lstStyle/>
          <a:p>
            <a:pPr lvl="0"/>
            <a:r>
              <a:rPr lang="en-US" dirty="0"/>
              <a:t>Identify some ways in which political machine were corrupt in the late 1800s.</a:t>
            </a:r>
          </a:p>
          <a:p>
            <a:pPr>
              <a:buNone/>
            </a:pPr>
            <a:endParaRPr lang="en-US" dirty="0"/>
          </a:p>
          <a:p>
            <a:pPr lvl="0"/>
            <a:r>
              <a:rPr lang="en-US" dirty="0"/>
              <a:t>How did muckrakers bring about reform?</a:t>
            </a:r>
          </a:p>
          <a:p>
            <a:pPr>
              <a:buNone/>
            </a:pPr>
            <a:endParaRPr lang="en-US" dirty="0"/>
          </a:p>
          <a:p>
            <a:pPr lvl="0"/>
            <a:r>
              <a:rPr lang="en-US" dirty="0"/>
              <a:t>Answer the Essential Question: How did the Progressives fight corruption in business and government?</a:t>
            </a:r>
          </a:p>
          <a:p>
            <a:pPr lvl="1"/>
            <a:r>
              <a:rPr lang="en-US" dirty="0">
                <a:solidFill>
                  <a:schemeClr val="accent3">
                    <a:lumMod val="75000"/>
                  </a:schemeClr>
                </a:solidFill>
              </a:rPr>
              <a:t>Eliminated the spoils system</a:t>
            </a:r>
          </a:p>
          <a:p>
            <a:pPr lvl="1"/>
            <a:r>
              <a:rPr lang="en-US" dirty="0">
                <a:solidFill>
                  <a:schemeClr val="accent3">
                    <a:lumMod val="75000"/>
                  </a:schemeClr>
                </a:solidFill>
              </a:rPr>
              <a:t>Exposed corruption in business and government (muckraking)</a:t>
            </a:r>
          </a:p>
          <a:p>
            <a:pPr lvl="1"/>
            <a:r>
              <a:rPr lang="en-US" dirty="0">
                <a:solidFill>
                  <a:schemeClr val="accent3">
                    <a:lumMod val="75000"/>
                  </a:schemeClr>
                </a:solidFill>
              </a:rPr>
              <a:t>17</a:t>
            </a:r>
            <a:r>
              <a:rPr lang="en-US" baseline="30000" dirty="0">
                <a:solidFill>
                  <a:schemeClr val="accent3">
                    <a:lumMod val="75000"/>
                  </a:schemeClr>
                </a:solidFill>
              </a:rPr>
              <a:t>th</a:t>
            </a:r>
            <a:r>
              <a:rPr lang="en-US" dirty="0">
                <a:solidFill>
                  <a:schemeClr val="accent3">
                    <a:lumMod val="75000"/>
                  </a:schemeClr>
                </a:solidFill>
              </a:rPr>
              <a:t> amendment gives control to the people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and Progressives</a:t>
            </a:r>
          </a:p>
        </p:txBody>
      </p:sp>
      <p:sp>
        <p:nvSpPr>
          <p:cNvPr id="3" name="Content Placeholder 2"/>
          <p:cNvSpPr>
            <a:spLocks noGrp="1"/>
          </p:cNvSpPr>
          <p:nvPr>
            <p:ph idx="1"/>
          </p:nvPr>
        </p:nvSpPr>
        <p:spPr/>
        <p:txBody>
          <a:bodyPr/>
          <a:lstStyle/>
          <a:p>
            <a:r>
              <a:rPr lang="en-US" b="1" dirty="0"/>
              <a:t>Essential Question</a:t>
            </a:r>
            <a:r>
              <a:rPr lang="en-US" dirty="0"/>
              <a:t>: </a:t>
            </a:r>
          </a:p>
          <a:p>
            <a:pPr lvl="1"/>
            <a:r>
              <a:rPr lang="en-US" dirty="0"/>
              <a:t>How did reforms affect the lives of women and other groups in the late 1800s?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Roles Change</a:t>
            </a:r>
          </a:p>
        </p:txBody>
      </p:sp>
      <p:sp>
        <p:nvSpPr>
          <p:cNvPr id="3" name="Content Placeholder 2"/>
          <p:cNvSpPr>
            <a:spLocks noGrp="1"/>
          </p:cNvSpPr>
          <p:nvPr>
            <p:ph idx="1"/>
          </p:nvPr>
        </p:nvSpPr>
        <p:spPr/>
        <p:txBody>
          <a:bodyPr/>
          <a:lstStyle/>
          <a:p>
            <a:pPr lvl="0"/>
            <a:r>
              <a:rPr lang="en-US" dirty="0"/>
              <a:t>Middle Class women’s lives became less centered around maintaining a home</a:t>
            </a:r>
            <a:endParaRPr lang="en-US" sz="2400" dirty="0"/>
          </a:p>
          <a:p>
            <a:pPr lvl="1"/>
            <a:r>
              <a:rPr lang="en-US" sz="2800" dirty="0"/>
              <a:t>Migration to cities = fewer children needed to help families survive</a:t>
            </a:r>
            <a:endParaRPr lang="en-US" sz="2000" dirty="0"/>
          </a:p>
          <a:p>
            <a:pPr lvl="1"/>
            <a:r>
              <a:rPr lang="en-US" sz="2800" dirty="0">
                <a:solidFill>
                  <a:schemeClr val="accent3">
                    <a:lumMod val="75000"/>
                  </a:schemeClr>
                </a:solidFill>
              </a:rPr>
              <a:t>More children in school</a:t>
            </a:r>
            <a:endParaRPr lang="en-US" sz="2000" dirty="0">
              <a:solidFill>
                <a:schemeClr val="accent3">
                  <a:lumMod val="75000"/>
                </a:schemeClr>
              </a:solidFill>
            </a:endParaRPr>
          </a:p>
          <a:p>
            <a:pPr lvl="1"/>
            <a:r>
              <a:rPr lang="en-US" sz="2800" dirty="0">
                <a:solidFill>
                  <a:schemeClr val="accent3">
                    <a:lumMod val="75000"/>
                  </a:schemeClr>
                </a:solidFill>
              </a:rPr>
              <a:t>Men working away from the home</a:t>
            </a:r>
            <a:endParaRPr lang="en-US" sz="2000" dirty="0">
              <a:solidFill>
                <a:schemeClr val="accent3">
                  <a:lumMod val="75000"/>
                </a:schemeClr>
              </a:solidFill>
            </a:endParaRPr>
          </a:p>
          <a:p>
            <a:pPr lvl="1"/>
            <a:r>
              <a:rPr lang="en-US" sz="2800" dirty="0">
                <a:solidFill>
                  <a:schemeClr val="accent3">
                    <a:lumMod val="75000"/>
                  </a:schemeClr>
                </a:solidFill>
              </a:rPr>
              <a:t>More free time due to advances in technology</a:t>
            </a:r>
            <a:endParaRPr lang="en-US" sz="2000" dirty="0">
              <a:solidFill>
                <a:schemeClr val="accent3">
                  <a:lumMod val="75000"/>
                </a:schemeClr>
              </a:solidFill>
            </a:endParaRPr>
          </a:p>
          <a:p>
            <a:pPr lvl="1"/>
            <a:r>
              <a:rPr lang="en-US" sz="2800" dirty="0">
                <a:solidFill>
                  <a:schemeClr val="accent3">
                    <a:lumMod val="75000"/>
                  </a:schemeClr>
                </a:solidFill>
              </a:rPr>
              <a:t>More time to pursue higher education</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Woman”</a:t>
            </a:r>
          </a:p>
        </p:txBody>
      </p:sp>
      <p:sp>
        <p:nvSpPr>
          <p:cNvPr id="3" name="Content Placeholder 2"/>
          <p:cNvSpPr>
            <a:spLocks noGrp="1"/>
          </p:cNvSpPr>
          <p:nvPr>
            <p:ph idx="1"/>
          </p:nvPr>
        </p:nvSpPr>
        <p:spPr/>
        <p:txBody>
          <a:bodyPr/>
          <a:lstStyle/>
          <a:p>
            <a:pPr lvl="0"/>
            <a:r>
              <a:rPr lang="en-US" dirty="0"/>
              <a:t>Popular way to refer to educated, modern women who pursued interests outside of the home</a:t>
            </a:r>
          </a:p>
          <a:p>
            <a:pPr lvl="0"/>
            <a:r>
              <a:rPr lang="en-US" dirty="0">
                <a:solidFill>
                  <a:schemeClr val="accent3">
                    <a:lumMod val="75000"/>
                  </a:schemeClr>
                </a:solidFill>
              </a:rPr>
              <a:t>Jane Addams – Hull House – Chicago, 1889</a:t>
            </a:r>
          </a:p>
          <a:p>
            <a:pPr lvl="0"/>
            <a:r>
              <a:rPr lang="en-US" dirty="0"/>
              <a:t>Writers, public speakers, fund raisers, social and political reformers</a:t>
            </a:r>
          </a:p>
          <a:p>
            <a:pPr lvl="0"/>
            <a:r>
              <a:rPr lang="en-US" dirty="0"/>
              <a:t>Often formed clubs to focus their talents and energy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www.oscholars.com/Latchkey/Latchkey1/Gallery/Latchkey%20Gallery%20New%20Women/24-%20Sarah%20Grand.jpg"/>
          <p:cNvPicPr>
            <a:picLocks noChangeAspect="1" noChangeArrowheads="1"/>
          </p:cNvPicPr>
          <p:nvPr/>
        </p:nvPicPr>
        <p:blipFill>
          <a:blip r:embed="rId2" cstate="print"/>
          <a:srcRect/>
          <a:stretch>
            <a:fillRect/>
          </a:stretch>
        </p:blipFill>
        <p:spPr bwMode="auto">
          <a:xfrm>
            <a:off x="0" y="2257425"/>
            <a:ext cx="4000500" cy="4600575"/>
          </a:xfrm>
          <a:prstGeom prst="rect">
            <a:avLst/>
          </a:prstGeom>
          <a:noFill/>
        </p:spPr>
      </p:pic>
      <p:pic>
        <p:nvPicPr>
          <p:cNvPr id="65540" name="Picture 4" descr="http://upload.wikimedia.org/wikipedia/commons/b/b8/The_new_woman--wash_day.png"/>
          <p:cNvPicPr>
            <a:picLocks noChangeAspect="1" noChangeArrowheads="1"/>
          </p:cNvPicPr>
          <p:nvPr/>
        </p:nvPicPr>
        <p:blipFill>
          <a:blip r:embed="rId3" cstate="print"/>
          <a:srcRect/>
          <a:stretch>
            <a:fillRect/>
          </a:stretch>
        </p:blipFill>
        <p:spPr bwMode="auto">
          <a:xfrm>
            <a:off x="3665184" y="1"/>
            <a:ext cx="5478815" cy="51053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Fight for Suffrage</a:t>
            </a:r>
          </a:p>
        </p:txBody>
      </p:sp>
      <p:sp>
        <p:nvSpPr>
          <p:cNvPr id="3" name="Content Placeholder 2"/>
          <p:cNvSpPr>
            <a:spLocks noGrp="1"/>
          </p:cNvSpPr>
          <p:nvPr>
            <p:ph idx="1"/>
          </p:nvPr>
        </p:nvSpPr>
        <p:spPr/>
        <p:txBody>
          <a:bodyPr/>
          <a:lstStyle/>
          <a:p>
            <a:pPr lvl="0"/>
            <a:r>
              <a:rPr lang="en-US" dirty="0"/>
              <a:t>Suffragists</a:t>
            </a:r>
            <a:endParaRPr lang="en-US" sz="2400" dirty="0"/>
          </a:p>
          <a:p>
            <a:pPr lvl="1"/>
            <a:r>
              <a:rPr lang="en-US" sz="2800" dirty="0"/>
              <a:t>Men and women who fought for women’s right to vote</a:t>
            </a:r>
            <a:endParaRPr lang="en-US" sz="2000" dirty="0"/>
          </a:p>
          <a:p>
            <a:pPr lvl="1"/>
            <a:r>
              <a:rPr lang="en-US" sz="2800" dirty="0"/>
              <a:t>Formed organizations to help their cause </a:t>
            </a:r>
            <a:endParaRPr lang="en-US" sz="2000" dirty="0"/>
          </a:p>
          <a:p>
            <a:pPr lvl="2"/>
            <a:r>
              <a:rPr lang="en-US" sz="2400" dirty="0"/>
              <a:t>Carrie Chapman Catt – National American Women’s Suffrage Association (NAWSA)</a:t>
            </a:r>
            <a:endParaRPr lang="en-US" sz="1800" dirty="0"/>
          </a:p>
          <a:p>
            <a:endParaRPr lang="en-US" dirty="0"/>
          </a:p>
        </p:txBody>
      </p:sp>
      <p:pic>
        <p:nvPicPr>
          <p:cNvPr id="25602" name="Picture 2" descr="http://4.bp.blogspot.com/_1ou3PC16kPE/S-B3a-xSVnI/AAAAAAAABHE/QJ6-yCfjK4c/s400/suffragettes.jpg"/>
          <p:cNvPicPr>
            <a:picLocks noChangeAspect="1" noChangeArrowheads="1"/>
          </p:cNvPicPr>
          <p:nvPr/>
        </p:nvPicPr>
        <p:blipFill>
          <a:blip r:embed="rId2" cstate="print"/>
          <a:srcRect/>
          <a:stretch>
            <a:fillRect/>
          </a:stretch>
        </p:blipFill>
        <p:spPr bwMode="auto">
          <a:xfrm>
            <a:off x="304800" y="4343400"/>
            <a:ext cx="2057400" cy="2314575"/>
          </a:xfrm>
          <a:prstGeom prst="rect">
            <a:avLst/>
          </a:prstGeom>
          <a:noFill/>
        </p:spPr>
      </p:pic>
      <p:pic>
        <p:nvPicPr>
          <p:cNvPr id="25604" name="Picture 4" descr="http://www.zunal.com/myaccount/uploads/womens_suffrage_league.jpg"/>
          <p:cNvPicPr>
            <a:picLocks noChangeAspect="1" noChangeArrowheads="1"/>
          </p:cNvPicPr>
          <p:nvPr/>
        </p:nvPicPr>
        <p:blipFill>
          <a:blip r:embed="rId3" cstate="print"/>
          <a:srcRect/>
          <a:stretch>
            <a:fillRect/>
          </a:stretch>
        </p:blipFill>
        <p:spPr bwMode="auto">
          <a:xfrm>
            <a:off x="6614160" y="4419600"/>
            <a:ext cx="237744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Fighting Corruption</a:t>
            </a:r>
          </a:p>
        </p:txBody>
      </p:sp>
      <p:sp>
        <p:nvSpPr>
          <p:cNvPr id="3" name="Content Placeholder 2"/>
          <p:cNvSpPr>
            <a:spLocks noGrp="1"/>
          </p:cNvSpPr>
          <p:nvPr>
            <p:ph idx="1"/>
          </p:nvPr>
        </p:nvSpPr>
        <p:spPr/>
        <p:txBody>
          <a:bodyPr/>
          <a:lstStyle/>
          <a:p>
            <a:pPr lvl="0"/>
            <a:r>
              <a:rPr lang="en-US" dirty="0"/>
              <a:t>Many Americans called for reform in the late 1800s</a:t>
            </a:r>
            <a:endParaRPr lang="en-US" sz="2400" dirty="0"/>
          </a:p>
          <a:p>
            <a:pPr lvl="0"/>
            <a:r>
              <a:rPr lang="en-US" dirty="0"/>
              <a:t>The reformers, called</a:t>
            </a:r>
            <a:r>
              <a:rPr lang="en-US" dirty="0">
                <a:solidFill>
                  <a:schemeClr val="accent3">
                    <a:lumMod val="75000"/>
                  </a:schemeClr>
                </a:solidFill>
              </a:rPr>
              <a:t> Progressives </a:t>
            </a:r>
            <a:r>
              <a:rPr lang="en-US" dirty="0"/>
              <a:t>had many different goals</a:t>
            </a:r>
            <a:endParaRPr lang="en-US" sz="2400" dirty="0"/>
          </a:p>
          <a:p>
            <a:pPr lvl="1"/>
            <a:r>
              <a:rPr lang="en-US" sz="2800" dirty="0">
                <a:solidFill>
                  <a:schemeClr val="accent3">
                    <a:lumMod val="75000"/>
                  </a:schemeClr>
                </a:solidFill>
              </a:rPr>
              <a:t>Urban problems</a:t>
            </a:r>
            <a:endParaRPr lang="en-US" sz="2000" dirty="0">
              <a:solidFill>
                <a:schemeClr val="accent3">
                  <a:lumMod val="75000"/>
                </a:schemeClr>
              </a:solidFill>
            </a:endParaRPr>
          </a:p>
          <a:p>
            <a:pPr lvl="1"/>
            <a:r>
              <a:rPr lang="en-US" sz="2800" dirty="0">
                <a:solidFill>
                  <a:schemeClr val="accent3">
                    <a:lumMod val="75000"/>
                  </a:schemeClr>
                </a:solidFill>
              </a:rPr>
              <a:t>Government</a:t>
            </a:r>
            <a:endParaRPr lang="en-US" sz="2000" dirty="0">
              <a:solidFill>
                <a:schemeClr val="accent3">
                  <a:lumMod val="75000"/>
                </a:schemeClr>
              </a:solidFill>
            </a:endParaRPr>
          </a:p>
          <a:p>
            <a:pPr lvl="1"/>
            <a:r>
              <a:rPr lang="en-US" sz="2800" dirty="0">
                <a:solidFill>
                  <a:schemeClr val="accent3">
                    <a:lumMod val="75000"/>
                  </a:schemeClr>
                </a:solidFill>
              </a:rPr>
              <a:t>Business – claimed big businesses were taking advantage of the American people</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Opposition to Women’s Suffrage</a:t>
            </a:r>
            <a:endParaRPr lang="en-US" dirty="0"/>
          </a:p>
        </p:txBody>
      </p:sp>
      <p:sp>
        <p:nvSpPr>
          <p:cNvPr id="3" name="Content Placeholder 2"/>
          <p:cNvSpPr>
            <a:spLocks noGrp="1"/>
          </p:cNvSpPr>
          <p:nvPr>
            <p:ph idx="1"/>
          </p:nvPr>
        </p:nvSpPr>
        <p:spPr>
          <a:xfrm>
            <a:off x="533400" y="1676400"/>
            <a:ext cx="8229600" cy="4526280"/>
          </a:xfrm>
        </p:spPr>
        <p:txBody>
          <a:bodyPr>
            <a:normAutofit fontScale="92500" lnSpcReduction="10000"/>
          </a:bodyPr>
          <a:lstStyle/>
          <a:p>
            <a:pPr lvl="0"/>
            <a:r>
              <a:rPr lang="en-US" dirty="0"/>
              <a:t>Some men and women claimed that women’s suffrage would upset societies “natural” balance</a:t>
            </a:r>
            <a:endParaRPr lang="en-US" sz="2400" dirty="0"/>
          </a:p>
          <a:p>
            <a:pPr lvl="0"/>
            <a:r>
              <a:rPr lang="en-US" dirty="0"/>
              <a:t>Suffrage movement gains a lot of momentum</a:t>
            </a:r>
            <a:endParaRPr lang="en-US" sz="2400" dirty="0"/>
          </a:p>
          <a:p>
            <a:pPr lvl="1"/>
            <a:r>
              <a:rPr lang="en-US" sz="2800" dirty="0"/>
              <a:t>Wanted to vote for labor laws that would protect women and children</a:t>
            </a:r>
            <a:endParaRPr lang="en-US" sz="2000" dirty="0"/>
          </a:p>
          <a:p>
            <a:pPr lvl="1"/>
            <a:r>
              <a:rPr lang="en-US" sz="2800" dirty="0"/>
              <a:t>Respected people spoke out for the vote (Jane Addams)</a:t>
            </a:r>
            <a:endParaRPr lang="en-US" sz="2000" dirty="0"/>
          </a:p>
          <a:p>
            <a:pPr lvl="1"/>
            <a:r>
              <a:rPr lang="en-US" sz="2800" dirty="0">
                <a:solidFill>
                  <a:schemeClr val="accent3">
                    <a:lumMod val="75000"/>
                  </a:schemeClr>
                </a:solidFill>
              </a:rPr>
              <a:t>Lobbied lawmakers</a:t>
            </a:r>
            <a:endParaRPr lang="en-US" sz="2000" dirty="0">
              <a:solidFill>
                <a:schemeClr val="accent3">
                  <a:lumMod val="75000"/>
                </a:schemeClr>
              </a:solidFill>
            </a:endParaRPr>
          </a:p>
          <a:p>
            <a:pPr lvl="1"/>
            <a:r>
              <a:rPr lang="en-US" sz="2800" dirty="0">
                <a:solidFill>
                  <a:schemeClr val="accent3">
                    <a:lumMod val="75000"/>
                  </a:schemeClr>
                </a:solidFill>
              </a:rPr>
              <a:t>Organized marches</a:t>
            </a:r>
            <a:endParaRPr lang="en-US" sz="2000" dirty="0">
              <a:solidFill>
                <a:schemeClr val="accent3">
                  <a:lumMod val="75000"/>
                </a:schemeClr>
              </a:solidFill>
            </a:endParaRPr>
          </a:p>
          <a:p>
            <a:pPr lvl="1"/>
            <a:r>
              <a:rPr lang="en-US" sz="2800" dirty="0">
                <a:solidFill>
                  <a:schemeClr val="accent3">
                    <a:lumMod val="75000"/>
                  </a:schemeClr>
                </a:solidFill>
              </a:rPr>
              <a:t>Delivered speeches on street corners</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static.newworldencyclopedia.org/c/c8/Opposed_to_suffrage.jpg"/>
          <p:cNvPicPr>
            <a:picLocks noChangeAspect="1" noChangeArrowheads="1"/>
          </p:cNvPicPr>
          <p:nvPr/>
        </p:nvPicPr>
        <p:blipFill>
          <a:blip r:embed="rId2" cstate="print"/>
          <a:srcRect/>
          <a:stretch>
            <a:fillRect/>
          </a:stretch>
        </p:blipFill>
        <p:spPr bwMode="auto">
          <a:xfrm>
            <a:off x="1524000" y="73152"/>
            <a:ext cx="6172200" cy="678484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the Fight</a:t>
            </a:r>
          </a:p>
        </p:txBody>
      </p:sp>
      <p:sp>
        <p:nvSpPr>
          <p:cNvPr id="3" name="Content Placeholder 2"/>
          <p:cNvSpPr>
            <a:spLocks noGrp="1"/>
          </p:cNvSpPr>
          <p:nvPr>
            <p:ph idx="1"/>
          </p:nvPr>
        </p:nvSpPr>
        <p:spPr/>
        <p:txBody>
          <a:bodyPr/>
          <a:lstStyle/>
          <a:p>
            <a:pPr lvl="0"/>
            <a:r>
              <a:rPr lang="en-US" dirty="0"/>
              <a:t>Alice Paul</a:t>
            </a:r>
            <a:endParaRPr lang="en-US" sz="2400" dirty="0"/>
          </a:p>
          <a:p>
            <a:pPr lvl="1"/>
            <a:r>
              <a:rPr lang="en-US" sz="2800" dirty="0">
                <a:solidFill>
                  <a:schemeClr val="accent3">
                    <a:lumMod val="75000"/>
                  </a:schemeClr>
                </a:solidFill>
              </a:rPr>
              <a:t>Quaker, social worker</a:t>
            </a:r>
            <a:endParaRPr lang="en-US" sz="2000" dirty="0">
              <a:solidFill>
                <a:schemeClr val="accent3">
                  <a:lumMod val="75000"/>
                </a:schemeClr>
              </a:solidFill>
            </a:endParaRPr>
          </a:p>
          <a:p>
            <a:pPr lvl="1"/>
            <a:r>
              <a:rPr lang="en-US" sz="2800" dirty="0">
                <a:solidFill>
                  <a:schemeClr val="accent3">
                    <a:lumMod val="75000"/>
                  </a:schemeClr>
                </a:solidFill>
              </a:rPr>
              <a:t>Founded the National Women’s Party (NWP)</a:t>
            </a:r>
            <a:endParaRPr lang="en-US" sz="2000" dirty="0">
              <a:solidFill>
                <a:schemeClr val="accent3">
                  <a:lumMod val="75000"/>
                </a:schemeClr>
              </a:solidFill>
            </a:endParaRPr>
          </a:p>
          <a:p>
            <a:pPr lvl="1"/>
            <a:r>
              <a:rPr lang="en-US" sz="2800" dirty="0">
                <a:solidFill>
                  <a:schemeClr val="accent3">
                    <a:lumMod val="75000"/>
                  </a:schemeClr>
                </a:solidFill>
              </a:rPr>
              <a:t>Sought greater economic and legal equality and suffrage</a:t>
            </a:r>
            <a:endParaRPr lang="en-US" sz="2000" dirty="0">
              <a:solidFill>
                <a:schemeClr val="accent3">
                  <a:lumMod val="75000"/>
                </a:schemeClr>
              </a:solidFill>
            </a:endParaRPr>
          </a:p>
          <a:p>
            <a:pPr lvl="0"/>
            <a:r>
              <a:rPr lang="en-US" dirty="0"/>
              <a:t>1917 – Paul and fellow suffragists arrested for protesting in front of  White House </a:t>
            </a:r>
            <a:endParaRPr lang="en-US" sz="2400" dirty="0"/>
          </a:p>
          <a:p>
            <a:pPr lvl="1"/>
            <a:r>
              <a:rPr lang="en-US" sz="2800" dirty="0">
                <a:solidFill>
                  <a:schemeClr val="accent3">
                    <a:lumMod val="75000"/>
                  </a:schemeClr>
                </a:solidFill>
              </a:rPr>
              <a:t>Hunger Strike</a:t>
            </a:r>
            <a:endParaRPr lang="en-US" sz="2000" dirty="0">
              <a:solidFill>
                <a:schemeClr val="accent3">
                  <a:lumMod val="75000"/>
                </a:schemeClr>
              </a:solidFill>
            </a:endParaRPr>
          </a:p>
          <a:p>
            <a:endParaRPr lang="en-US" dirty="0"/>
          </a:p>
        </p:txBody>
      </p:sp>
      <p:pic>
        <p:nvPicPr>
          <p:cNvPr id="23554" name="Picture 2" descr="http://www.pocanticohills.org/womenenc/paul.gif"/>
          <p:cNvPicPr>
            <a:picLocks noChangeAspect="1" noChangeArrowheads="1"/>
          </p:cNvPicPr>
          <p:nvPr/>
        </p:nvPicPr>
        <p:blipFill>
          <a:blip r:embed="rId2" cstate="print"/>
          <a:srcRect/>
          <a:stretch>
            <a:fillRect/>
          </a:stretch>
        </p:blipFill>
        <p:spPr bwMode="auto">
          <a:xfrm>
            <a:off x="6902176" y="5029200"/>
            <a:ext cx="1822724"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8610" name="Picture 2" descr="http://www.corbisimages.com/images/67/A2C2D1D4-BD00-45F8-B410-CAEF34D4E4CF/HU002146.jpg"/>
          <p:cNvPicPr>
            <a:picLocks noChangeAspect="1" noChangeArrowheads="1"/>
          </p:cNvPicPr>
          <p:nvPr/>
        </p:nvPicPr>
        <p:blipFill>
          <a:blip r:embed="rId2" cstate="print"/>
          <a:srcRect/>
          <a:stretch>
            <a:fillRect/>
          </a:stretch>
        </p:blipFill>
        <p:spPr bwMode="auto">
          <a:xfrm>
            <a:off x="457200" y="-602776"/>
            <a:ext cx="7924800" cy="746077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Vote Nationally</a:t>
            </a:r>
          </a:p>
        </p:txBody>
      </p:sp>
      <p:sp>
        <p:nvSpPr>
          <p:cNvPr id="3" name="Content Placeholder 2"/>
          <p:cNvSpPr>
            <a:spLocks noGrp="1"/>
          </p:cNvSpPr>
          <p:nvPr>
            <p:ph idx="1"/>
          </p:nvPr>
        </p:nvSpPr>
        <p:spPr/>
        <p:txBody>
          <a:bodyPr/>
          <a:lstStyle/>
          <a:p>
            <a:pPr lvl="0"/>
            <a:r>
              <a:rPr lang="en-US" dirty="0"/>
              <a:t>Gradually, more and more states allowed women to vote</a:t>
            </a:r>
          </a:p>
          <a:p>
            <a:pPr lvl="0"/>
            <a:r>
              <a:rPr lang="en-US" dirty="0"/>
              <a:t>1920 – </a:t>
            </a:r>
            <a:r>
              <a:rPr lang="en-US" dirty="0">
                <a:solidFill>
                  <a:schemeClr val="accent3">
                    <a:lumMod val="75000"/>
                  </a:schemeClr>
                </a:solidFill>
              </a:rPr>
              <a:t>Nineteenth Amendment goes into effect</a:t>
            </a:r>
          </a:p>
          <a:p>
            <a:endParaRPr lang="en-US" dirty="0"/>
          </a:p>
        </p:txBody>
      </p:sp>
      <p:pic>
        <p:nvPicPr>
          <p:cNvPr id="22530" name="Picture 2" descr="http://www.americangraphicpress.com/images/432.jpg"/>
          <p:cNvPicPr>
            <a:picLocks noChangeAspect="1" noChangeArrowheads="1"/>
          </p:cNvPicPr>
          <p:nvPr/>
        </p:nvPicPr>
        <p:blipFill>
          <a:blip r:embed="rId2" cstate="print"/>
          <a:srcRect/>
          <a:stretch>
            <a:fillRect/>
          </a:stretch>
        </p:blipFill>
        <p:spPr bwMode="auto">
          <a:xfrm>
            <a:off x="2362200" y="3200400"/>
            <a:ext cx="4864100" cy="3228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blinds(horizontal)">
                                      <p:cBhvr>
                                        <p:cTn id="1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and Social Reform</a:t>
            </a:r>
          </a:p>
        </p:txBody>
      </p:sp>
      <p:sp>
        <p:nvSpPr>
          <p:cNvPr id="3" name="Content Placeholder 2"/>
          <p:cNvSpPr>
            <a:spLocks noGrp="1"/>
          </p:cNvSpPr>
          <p:nvPr>
            <p:ph idx="1"/>
          </p:nvPr>
        </p:nvSpPr>
        <p:spPr/>
        <p:txBody>
          <a:bodyPr/>
          <a:lstStyle/>
          <a:p>
            <a:pPr lvl="0"/>
            <a:r>
              <a:rPr lang="en-US" dirty="0"/>
              <a:t>Women were active in many social reform efforts to improve the lives of others</a:t>
            </a:r>
            <a:endParaRPr lang="en-US" sz="2400" dirty="0"/>
          </a:p>
          <a:p>
            <a:pPr lvl="1"/>
            <a:r>
              <a:rPr lang="en-US" sz="2800" dirty="0">
                <a:solidFill>
                  <a:schemeClr val="accent3">
                    <a:lumMod val="75000"/>
                  </a:schemeClr>
                </a:solidFill>
              </a:rPr>
              <a:t>Working class people and immigrants</a:t>
            </a:r>
            <a:endParaRPr lang="en-US" sz="2000" dirty="0">
              <a:solidFill>
                <a:schemeClr val="accent3">
                  <a:lumMod val="75000"/>
                </a:schemeClr>
              </a:solidFill>
            </a:endParaRPr>
          </a:p>
          <a:p>
            <a:pPr lvl="1"/>
            <a:r>
              <a:rPr lang="en-US" sz="2800" dirty="0"/>
              <a:t>Staffed libraries, schools and settlement houses</a:t>
            </a:r>
            <a:endParaRPr lang="en-US" sz="2000" dirty="0"/>
          </a:p>
          <a:p>
            <a:pPr lvl="1"/>
            <a:r>
              <a:rPr lang="en-US" sz="2800" dirty="0"/>
              <a:t>Sought to regulate the labor of both women and children</a:t>
            </a:r>
            <a:endParaRPr lang="en-US" sz="2000" dirty="0"/>
          </a:p>
          <a:p>
            <a:pPr lvl="1"/>
            <a:r>
              <a:rPr lang="en-US" sz="2800" dirty="0">
                <a:solidFill>
                  <a:schemeClr val="accent3">
                    <a:lumMod val="75000"/>
                  </a:schemeClr>
                </a:solidFill>
              </a:rPr>
              <a:t>Sought regular inspections of the work place</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Place</a:t>
            </a:r>
          </a:p>
        </p:txBody>
      </p:sp>
      <p:sp>
        <p:nvSpPr>
          <p:cNvPr id="3" name="Content Placeholder 2"/>
          <p:cNvSpPr>
            <a:spLocks noGrp="1"/>
          </p:cNvSpPr>
          <p:nvPr>
            <p:ph idx="1"/>
          </p:nvPr>
        </p:nvSpPr>
        <p:spPr/>
        <p:txBody>
          <a:bodyPr/>
          <a:lstStyle/>
          <a:p>
            <a:pPr lvl="0"/>
            <a:r>
              <a:rPr lang="en-US" dirty="0">
                <a:solidFill>
                  <a:schemeClr val="accent3">
                    <a:lumMod val="75000"/>
                  </a:schemeClr>
                </a:solidFill>
              </a:rPr>
              <a:t>Long Hours, Low Pay</a:t>
            </a:r>
          </a:p>
          <a:p>
            <a:pPr lvl="0"/>
            <a:r>
              <a:rPr lang="en-US" dirty="0"/>
              <a:t>No safety equipment or regulations for machines</a:t>
            </a:r>
          </a:p>
          <a:p>
            <a:pPr lvl="0"/>
            <a:r>
              <a:rPr lang="en-US" dirty="0">
                <a:solidFill>
                  <a:schemeClr val="accent3">
                    <a:lumMod val="75000"/>
                  </a:schemeClr>
                </a:solidFill>
              </a:rPr>
              <a:t>Limited Breaks</a:t>
            </a:r>
          </a:p>
          <a:p>
            <a:pPr lvl="0"/>
            <a:r>
              <a:rPr lang="en-US" dirty="0"/>
              <a:t>Limited or no government regulation of cleanliness or safety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Temperance Crusade</a:t>
            </a:r>
          </a:p>
        </p:txBody>
      </p:sp>
      <p:sp>
        <p:nvSpPr>
          <p:cNvPr id="3" name="Content Placeholder 2"/>
          <p:cNvSpPr>
            <a:spLocks noGrp="1"/>
          </p:cNvSpPr>
          <p:nvPr>
            <p:ph idx="1"/>
          </p:nvPr>
        </p:nvSpPr>
        <p:spPr/>
        <p:txBody>
          <a:bodyPr>
            <a:normAutofit lnSpcReduction="10000"/>
          </a:bodyPr>
          <a:lstStyle/>
          <a:p>
            <a:pPr lvl="0"/>
            <a:r>
              <a:rPr lang="en-US" dirty="0"/>
              <a:t>Crusade against alcohol led by Women’s Christian Temperance Union (WCTU) and the Anti- Saloon League</a:t>
            </a:r>
            <a:endParaRPr lang="en-US" sz="2400" dirty="0"/>
          </a:p>
          <a:p>
            <a:pPr lvl="0"/>
            <a:r>
              <a:rPr lang="en-US" dirty="0"/>
              <a:t>Supported prohibition</a:t>
            </a:r>
            <a:endParaRPr lang="en-US" sz="2400" dirty="0"/>
          </a:p>
          <a:p>
            <a:pPr lvl="1"/>
            <a:r>
              <a:rPr lang="en-US" sz="2800" dirty="0">
                <a:solidFill>
                  <a:schemeClr val="accent3">
                    <a:lumMod val="75000"/>
                  </a:schemeClr>
                </a:solidFill>
              </a:rPr>
              <a:t>Laws that would ban making or selling of alcohol</a:t>
            </a:r>
            <a:endParaRPr lang="en-US" sz="2000" dirty="0">
              <a:solidFill>
                <a:schemeClr val="accent3">
                  <a:lumMod val="75000"/>
                </a:schemeClr>
              </a:solidFill>
            </a:endParaRPr>
          </a:p>
          <a:p>
            <a:pPr lvl="0"/>
            <a:r>
              <a:rPr lang="en-US" dirty="0"/>
              <a:t>Opposed alcohol for moral and social reasons</a:t>
            </a:r>
            <a:endParaRPr lang="en-US" sz="2400" dirty="0"/>
          </a:p>
          <a:p>
            <a:pPr lvl="0"/>
            <a:r>
              <a:rPr lang="en-US" dirty="0"/>
              <a:t>18</a:t>
            </a:r>
            <a:r>
              <a:rPr lang="en-US" baseline="30000" dirty="0"/>
              <a:t>th</a:t>
            </a:r>
            <a:r>
              <a:rPr lang="en-US" dirty="0"/>
              <a:t> Amendment: </a:t>
            </a:r>
            <a:r>
              <a:rPr lang="en-US" dirty="0">
                <a:solidFill>
                  <a:schemeClr val="accent3">
                    <a:lumMod val="75000"/>
                  </a:schemeClr>
                </a:solidFill>
              </a:rPr>
              <a:t>The Prohibition Law: Ratified in 1919</a:t>
            </a:r>
            <a:endParaRPr lang="en-US" sz="24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obrag.org/wp-content/uploads/2010/08/Prohibition.gif"/>
          <p:cNvPicPr>
            <a:picLocks noChangeAspect="1" noChangeArrowheads="1"/>
          </p:cNvPicPr>
          <p:nvPr/>
        </p:nvPicPr>
        <p:blipFill>
          <a:blip r:embed="rId2" cstate="print"/>
          <a:srcRect/>
          <a:stretch>
            <a:fillRect/>
          </a:stretch>
        </p:blipFill>
        <p:spPr bwMode="auto">
          <a:xfrm>
            <a:off x="5334000" y="0"/>
            <a:ext cx="3810000" cy="6019800"/>
          </a:xfrm>
          <a:prstGeom prst="rect">
            <a:avLst/>
          </a:prstGeom>
          <a:noFill/>
        </p:spPr>
      </p:pic>
      <p:pic>
        <p:nvPicPr>
          <p:cNvPr id="69636" name="Picture 4" descr="http://www.vintageperiods.com/sites/Phenderson/_files/Image/5%20Prohibition%20Disposal(9).jpg"/>
          <p:cNvPicPr>
            <a:picLocks noChangeAspect="1" noChangeArrowheads="1"/>
          </p:cNvPicPr>
          <p:nvPr/>
        </p:nvPicPr>
        <p:blipFill>
          <a:blip r:embed="rId3" cstate="print"/>
          <a:srcRect/>
          <a:stretch>
            <a:fillRect/>
          </a:stretch>
        </p:blipFill>
        <p:spPr bwMode="auto">
          <a:xfrm>
            <a:off x="0" y="0"/>
            <a:ext cx="5334000" cy="5943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Connections</a:t>
            </a:r>
          </a:p>
        </p:txBody>
      </p:sp>
      <p:sp>
        <p:nvSpPr>
          <p:cNvPr id="3" name="Content Placeholder 2"/>
          <p:cNvSpPr>
            <a:spLocks noGrp="1"/>
          </p:cNvSpPr>
          <p:nvPr>
            <p:ph idx="1"/>
          </p:nvPr>
        </p:nvSpPr>
        <p:spPr/>
        <p:txBody>
          <a:bodyPr>
            <a:normAutofit fontScale="85000" lnSpcReduction="20000"/>
          </a:bodyPr>
          <a:lstStyle/>
          <a:p>
            <a:pPr lvl="0"/>
            <a:r>
              <a:rPr lang="en-US" dirty="0"/>
              <a:t>In what ways did middle class women’s roles change near the end of the 1800s?</a:t>
            </a:r>
          </a:p>
          <a:p>
            <a:pPr>
              <a:buNone/>
            </a:pPr>
            <a:endParaRPr lang="en-US" dirty="0"/>
          </a:p>
          <a:p>
            <a:pPr lvl="0"/>
            <a:r>
              <a:rPr lang="en-US" dirty="0"/>
              <a:t>In what ways did reformers try to improve the lives of workers?</a:t>
            </a:r>
          </a:p>
          <a:p>
            <a:pPr>
              <a:buNone/>
            </a:pPr>
            <a:endParaRPr lang="en-US" dirty="0"/>
          </a:p>
          <a:p>
            <a:pPr lvl="0"/>
            <a:r>
              <a:rPr lang="en-US" dirty="0"/>
              <a:t>Why was gaining the right to vote important to women?</a:t>
            </a:r>
          </a:p>
          <a:p>
            <a:pPr>
              <a:buNone/>
            </a:pPr>
            <a:endParaRPr lang="en-US" dirty="0"/>
          </a:p>
          <a:p>
            <a:pPr lvl="0"/>
            <a:r>
              <a:rPr lang="en-US" dirty="0"/>
              <a:t>Answer the Essential Question: How did reforms affect the lives of women and other groups in the late 1800s?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Fighting the Political Machine</a:t>
            </a:r>
          </a:p>
        </p:txBody>
      </p:sp>
      <p:sp>
        <p:nvSpPr>
          <p:cNvPr id="3" name="Content Placeholder 2"/>
          <p:cNvSpPr>
            <a:spLocks noGrp="1"/>
          </p:cNvSpPr>
          <p:nvPr>
            <p:ph idx="1"/>
          </p:nvPr>
        </p:nvSpPr>
        <p:spPr/>
        <p:txBody>
          <a:bodyPr>
            <a:normAutofit fontScale="92500" lnSpcReduction="10000"/>
          </a:bodyPr>
          <a:lstStyle/>
          <a:p>
            <a:pPr lvl="0"/>
            <a:r>
              <a:rPr lang="en-US" dirty="0"/>
              <a:t>Political Machine: Powerful organizations linked to political parties</a:t>
            </a:r>
            <a:endParaRPr lang="en-US" sz="2400" dirty="0"/>
          </a:p>
          <a:p>
            <a:pPr lvl="0"/>
            <a:r>
              <a:rPr lang="en-US" dirty="0"/>
              <a:t>Each district had a machine representative known as a “boss”</a:t>
            </a:r>
            <a:endParaRPr lang="en-US" sz="2400" dirty="0"/>
          </a:p>
          <a:p>
            <a:pPr lvl="1"/>
            <a:r>
              <a:rPr lang="en-US" sz="2800" dirty="0">
                <a:solidFill>
                  <a:schemeClr val="accent3">
                    <a:lumMod val="75000"/>
                  </a:schemeClr>
                </a:solidFill>
              </a:rPr>
              <a:t>Controlled local government</a:t>
            </a:r>
            <a:endParaRPr lang="en-US" sz="2000" dirty="0">
              <a:solidFill>
                <a:schemeClr val="accent3">
                  <a:lumMod val="75000"/>
                </a:schemeClr>
              </a:solidFill>
            </a:endParaRPr>
          </a:p>
          <a:p>
            <a:pPr lvl="1"/>
            <a:r>
              <a:rPr lang="en-US" sz="2800" dirty="0">
                <a:solidFill>
                  <a:schemeClr val="accent3">
                    <a:lumMod val="75000"/>
                  </a:schemeClr>
                </a:solidFill>
              </a:rPr>
              <a:t>Controlled jobs and services</a:t>
            </a:r>
            <a:endParaRPr lang="en-US" sz="2000" dirty="0">
              <a:solidFill>
                <a:schemeClr val="accent3">
                  <a:lumMod val="75000"/>
                </a:schemeClr>
              </a:solidFill>
            </a:endParaRPr>
          </a:p>
          <a:p>
            <a:pPr lvl="1"/>
            <a:r>
              <a:rPr lang="en-US" sz="2800" dirty="0"/>
              <a:t>Many were corrupt and dishonest</a:t>
            </a:r>
            <a:endParaRPr lang="en-US" sz="2000" dirty="0"/>
          </a:p>
          <a:p>
            <a:pPr lvl="2"/>
            <a:r>
              <a:rPr lang="en-US" sz="2400" dirty="0">
                <a:solidFill>
                  <a:schemeClr val="accent3">
                    <a:lumMod val="75000"/>
                  </a:schemeClr>
                </a:solidFill>
              </a:rPr>
              <a:t>Accepted bribes</a:t>
            </a:r>
            <a:endParaRPr lang="en-US" sz="1800" dirty="0">
              <a:solidFill>
                <a:schemeClr val="accent3">
                  <a:lumMod val="75000"/>
                </a:schemeClr>
              </a:solidFill>
            </a:endParaRPr>
          </a:p>
          <a:p>
            <a:pPr lvl="2"/>
            <a:r>
              <a:rPr lang="en-US" sz="2400" dirty="0"/>
              <a:t>Took campaign contributions from people wanting to do business in the city</a:t>
            </a:r>
            <a:endParaRPr lang="en-US" sz="1800" dirty="0"/>
          </a:p>
          <a:p>
            <a:pPr lvl="2"/>
            <a:r>
              <a:rPr lang="en-US" sz="2400" dirty="0"/>
              <a:t>Took kickbacks or illegal payments</a:t>
            </a:r>
            <a:endParaRPr lang="en-US" sz="1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Progressive Presidents</a:t>
            </a:r>
          </a:p>
        </p:txBody>
      </p:sp>
      <p:sp>
        <p:nvSpPr>
          <p:cNvPr id="3" name="Content Placeholder 2"/>
          <p:cNvSpPr>
            <a:spLocks noGrp="1"/>
          </p:cNvSpPr>
          <p:nvPr>
            <p:ph idx="1"/>
          </p:nvPr>
        </p:nvSpPr>
        <p:spPr/>
        <p:txBody>
          <a:bodyPr/>
          <a:lstStyle/>
          <a:p>
            <a:r>
              <a:rPr lang="en-US" dirty="0"/>
              <a:t>Essential Question: </a:t>
            </a:r>
          </a:p>
          <a:p>
            <a:pPr lvl="1"/>
            <a:r>
              <a:rPr lang="en-US" dirty="0"/>
              <a:t>Why were Theodore Roosevelt and William Howard Taft known as Progressive presidents?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Theodore Roosevelt</a:t>
            </a:r>
          </a:p>
        </p:txBody>
      </p:sp>
      <p:sp>
        <p:nvSpPr>
          <p:cNvPr id="3" name="Content Placeholder 2"/>
          <p:cNvSpPr>
            <a:spLocks noGrp="1"/>
          </p:cNvSpPr>
          <p:nvPr>
            <p:ph idx="1"/>
          </p:nvPr>
        </p:nvSpPr>
        <p:spPr/>
        <p:txBody>
          <a:bodyPr/>
          <a:lstStyle/>
          <a:p>
            <a:pPr lvl="0"/>
            <a:r>
              <a:rPr lang="en-US" dirty="0"/>
              <a:t>Becomes president with the assassination of William McKinley in 1901</a:t>
            </a:r>
          </a:p>
          <a:p>
            <a:pPr lvl="0"/>
            <a:r>
              <a:rPr lang="en-US" dirty="0"/>
              <a:t>Brought Progressive ideas with him to the White House</a:t>
            </a:r>
          </a:p>
          <a:p>
            <a:pPr lvl="0"/>
            <a:r>
              <a:rPr lang="en-US" dirty="0">
                <a:solidFill>
                  <a:schemeClr val="accent3">
                    <a:lumMod val="75000"/>
                  </a:schemeClr>
                </a:solidFill>
              </a:rPr>
              <a:t>Believed business must be regulated</a:t>
            </a:r>
          </a:p>
          <a:p>
            <a:endParaRPr lang="en-US" dirty="0"/>
          </a:p>
        </p:txBody>
      </p:sp>
      <p:pic>
        <p:nvPicPr>
          <p:cNvPr id="16386" name="Picture 2" descr="http://www.visitingdc.com/images/theodore-roosevelt-picture.jpg"/>
          <p:cNvPicPr>
            <a:picLocks noChangeAspect="1" noChangeArrowheads="1"/>
          </p:cNvPicPr>
          <p:nvPr/>
        </p:nvPicPr>
        <p:blipFill>
          <a:blip r:embed="rId2" cstate="print"/>
          <a:srcRect/>
          <a:stretch>
            <a:fillRect/>
          </a:stretch>
        </p:blipFill>
        <p:spPr bwMode="auto">
          <a:xfrm>
            <a:off x="533400" y="4038600"/>
            <a:ext cx="2797175" cy="2678695"/>
          </a:xfrm>
          <a:prstGeom prst="rect">
            <a:avLst/>
          </a:prstGeom>
          <a:noFill/>
        </p:spPr>
      </p:pic>
      <p:pic>
        <p:nvPicPr>
          <p:cNvPr id="16388" name="Picture 4" descr="http://upload.wikimedia.org/wikipedia/commons/2/25/Theodore_Roosevelt,_Asst_Secretary_of_The_Navy,_1898.png"/>
          <p:cNvPicPr>
            <a:picLocks noChangeAspect="1" noChangeArrowheads="1"/>
          </p:cNvPicPr>
          <p:nvPr/>
        </p:nvPicPr>
        <p:blipFill>
          <a:blip r:embed="rId3" cstate="print"/>
          <a:srcRect/>
          <a:stretch>
            <a:fillRect/>
          </a:stretch>
        </p:blipFill>
        <p:spPr bwMode="auto">
          <a:xfrm>
            <a:off x="5486400" y="4114800"/>
            <a:ext cx="2017644"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“Trustbuster”</a:t>
            </a:r>
          </a:p>
        </p:txBody>
      </p:sp>
      <p:sp>
        <p:nvSpPr>
          <p:cNvPr id="3" name="Content Placeholder 2"/>
          <p:cNvSpPr>
            <a:spLocks noGrp="1"/>
          </p:cNvSpPr>
          <p:nvPr>
            <p:ph idx="1"/>
          </p:nvPr>
        </p:nvSpPr>
        <p:spPr/>
        <p:txBody>
          <a:bodyPr/>
          <a:lstStyle/>
          <a:p>
            <a:pPr lvl="0"/>
            <a:r>
              <a:rPr lang="en-US" dirty="0">
                <a:solidFill>
                  <a:schemeClr val="accent3">
                    <a:lumMod val="75000"/>
                  </a:schemeClr>
                </a:solidFill>
              </a:rPr>
              <a:t>Enforced the Sherman Anti-trust Act</a:t>
            </a:r>
          </a:p>
          <a:p>
            <a:pPr lvl="0"/>
            <a:r>
              <a:rPr lang="en-US" dirty="0"/>
              <a:t>Obtained legal charges against the beef, oil, railroad and tobacco industries</a:t>
            </a:r>
          </a:p>
          <a:p>
            <a:pPr lvl="0"/>
            <a:r>
              <a:rPr lang="en-US" dirty="0"/>
              <a:t>Did not want to destroy all trusts but thought they should be regulated</a:t>
            </a:r>
          </a:p>
          <a:p>
            <a:pPr lvl="0"/>
            <a:r>
              <a:rPr lang="en-US" dirty="0"/>
              <a:t>Used government power to force company owners to negotiate with strikers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 Deal</a:t>
            </a:r>
          </a:p>
        </p:txBody>
      </p:sp>
      <p:sp>
        <p:nvSpPr>
          <p:cNvPr id="3" name="Content Placeholder 2"/>
          <p:cNvSpPr>
            <a:spLocks noGrp="1"/>
          </p:cNvSpPr>
          <p:nvPr>
            <p:ph idx="1"/>
          </p:nvPr>
        </p:nvSpPr>
        <p:spPr>
          <a:xfrm>
            <a:off x="533400" y="1600200"/>
            <a:ext cx="8229600" cy="4526280"/>
          </a:xfrm>
        </p:spPr>
        <p:txBody>
          <a:bodyPr>
            <a:normAutofit lnSpcReduction="10000"/>
          </a:bodyPr>
          <a:lstStyle/>
          <a:p>
            <a:pPr lvl="0"/>
            <a:r>
              <a:rPr lang="en-US" dirty="0"/>
              <a:t>Election of 1904 – Roosevelt wins easily by promising people a “square deal”</a:t>
            </a:r>
            <a:endParaRPr lang="en-US" sz="2400" dirty="0"/>
          </a:p>
          <a:p>
            <a:pPr lvl="1"/>
            <a:r>
              <a:rPr lang="en-US" sz="2800" dirty="0">
                <a:solidFill>
                  <a:schemeClr val="accent3">
                    <a:lumMod val="75000"/>
                  </a:schemeClr>
                </a:solidFill>
              </a:rPr>
              <a:t>Fair and equal treatment for all</a:t>
            </a:r>
            <a:endParaRPr lang="en-US" sz="2000" dirty="0">
              <a:solidFill>
                <a:schemeClr val="accent3">
                  <a:lumMod val="75000"/>
                </a:schemeClr>
              </a:solidFill>
            </a:endParaRPr>
          </a:p>
          <a:p>
            <a:pPr lvl="1"/>
            <a:r>
              <a:rPr lang="en-US" sz="2800" dirty="0"/>
              <a:t>Called for government regulation of business (no more laissez-faire)</a:t>
            </a:r>
            <a:endParaRPr lang="en-US" sz="2000" dirty="0"/>
          </a:p>
          <a:p>
            <a:pPr lvl="0"/>
            <a:r>
              <a:rPr lang="en-US" dirty="0"/>
              <a:t>Meat Inspection Act and Pure Food and Drug Act</a:t>
            </a:r>
            <a:endParaRPr lang="en-US" sz="2400" dirty="0"/>
          </a:p>
          <a:p>
            <a:pPr lvl="1"/>
            <a:r>
              <a:rPr lang="en-US" sz="2800" dirty="0">
                <a:solidFill>
                  <a:schemeClr val="accent3">
                    <a:lumMod val="75000"/>
                  </a:schemeClr>
                </a:solidFill>
              </a:rPr>
              <a:t>Ensure consumer safety</a:t>
            </a:r>
            <a:endParaRPr lang="en-US" sz="2000" dirty="0">
              <a:solidFill>
                <a:schemeClr val="accent3">
                  <a:lumMod val="75000"/>
                </a:schemeClr>
              </a:solidFill>
            </a:endParaRPr>
          </a:p>
          <a:p>
            <a:pPr lvl="1"/>
            <a:r>
              <a:rPr lang="en-US" sz="2800" dirty="0">
                <a:solidFill>
                  <a:schemeClr val="accent3">
                    <a:lumMod val="75000"/>
                  </a:schemeClr>
                </a:solidFill>
              </a:rPr>
              <a:t>Gave the Food and Drug Administration the power to inspect products sold by a company</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Conserving the Wilderness</a:t>
            </a:r>
          </a:p>
        </p:txBody>
      </p:sp>
      <p:sp>
        <p:nvSpPr>
          <p:cNvPr id="3" name="Content Placeholder 2"/>
          <p:cNvSpPr>
            <a:spLocks noGrp="1"/>
          </p:cNvSpPr>
          <p:nvPr>
            <p:ph idx="1"/>
          </p:nvPr>
        </p:nvSpPr>
        <p:spPr/>
        <p:txBody>
          <a:bodyPr/>
          <a:lstStyle/>
          <a:p>
            <a:pPr lvl="0"/>
            <a:r>
              <a:rPr lang="en-US" dirty="0"/>
              <a:t>Roosevelt had a life-long enthusiasm for the outdoors and the wilderness</a:t>
            </a:r>
            <a:endParaRPr lang="en-US" sz="2400" dirty="0"/>
          </a:p>
          <a:p>
            <a:pPr lvl="0"/>
            <a:r>
              <a:rPr lang="en-US" dirty="0"/>
              <a:t>Believed in the need for conservation	</a:t>
            </a:r>
            <a:endParaRPr lang="en-US" sz="2400" dirty="0"/>
          </a:p>
          <a:p>
            <a:pPr lvl="1"/>
            <a:r>
              <a:rPr lang="en-US" sz="2800" dirty="0">
                <a:solidFill>
                  <a:schemeClr val="accent3">
                    <a:lumMod val="75000"/>
                  </a:schemeClr>
                </a:solidFill>
              </a:rPr>
              <a:t>Protection and preservation of a country’s natural resources</a:t>
            </a:r>
            <a:endParaRPr lang="en-US" sz="2000" dirty="0">
              <a:solidFill>
                <a:schemeClr val="accent3">
                  <a:lumMod val="75000"/>
                </a:schemeClr>
              </a:solidFill>
            </a:endParaRPr>
          </a:p>
          <a:p>
            <a:pPr lvl="0"/>
            <a:r>
              <a:rPr lang="en-US" dirty="0"/>
              <a:t>Created the National Conservation Commission</a:t>
            </a:r>
            <a:endParaRPr lang="en-US" sz="2400" dirty="0"/>
          </a:p>
          <a:p>
            <a:pPr lvl="0"/>
            <a:r>
              <a:rPr lang="en-US" dirty="0"/>
              <a:t>Made conservation an important public issue</a:t>
            </a: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0658" name="Picture 2" descr="http://delvisionaries.com/blog/wp-content/uploads/2010/04/nina-leen-teddy-bear-placed-before-the-formal-portrait-of-pres-theodore-roosevelt.jpg"/>
          <p:cNvPicPr>
            <a:picLocks noChangeAspect="1" noChangeArrowheads="1"/>
          </p:cNvPicPr>
          <p:nvPr/>
        </p:nvPicPr>
        <p:blipFill>
          <a:blip r:embed="rId2" cstate="print"/>
          <a:srcRect/>
          <a:stretch>
            <a:fillRect/>
          </a:stretch>
        </p:blipFill>
        <p:spPr bwMode="auto">
          <a:xfrm>
            <a:off x="1295400" y="3886200"/>
            <a:ext cx="2076450" cy="2764504"/>
          </a:xfrm>
          <a:prstGeom prst="rect">
            <a:avLst/>
          </a:prstGeom>
          <a:noFill/>
        </p:spPr>
      </p:pic>
      <p:pic>
        <p:nvPicPr>
          <p:cNvPr id="70660" name="Picture 4" descr="http://1.bp.blogspot.com/_dHMUkWjxiWM/S8o1-7jz6jI/AAAAAAAAFus/X3zP3TQ-6aE/s1600/TeddyRoosevelt.jpg"/>
          <p:cNvPicPr>
            <a:picLocks noChangeAspect="1" noChangeArrowheads="1"/>
          </p:cNvPicPr>
          <p:nvPr/>
        </p:nvPicPr>
        <p:blipFill>
          <a:blip r:embed="rId3" cstate="print"/>
          <a:srcRect/>
          <a:stretch>
            <a:fillRect/>
          </a:stretch>
        </p:blipFill>
        <p:spPr bwMode="auto">
          <a:xfrm>
            <a:off x="4572000" y="1143000"/>
            <a:ext cx="4572000" cy="5715000"/>
          </a:xfrm>
          <a:prstGeom prst="rect">
            <a:avLst/>
          </a:prstGeom>
          <a:noFill/>
        </p:spPr>
      </p:pic>
      <p:pic>
        <p:nvPicPr>
          <p:cNvPr id="70662" name="Picture 6" descr="http://thegreatwhitehunter.files.wordpress.com/2010/02/nationa_geographic_theodore_roosevelt_safari_elephant_africa.jpg"/>
          <p:cNvPicPr>
            <a:picLocks noChangeAspect="1" noChangeArrowheads="1"/>
          </p:cNvPicPr>
          <p:nvPr/>
        </p:nvPicPr>
        <p:blipFill>
          <a:blip r:embed="rId4" cstate="print"/>
          <a:srcRect/>
          <a:stretch>
            <a:fillRect/>
          </a:stretch>
        </p:blipFill>
        <p:spPr bwMode="auto">
          <a:xfrm>
            <a:off x="0" y="0"/>
            <a:ext cx="4991100" cy="38481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Howard Taft</a:t>
            </a:r>
          </a:p>
        </p:txBody>
      </p:sp>
      <p:sp>
        <p:nvSpPr>
          <p:cNvPr id="3" name="Content Placeholder 2"/>
          <p:cNvSpPr>
            <a:spLocks noGrp="1"/>
          </p:cNvSpPr>
          <p:nvPr>
            <p:ph idx="1"/>
          </p:nvPr>
        </p:nvSpPr>
        <p:spPr/>
        <p:txBody>
          <a:bodyPr>
            <a:normAutofit fontScale="92500" lnSpcReduction="10000"/>
          </a:bodyPr>
          <a:lstStyle/>
          <a:p>
            <a:pPr lvl="0"/>
            <a:r>
              <a:rPr lang="en-US" dirty="0"/>
              <a:t>Election of 1908 – Roosevelt chose Taft to run as Republic President</a:t>
            </a:r>
            <a:endParaRPr lang="en-US" sz="2400" dirty="0"/>
          </a:p>
          <a:p>
            <a:pPr lvl="0"/>
            <a:r>
              <a:rPr lang="en-US" dirty="0"/>
              <a:t>The Taft Administration</a:t>
            </a:r>
            <a:endParaRPr lang="en-US" sz="2400" dirty="0"/>
          </a:p>
          <a:p>
            <a:pPr lvl="1"/>
            <a:r>
              <a:rPr lang="en-US" sz="2800" dirty="0">
                <a:solidFill>
                  <a:schemeClr val="accent3">
                    <a:lumMod val="75000"/>
                  </a:schemeClr>
                </a:solidFill>
              </a:rPr>
              <a:t>Won may anti-trust cases</a:t>
            </a:r>
            <a:endParaRPr lang="en-US" sz="2000" dirty="0">
              <a:solidFill>
                <a:schemeClr val="accent3">
                  <a:lumMod val="75000"/>
                </a:schemeClr>
              </a:solidFill>
            </a:endParaRPr>
          </a:p>
          <a:p>
            <a:pPr lvl="1"/>
            <a:r>
              <a:rPr lang="en-US" sz="2800" dirty="0">
                <a:solidFill>
                  <a:schemeClr val="accent3">
                    <a:lumMod val="75000"/>
                  </a:schemeClr>
                </a:solidFill>
              </a:rPr>
              <a:t>Favored safety standards in mines and railroads</a:t>
            </a:r>
            <a:endParaRPr lang="en-US" sz="2000" dirty="0">
              <a:solidFill>
                <a:schemeClr val="accent3">
                  <a:lumMod val="75000"/>
                </a:schemeClr>
              </a:solidFill>
            </a:endParaRPr>
          </a:p>
          <a:p>
            <a:pPr lvl="1"/>
            <a:r>
              <a:rPr lang="en-US" sz="2800" dirty="0"/>
              <a:t>Supported the Sixteenth Amendment: </a:t>
            </a:r>
            <a:r>
              <a:rPr lang="en-US" sz="2800" dirty="0">
                <a:solidFill>
                  <a:schemeClr val="accent3">
                    <a:lumMod val="75000"/>
                  </a:schemeClr>
                </a:solidFill>
              </a:rPr>
              <a:t>Graduated Income Tax</a:t>
            </a:r>
            <a:endParaRPr lang="en-US" sz="2000" dirty="0">
              <a:solidFill>
                <a:schemeClr val="accent3">
                  <a:lumMod val="75000"/>
                </a:schemeClr>
              </a:solidFill>
            </a:endParaRPr>
          </a:p>
          <a:p>
            <a:pPr lvl="0"/>
            <a:r>
              <a:rPr lang="en-US" dirty="0"/>
              <a:t>By 1912 however, Roosevelt withdrew his support for Taft due to lack of attention to conservation and lowering tariffs</a:t>
            </a: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Roosevelt Challenges Taft</a:t>
            </a:r>
          </a:p>
        </p:txBody>
      </p:sp>
      <p:sp>
        <p:nvSpPr>
          <p:cNvPr id="3" name="Content Placeholder 2"/>
          <p:cNvSpPr>
            <a:spLocks noGrp="1"/>
          </p:cNvSpPr>
          <p:nvPr>
            <p:ph idx="1"/>
          </p:nvPr>
        </p:nvSpPr>
        <p:spPr/>
        <p:txBody>
          <a:bodyPr>
            <a:normAutofit fontScale="92500" lnSpcReduction="10000"/>
          </a:bodyPr>
          <a:lstStyle/>
          <a:p>
            <a:pPr lvl="0"/>
            <a:r>
              <a:rPr lang="en-US" dirty="0"/>
              <a:t>Election of 1912 – </a:t>
            </a:r>
            <a:r>
              <a:rPr lang="en-US" dirty="0">
                <a:solidFill>
                  <a:schemeClr val="accent3">
                    <a:lumMod val="75000"/>
                  </a:schemeClr>
                </a:solidFill>
              </a:rPr>
              <a:t>Roosevelt challenges Taft for the Republican presidential nomination</a:t>
            </a:r>
            <a:endParaRPr lang="en-US" sz="2400" dirty="0">
              <a:solidFill>
                <a:schemeClr val="accent3">
                  <a:lumMod val="75000"/>
                </a:schemeClr>
              </a:solidFill>
            </a:endParaRPr>
          </a:p>
          <a:p>
            <a:pPr lvl="0"/>
            <a:r>
              <a:rPr lang="en-US" dirty="0"/>
              <a:t>Roosevelt won every primary but Taft won the nomination due to support from some businesses and party leaders</a:t>
            </a:r>
            <a:endParaRPr lang="en-US" sz="2400" dirty="0"/>
          </a:p>
          <a:p>
            <a:pPr lvl="0"/>
            <a:r>
              <a:rPr lang="en-US" dirty="0"/>
              <a:t>Roosevelt and his followers broke away from the Republican Party and formed the Progressive Party</a:t>
            </a:r>
            <a:endParaRPr lang="en-US" sz="2400" dirty="0"/>
          </a:p>
          <a:p>
            <a:pPr lvl="1"/>
            <a:r>
              <a:rPr lang="en-US" sz="2800" dirty="0">
                <a:solidFill>
                  <a:schemeClr val="accent3">
                    <a:lumMod val="75000"/>
                  </a:schemeClr>
                </a:solidFill>
              </a:rPr>
              <a:t>Progressive Party nominated Roosevelt for president</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Election of 1912</a:t>
            </a:r>
          </a:p>
        </p:txBody>
      </p:sp>
      <p:sp>
        <p:nvSpPr>
          <p:cNvPr id="3" name="Content Placeholder 2"/>
          <p:cNvSpPr>
            <a:spLocks noGrp="1"/>
          </p:cNvSpPr>
          <p:nvPr>
            <p:ph idx="1"/>
          </p:nvPr>
        </p:nvSpPr>
        <p:spPr/>
        <p:txBody>
          <a:bodyPr/>
          <a:lstStyle/>
          <a:p>
            <a:pPr lvl="0"/>
            <a:r>
              <a:rPr lang="en-US" dirty="0"/>
              <a:t>The split in the Republican Party hurt both Roosevelt and Taft in the election</a:t>
            </a:r>
          </a:p>
          <a:p>
            <a:pPr lvl="0"/>
            <a:r>
              <a:rPr lang="en-US" dirty="0"/>
              <a:t>Democrat and progressive reformer Woodrow Wilson was elected president due to the split in votes of the Republican and Progressive Parties</a:t>
            </a:r>
          </a:p>
          <a:p>
            <a:endParaRPr lang="en-US" dirty="0"/>
          </a:p>
        </p:txBody>
      </p:sp>
      <p:pic>
        <p:nvPicPr>
          <p:cNvPr id="10242" name="Picture 2" descr="http://historyspace.mrlocke.com/president_woodrow_wilson_po.jpg"/>
          <p:cNvPicPr>
            <a:picLocks noChangeAspect="1" noChangeArrowheads="1"/>
          </p:cNvPicPr>
          <p:nvPr/>
        </p:nvPicPr>
        <p:blipFill>
          <a:blip r:embed="rId2" cstate="print"/>
          <a:srcRect/>
          <a:stretch>
            <a:fillRect/>
          </a:stretch>
        </p:blipFill>
        <p:spPr bwMode="auto">
          <a:xfrm>
            <a:off x="6599928" y="4191000"/>
            <a:ext cx="2127471" cy="244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Wilson in the White House</a:t>
            </a:r>
          </a:p>
        </p:txBody>
      </p:sp>
      <p:sp>
        <p:nvSpPr>
          <p:cNvPr id="3" name="Content Placeholder 2"/>
          <p:cNvSpPr>
            <a:spLocks noGrp="1"/>
          </p:cNvSpPr>
          <p:nvPr>
            <p:ph idx="1"/>
          </p:nvPr>
        </p:nvSpPr>
        <p:spPr/>
        <p:txBody>
          <a:bodyPr>
            <a:normAutofit fontScale="92500" lnSpcReduction="20000"/>
          </a:bodyPr>
          <a:lstStyle/>
          <a:p>
            <a:pPr lvl="0"/>
            <a:r>
              <a:rPr lang="en-US" dirty="0"/>
              <a:t>1913 – Congress passed the Federal Reserve Act</a:t>
            </a:r>
            <a:endParaRPr lang="en-US" sz="2400" dirty="0"/>
          </a:p>
          <a:p>
            <a:pPr lvl="1"/>
            <a:r>
              <a:rPr lang="en-US" sz="2800" dirty="0">
                <a:solidFill>
                  <a:schemeClr val="accent3">
                    <a:lumMod val="75000"/>
                  </a:schemeClr>
                </a:solidFill>
              </a:rPr>
              <a:t>Created 12 regional banks supervised by the government</a:t>
            </a:r>
            <a:endParaRPr lang="en-US" sz="2000" dirty="0">
              <a:solidFill>
                <a:schemeClr val="accent3">
                  <a:lumMod val="75000"/>
                </a:schemeClr>
              </a:solidFill>
            </a:endParaRPr>
          </a:p>
          <a:p>
            <a:pPr lvl="1"/>
            <a:r>
              <a:rPr lang="en-US" sz="2800" dirty="0">
                <a:solidFill>
                  <a:schemeClr val="accent3">
                    <a:lumMod val="75000"/>
                  </a:schemeClr>
                </a:solidFill>
              </a:rPr>
              <a:t>Regulates banking</a:t>
            </a:r>
            <a:endParaRPr lang="en-US" sz="2000" dirty="0">
              <a:solidFill>
                <a:schemeClr val="accent3">
                  <a:lumMod val="75000"/>
                </a:schemeClr>
              </a:solidFill>
            </a:endParaRPr>
          </a:p>
          <a:p>
            <a:pPr lvl="0"/>
            <a:r>
              <a:rPr lang="en-US" dirty="0"/>
              <a:t>1914 – Federal Trade Commission (FTC)</a:t>
            </a:r>
            <a:endParaRPr lang="en-US" sz="2400" dirty="0"/>
          </a:p>
          <a:p>
            <a:pPr lvl="1"/>
            <a:r>
              <a:rPr lang="en-US" sz="2800" dirty="0">
                <a:solidFill>
                  <a:schemeClr val="accent3">
                    <a:lumMod val="75000"/>
                  </a:schemeClr>
                </a:solidFill>
              </a:rPr>
              <a:t>Investigated corporations for unfair trade practices</a:t>
            </a:r>
            <a:endParaRPr lang="en-US" sz="2000" dirty="0">
              <a:solidFill>
                <a:schemeClr val="accent3">
                  <a:lumMod val="75000"/>
                </a:schemeClr>
              </a:solidFill>
            </a:endParaRPr>
          </a:p>
          <a:p>
            <a:pPr lvl="0"/>
            <a:r>
              <a:rPr lang="en-US" dirty="0"/>
              <a:t>Clayton Anti-trust Act</a:t>
            </a:r>
            <a:endParaRPr lang="en-US" sz="2400" dirty="0"/>
          </a:p>
          <a:p>
            <a:pPr lvl="1"/>
            <a:r>
              <a:rPr lang="en-US" sz="2800" dirty="0"/>
              <a:t>Replaced Sherman Anti-trust Act as government weapon against trusts</a:t>
            </a:r>
            <a:endParaRPr lang="en-US" sz="2000" dirty="0"/>
          </a:p>
          <a:p>
            <a:pPr lvl="1"/>
            <a:r>
              <a:rPr lang="en-US" sz="2800" dirty="0">
                <a:solidFill>
                  <a:schemeClr val="accent3">
                    <a:lumMod val="75000"/>
                  </a:schemeClr>
                </a:solidFill>
              </a:rPr>
              <a:t>Tried to regulate child labor</a:t>
            </a:r>
            <a:endParaRPr lang="en-US" sz="20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William M. Tweed – “Boss Tweed”</a:t>
            </a:r>
            <a:endParaRPr lang="en-US" dirty="0"/>
          </a:p>
        </p:txBody>
      </p:sp>
      <p:sp>
        <p:nvSpPr>
          <p:cNvPr id="3" name="Content Placeholder 2"/>
          <p:cNvSpPr>
            <a:spLocks noGrp="1"/>
          </p:cNvSpPr>
          <p:nvPr>
            <p:ph idx="1"/>
          </p:nvPr>
        </p:nvSpPr>
        <p:spPr/>
        <p:txBody>
          <a:bodyPr>
            <a:normAutofit lnSpcReduction="10000"/>
          </a:bodyPr>
          <a:lstStyle/>
          <a:p>
            <a:pPr lvl="0"/>
            <a:r>
              <a:rPr lang="en-US" dirty="0"/>
              <a:t>New York City’s corrupt political machine boss</a:t>
            </a:r>
            <a:endParaRPr lang="en-US" sz="2400" dirty="0"/>
          </a:p>
          <a:p>
            <a:pPr lvl="0"/>
            <a:r>
              <a:rPr lang="en-US" dirty="0"/>
              <a:t>Led the Tweed Ring</a:t>
            </a:r>
            <a:endParaRPr lang="en-US" sz="2400" dirty="0"/>
          </a:p>
          <a:p>
            <a:pPr lvl="1"/>
            <a:r>
              <a:rPr lang="en-US" sz="2800" dirty="0">
                <a:solidFill>
                  <a:schemeClr val="accent3">
                    <a:lumMod val="75000"/>
                  </a:schemeClr>
                </a:solidFill>
              </a:rPr>
              <a:t>Network of city officials</a:t>
            </a:r>
            <a:endParaRPr lang="en-US" sz="2000" dirty="0">
              <a:solidFill>
                <a:schemeClr val="accent3">
                  <a:lumMod val="75000"/>
                </a:schemeClr>
              </a:solidFill>
            </a:endParaRPr>
          </a:p>
          <a:p>
            <a:pPr lvl="1"/>
            <a:r>
              <a:rPr lang="en-US" sz="2800" dirty="0">
                <a:solidFill>
                  <a:schemeClr val="accent3">
                    <a:lumMod val="75000"/>
                  </a:schemeClr>
                </a:solidFill>
              </a:rPr>
              <a:t>Controlled city police, courts and many newspapers</a:t>
            </a:r>
            <a:endParaRPr lang="en-US" sz="2000" dirty="0">
              <a:solidFill>
                <a:schemeClr val="accent3">
                  <a:lumMod val="75000"/>
                </a:schemeClr>
              </a:solidFill>
            </a:endParaRPr>
          </a:p>
          <a:p>
            <a:pPr lvl="1"/>
            <a:r>
              <a:rPr lang="en-US" sz="2800" dirty="0">
                <a:solidFill>
                  <a:schemeClr val="accent3">
                    <a:lumMod val="75000"/>
                  </a:schemeClr>
                </a:solidFill>
              </a:rPr>
              <a:t>Controlled millions of dollars in illegal payments</a:t>
            </a:r>
            <a:endParaRPr lang="en-US" sz="2000" dirty="0">
              <a:solidFill>
                <a:schemeClr val="accent3">
                  <a:lumMod val="75000"/>
                </a:schemeClr>
              </a:solidFill>
            </a:endParaRPr>
          </a:p>
          <a:p>
            <a:pPr lvl="0"/>
            <a:r>
              <a:rPr lang="en-US" dirty="0"/>
              <a:t>Exposed by political cartoonist Thomas Nast</a:t>
            </a: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Connections</a:t>
            </a:r>
          </a:p>
        </p:txBody>
      </p:sp>
      <p:sp>
        <p:nvSpPr>
          <p:cNvPr id="3" name="Content Placeholder 2"/>
          <p:cNvSpPr>
            <a:spLocks noGrp="1"/>
          </p:cNvSpPr>
          <p:nvPr>
            <p:ph idx="1"/>
          </p:nvPr>
        </p:nvSpPr>
        <p:spPr/>
        <p:txBody>
          <a:bodyPr>
            <a:normAutofit lnSpcReduction="10000"/>
          </a:bodyPr>
          <a:lstStyle/>
          <a:p>
            <a:pPr lvl="0"/>
            <a:r>
              <a:rPr lang="en-US" dirty="0"/>
              <a:t>How do you think Roosevelt might have felt about President Wilson’s policies?</a:t>
            </a:r>
          </a:p>
          <a:p>
            <a:pPr>
              <a:buNone/>
            </a:pPr>
            <a:endParaRPr lang="en-US" dirty="0"/>
          </a:p>
          <a:p>
            <a:pPr lvl="0"/>
            <a:r>
              <a:rPr lang="en-US" dirty="0"/>
              <a:t>Using the diagram below, identify legislation supported by President Roosevelt.</a:t>
            </a:r>
          </a:p>
          <a:p>
            <a:pPr lvl="0"/>
            <a:endParaRPr lang="en-US" dirty="0"/>
          </a:p>
          <a:p>
            <a:pPr lvl="0"/>
            <a:r>
              <a:rPr lang="en-US" dirty="0"/>
              <a:t>Answer the Essential Question: Why were Theodore Roosevelt and William Howard Taft known as Progressive presidents?</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Excluded From Reform</a:t>
            </a:r>
          </a:p>
        </p:txBody>
      </p:sp>
      <p:sp>
        <p:nvSpPr>
          <p:cNvPr id="3" name="Content Placeholder 2"/>
          <p:cNvSpPr>
            <a:spLocks noGrp="1"/>
          </p:cNvSpPr>
          <p:nvPr>
            <p:ph idx="1"/>
          </p:nvPr>
        </p:nvSpPr>
        <p:spPr/>
        <p:txBody>
          <a:bodyPr/>
          <a:lstStyle/>
          <a:p>
            <a:r>
              <a:rPr lang="en-US" b="1" dirty="0"/>
              <a:t>Essential Question:</a:t>
            </a:r>
          </a:p>
          <a:p>
            <a:pPr lvl="1"/>
            <a:r>
              <a:rPr lang="en-US" dirty="0"/>
              <a:t> How did minority group react to discrimination?</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Prejudice and Discrimination</a:t>
            </a:r>
          </a:p>
        </p:txBody>
      </p:sp>
      <p:sp>
        <p:nvSpPr>
          <p:cNvPr id="3" name="Content Placeholder 2"/>
          <p:cNvSpPr>
            <a:spLocks noGrp="1"/>
          </p:cNvSpPr>
          <p:nvPr>
            <p:ph idx="1"/>
          </p:nvPr>
        </p:nvSpPr>
        <p:spPr/>
        <p:txBody>
          <a:bodyPr>
            <a:normAutofit fontScale="92500" lnSpcReduction="20000"/>
          </a:bodyPr>
          <a:lstStyle/>
          <a:p>
            <a:pPr lvl="0"/>
            <a:r>
              <a:rPr lang="en-US" dirty="0"/>
              <a:t>Many members of ethnic and religious minority groups in the United States faced discrimination and even violence</a:t>
            </a:r>
            <a:endParaRPr lang="en-US" sz="2400" dirty="0"/>
          </a:p>
          <a:p>
            <a:pPr lvl="0"/>
            <a:r>
              <a:rPr lang="en-US" dirty="0"/>
              <a:t>The received unequal treatment because of their </a:t>
            </a:r>
            <a:endParaRPr lang="en-US" sz="2400" dirty="0"/>
          </a:p>
          <a:p>
            <a:pPr lvl="1"/>
            <a:r>
              <a:rPr lang="en-US" sz="2800" dirty="0">
                <a:solidFill>
                  <a:schemeClr val="accent3">
                    <a:lumMod val="75000"/>
                  </a:schemeClr>
                </a:solidFill>
              </a:rPr>
              <a:t>Race</a:t>
            </a:r>
            <a:endParaRPr lang="en-US" sz="2000" dirty="0">
              <a:solidFill>
                <a:schemeClr val="accent3">
                  <a:lumMod val="75000"/>
                </a:schemeClr>
              </a:solidFill>
            </a:endParaRPr>
          </a:p>
          <a:p>
            <a:pPr lvl="1"/>
            <a:r>
              <a:rPr lang="en-US" sz="2800" dirty="0">
                <a:solidFill>
                  <a:schemeClr val="accent3">
                    <a:lumMod val="75000"/>
                  </a:schemeClr>
                </a:solidFill>
              </a:rPr>
              <a:t>Religion</a:t>
            </a:r>
            <a:endParaRPr lang="en-US" sz="2000" dirty="0">
              <a:solidFill>
                <a:schemeClr val="accent3">
                  <a:lumMod val="75000"/>
                </a:schemeClr>
              </a:solidFill>
            </a:endParaRPr>
          </a:p>
          <a:p>
            <a:pPr lvl="1"/>
            <a:r>
              <a:rPr lang="en-US" sz="2800" dirty="0">
                <a:solidFill>
                  <a:schemeClr val="accent3">
                    <a:lumMod val="75000"/>
                  </a:schemeClr>
                </a:solidFill>
              </a:rPr>
              <a:t>Ethnic background</a:t>
            </a:r>
            <a:endParaRPr lang="en-US" sz="2000" dirty="0">
              <a:solidFill>
                <a:schemeClr val="accent3">
                  <a:lumMod val="75000"/>
                </a:schemeClr>
              </a:solidFill>
            </a:endParaRPr>
          </a:p>
          <a:p>
            <a:pPr lvl="1"/>
            <a:r>
              <a:rPr lang="en-US" sz="2800" dirty="0">
                <a:solidFill>
                  <a:schemeClr val="accent3">
                    <a:lumMod val="75000"/>
                  </a:schemeClr>
                </a:solidFill>
              </a:rPr>
              <a:t>Place of birth</a:t>
            </a:r>
            <a:endParaRPr lang="en-US" sz="2000" dirty="0">
              <a:solidFill>
                <a:schemeClr val="accent3">
                  <a:lumMod val="75000"/>
                </a:schemeClr>
              </a:solidFill>
            </a:endParaRPr>
          </a:p>
          <a:p>
            <a:pPr lvl="0"/>
            <a:r>
              <a:rPr lang="en-US" dirty="0"/>
              <a:t>Catholics, Jews, Asians and Mexicans faced much discrimination during this time</a:t>
            </a: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Discrimination Against African Americans</a:t>
            </a:r>
          </a:p>
        </p:txBody>
      </p:sp>
      <p:sp>
        <p:nvSpPr>
          <p:cNvPr id="3" name="Content Placeholder 2"/>
          <p:cNvSpPr>
            <a:spLocks noGrp="1"/>
          </p:cNvSpPr>
          <p:nvPr>
            <p:ph idx="1"/>
          </p:nvPr>
        </p:nvSpPr>
        <p:spPr/>
        <p:txBody>
          <a:bodyPr>
            <a:normAutofit lnSpcReduction="10000"/>
          </a:bodyPr>
          <a:lstStyle/>
          <a:p>
            <a:pPr lvl="0"/>
            <a:r>
              <a:rPr lang="en-US" dirty="0">
                <a:solidFill>
                  <a:schemeClr val="accent3">
                    <a:lumMod val="75000"/>
                  </a:schemeClr>
                </a:solidFill>
              </a:rPr>
              <a:t>Faced prejudice in the North and South</a:t>
            </a:r>
            <a:endParaRPr lang="en-US" sz="2400" dirty="0">
              <a:solidFill>
                <a:schemeClr val="accent3">
                  <a:lumMod val="75000"/>
                </a:schemeClr>
              </a:solidFill>
            </a:endParaRPr>
          </a:p>
          <a:p>
            <a:pPr lvl="0"/>
            <a:r>
              <a:rPr lang="en-US" dirty="0"/>
              <a:t>Most worked as rural sharecroppers or as low paid workers in the cities</a:t>
            </a:r>
            <a:endParaRPr lang="en-US" sz="2400" dirty="0"/>
          </a:p>
          <a:p>
            <a:pPr lvl="0"/>
            <a:r>
              <a:rPr lang="en-US" dirty="0">
                <a:solidFill>
                  <a:schemeClr val="accent3">
                    <a:lumMod val="75000"/>
                  </a:schemeClr>
                </a:solidFill>
              </a:rPr>
              <a:t>Separated from white society</a:t>
            </a:r>
            <a:endParaRPr lang="en-US" sz="2400" dirty="0">
              <a:solidFill>
                <a:schemeClr val="accent3">
                  <a:lumMod val="75000"/>
                </a:schemeClr>
              </a:solidFill>
            </a:endParaRPr>
          </a:p>
          <a:p>
            <a:pPr lvl="1"/>
            <a:r>
              <a:rPr lang="en-US" sz="2800" dirty="0"/>
              <a:t>Neighborhoods, schools, parks, restaurants, theaters, cemeteries</a:t>
            </a:r>
            <a:endParaRPr lang="en-US" sz="2000" dirty="0"/>
          </a:p>
          <a:p>
            <a:pPr lvl="0"/>
            <a:r>
              <a:rPr lang="en-US" dirty="0" err="1"/>
              <a:t>Plessy</a:t>
            </a:r>
            <a:r>
              <a:rPr lang="en-US" dirty="0"/>
              <a:t> vs. Ferguson – “Separate but equal”</a:t>
            </a:r>
            <a:endParaRPr lang="en-US" sz="2400" dirty="0"/>
          </a:p>
          <a:p>
            <a:pPr lvl="0"/>
            <a:r>
              <a:rPr lang="en-US" dirty="0"/>
              <a:t>Resurgence of the Ku Klux Klan in 1915 calling for “100 percent Americanism”</a:t>
            </a:r>
            <a:endParaRPr lang="en-US" sz="24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KKK Membership</a:t>
            </a:r>
          </a:p>
        </p:txBody>
      </p:sp>
      <p:sp>
        <p:nvSpPr>
          <p:cNvPr id="3" name="Content Placeholder 2"/>
          <p:cNvSpPr>
            <a:spLocks noGrp="1"/>
          </p:cNvSpPr>
          <p:nvPr>
            <p:ph idx="1"/>
          </p:nvPr>
        </p:nvSpPr>
        <p:spPr/>
        <p:txBody>
          <a:bodyPr>
            <a:normAutofit/>
          </a:bodyPr>
          <a:lstStyle/>
          <a:p>
            <a:pPr>
              <a:buNone/>
            </a:pPr>
            <a:r>
              <a:rPr lang="en-US" dirty="0"/>
              <a:t>KKK Membership</a:t>
            </a:r>
          </a:p>
          <a:p>
            <a:r>
              <a:rPr lang="en-US" dirty="0"/>
              <a:t>1915-----5,000</a:t>
            </a:r>
          </a:p>
          <a:p>
            <a:r>
              <a:rPr lang="en-US" dirty="0"/>
              <a:t>1920-----100,000</a:t>
            </a:r>
          </a:p>
          <a:p>
            <a:r>
              <a:rPr lang="en-US" dirty="0"/>
              <a:t>1924-----4,000,000</a:t>
            </a:r>
          </a:p>
          <a:p>
            <a:r>
              <a:rPr lang="en-US" dirty="0"/>
              <a:t>1930-----30,000</a:t>
            </a:r>
          </a:p>
          <a:p>
            <a:endParaRPr lang="en-US" dirty="0"/>
          </a:p>
        </p:txBody>
      </p:sp>
      <p:pic>
        <p:nvPicPr>
          <p:cNvPr id="4098" name="Picture 2" descr="http://faculty.umf.maine.edu/walter.sargent/public.www/web%20104/20s%20kkk.jpeg"/>
          <p:cNvPicPr>
            <a:picLocks noChangeAspect="1" noChangeArrowheads="1"/>
          </p:cNvPicPr>
          <p:nvPr/>
        </p:nvPicPr>
        <p:blipFill>
          <a:blip r:embed="rId2" cstate="print"/>
          <a:srcRect/>
          <a:stretch>
            <a:fillRect/>
          </a:stretch>
        </p:blipFill>
        <p:spPr bwMode="auto">
          <a:xfrm>
            <a:off x="533400" y="4146947"/>
            <a:ext cx="3886200" cy="2711053"/>
          </a:xfrm>
          <a:prstGeom prst="rect">
            <a:avLst/>
          </a:prstGeom>
          <a:noFill/>
        </p:spPr>
      </p:pic>
      <p:pic>
        <p:nvPicPr>
          <p:cNvPr id="4100" name="Picture 4" descr="http://blog.oregonlive.com/o_impact/2009/02/KKK%20march%20in%20Ashland%201920s.jpg"/>
          <p:cNvPicPr>
            <a:picLocks noChangeAspect="1" noChangeArrowheads="1"/>
          </p:cNvPicPr>
          <p:nvPr/>
        </p:nvPicPr>
        <p:blipFill>
          <a:blip r:embed="rId3" cstate="print"/>
          <a:srcRect/>
          <a:stretch>
            <a:fillRect/>
          </a:stretch>
        </p:blipFill>
        <p:spPr bwMode="auto">
          <a:xfrm>
            <a:off x="4343400" y="1752600"/>
            <a:ext cx="4267200" cy="268134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Struggle for Equal Opportunities</a:t>
            </a:r>
          </a:p>
        </p:txBody>
      </p:sp>
      <p:sp>
        <p:nvSpPr>
          <p:cNvPr id="3" name="Content Placeholder 2"/>
          <p:cNvSpPr>
            <a:spLocks noGrp="1"/>
          </p:cNvSpPr>
          <p:nvPr>
            <p:ph idx="1"/>
          </p:nvPr>
        </p:nvSpPr>
        <p:spPr/>
        <p:txBody>
          <a:bodyPr>
            <a:noAutofit/>
          </a:bodyPr>
          <a:lstStyle/>
          <a:p>
            <a:pPr lvl="0"/>
            <a:r>
              <a:rPr lang="en-US" sz="2400" dirty="0"/>
              <a:t>Minorities often banned from joining progressive organizations due to prejudice</a:t>
            </a:r>
          </a:p>
          <a:p>
            <a:pPr lvl="0"/>
            <a:r>
              <a:rPr lang="en-US" sz="2400" dirty="0"/>
              <a:t>Many minorities took steps to form organizations that would improve their lives</a:t>
            </a:r>
          </a:p>
          <a:p>
            <a:pPr lvl="0"/>
            <a:r>
              <a:rPr lang="en-US" sz="2400" dirty="0"/>
              <a:t>Major figures who fought for the rights of African Americans were</a:t>
            </a:r>
          </a:p>
          <a:p>
            <a:pPr lvl="1"/>
            <a:r>
              <a:rPr lang="en-US" sz="2400" dirty="0"/>
              <a:t>Booker T. Washington: </a:t>
            </a:r>
            <a:r>
              <a:rPr lang="en-US" sz="2400" dirty="0">
                <a:solidFill>
                  <a:schemeClr val="accent3">
                    <a:lumMod val="75000"/>
                  </a:schemeClr>
                </a:solidFill>
              </a:rPr>
              <a:t>Vocational Training (Skill/Trade)</a:t>
            </a:r>
          </a:p>
          <a:p>
            <a:pPr lvl="1"/>
            <a:r>
              <a:rPr lang="en-US" sz="2400" dirty="0"/>
              <a:t>W.E.B. </a:t>
            </a:r>
            <a:r>
              <a:rPr lang="en-US" sz="2400" dirty="0" err="1"/>
              <a:t>DuBois</a:t>
            </a:r>
            <a:r>
              <a:rPr lang="en-US" sz="2400" dirty="0"/>
              <a:t>: </a:t>
            </a:r>
            <a:r>
              <a:rPr lang="en-US" sz="2400" dirty="0">
                <a:solidFill>
                  <a:schemeClr val="accent3">
                    <a:lumMod val="75000"/>
                  </a:schemeClr>
                </a:solidFill>
              </a:rPr>
              <a:t>Educational Training (Career/Activism)</a:t>
            </a:r>
          </a:p>
          <a:p>
            <a:pPr lvl="1"/>
            <a:r>
              <a:rPr lang="en-US" sz="2400" dirty="0"/>
              <a:t>Marcus Garvey: </a:t>
            </a:r>
            <a:r>
              <a:rPr lang="en-US" sz="2400" dirty="0">
                <a:solidFill>
                  <a:schemeClr val="accent3">
                    <a:lumMod val="75000"/>
                  </a:schemeClr>
                </a:solidFill>
              </a:rPr>
              <a:t>Created UNIA (African American nationalism, Separatism, “Back to Africa” movement</a:t>
            </a:r>
          </a:p>
          <a:p>
            <a:pPr lvl="1"/>
            <a:r>
              <a:rPr lang="en-US" sz="2400" dirty="0"/>
              <a:t>Ida B. Wells: </a:t>
            </a:r>
            <a:r>
              <a:rPr lang="en-US" sz="2400" dirty="0">
                <a:solidFill>
                  <a:schemeClr val="accent3">
                    <a:lumMod val="75000"/>
                  </a:schemeClr>
                </a:solidFill>
              </a:rPr>
              <a:t>Anti-lynching crusade, founder of the NAACP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Connections</a:t>
            </a:r>
          </a:p>
        </p:txBody>
      </p:sp>
      <p:sp>
        <p:nvSpPr>
          <p:cNvPr id="3" name="Content Placeholder 2"/>
          <p:cNvSpPr>
            <a:spLocks noGrp="1"/>
          </p:cNvSpPr>
          <p:nvPr>
            <p:ph idx="1"/>
          </p:nvPr>
        </p:nvSpPr>
        <p:spPr/>
        <p:txBody>
          <a:bodyPr/>
          <a:lstStyle/>
          <a:p>
            <a:pPr lvl="0"/>
            <a:r>
              <a:rPr lang="en-US" dirty="0"/>
              <a:t>Why did many Americans and recent immigrants face discrimination in the Progressive Era?</a:t>
            </a:r>
          </a:p>
          <a:p>
            <a:pPr>
              <a:buNone/>
            </a:pPr>
            <a:endParaRPr lang="en-US" dirty="0"/>
          </a:p>
          <a:p>
            <a:pPr lvl="0"/>
            <a:r>
              <a:rPr lang="en-US" dirty="0"/>
              <a:t>Answer the Essential Question: How did minority groups react to discrimination?</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Boss Tweed</a:t>
            </a:r>
          </a:p>
        </p:txBody>
      </p:sp>
      <p:sp>
        <p:nvSpPr>
          <p:cNvPr id="3" name="Content Placeholder 2"/>
          <p:cNvSpPr>
            <a:spLocks noGrp="1"/>
          </p:cNvSpPr>
          <p:nvPr>
            <p:ph idx="1"/>
          </p:nvPr>
        </p:nvSpPr>
        <p:spPr/>
        <p:txBody>
          <a:bodyPr/>
          <a:lstStyle/>
          <a:p>
            <a:endParaRPr lang="en-US" dirty="0"/>
          </a:p>
        </p:txBody>
      </p:sp>
      <p:pic>
        <p:nvPicPr>
          <p:cNvPr id="1026" name="Picture 2" descr="http://015fb31.netsolhost.com/images/BossTweedPicture2.jpg"/>
          <p:cNvPicPr>
            <a:picLocks noChangeAspect="1" noChangeArrowheads="1"/>
          </p:cNvPicPr>
          <p:nvPr/>
        </p:nvPicPr>
        <p:blipFill>
          <a:blip r:embed="rId2" cstate="print"/>
          <a:srcRect/>
          <a:stretch>
            <a:fillRect/>
          </a:stretch>
        </p:blipFill>
        <p:spPr bwMode="auto">
          <a:xfrm>
            <a:off x="3505200" y="1600200"/>
            <a:ext cx="5181600" cy="4522124"/>
          </a:xfrm>
          <a:prstGeom prst="rect">
            <a:avLst/>
          </a:prstGeom>
          <a:noFill/>
        </p:spPr>
      </p:pic>
      <p:pic>
        <p:nvPicPr>
          <p:cNvPr id="1028" name="Picture 4" descr="http://image1.findagrave.com/photos250/photos/2008/324/1049_122718929694.jpg"/>
          <p:cNvPicPr>
            <a:picLocks noChangeAspect="1" noChangeArrowheads="1"/>
          </p:cNvPicPr>
          <p:nvPr/>
        </p:nvPicPr>
        <p:blipFill>
          <a:blip r:embed="rId3" cstate="print"/>
          <a:srcRect/>
          <a:stretch>
            <a:fillRect/>
          </a:stretch>
        </p:blipFill>
        <p:spPr bwMode="auto">
          <a:xfrm>
            <a:off x="609600" y="228600"/>
            <a:ext cx="2777538" cy="3488588"/>
          </a:xfrm>
          <a:prstGeom prst="rect">
            <a:avLst/>
          </a:prstGeom>
          <a:noFill/>
        </p:spPr>
      </p:pic>
      <p:pic>
        <p:nvPicPr>
          <p:cNvPr id="1030" name="Picture 6" descr="http://www.ptarmiganclothing.com/images/products/317_s_Captain-Curry-Tweed-Suit.jpg"/>
          <p:cNvPicPr>
            <a:picLocks noChangeAspect="1" noChangeArrowheads="1"/>
          </p:cNvPicPr>
          <p:nvPr/>
        </p:nvPicPr>
        <p:blipFill>
          <a:blip r:embed="rId4" cstate="print"/>
          <a:srcRect/>
          <a:stretch>
            <a:fillRect/>
          </a:stretch>
        </p:blipFill>
        <p:spPr bwMode="auto">
          <a:xfrm>
            <a:off x="381000" y="3810000"/>
            <a:ext cx="3048000" cy="304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Fighting the Spoils System</a:t>
            </a:r>
          </a:p>
        </p:txBody>
      </p:sp>
      <p:sp>
        <p:nvSpPr>
          <p:cNvPr id="3" name="Content Placeholder 2"/>
          <p:cNvSpPr>
            <a:spLocks noGrp="1"/>
          </p:cNvSpPr>
          <p:nvPr>
            <p:ph idx="1"/>
          </p:nvPr>
        </p:nvSpPr>
        <p:spPr/>
        <p:txBody>
          <a:bodyPr/>
          <a:lstStyle/>
          <a:p>
            <a:pPr lvl="0"/>
            <a:r>
              <a:rPr lang="en-US" dirty="0"/>
              <a:t>Political supporters were rewarded with jobs and favors</a:t>
            </a:r>
            <a:endParaRPr lang="en-US" sz="2400" dirty="0"/>
          </a:p>
          <a:p>
            <a:pPr lvl="1"/>
            <a:r>
              <a:rPr lang="en-US" sz="2800" dirty="0">
                <a:solidFill>
                  <a:schemeClr val="accent3">
                    <a:lumMod val="75000"/>
                  </a:schemeClr>
                </a:solidFill>
              </a:rPr>
              <a:t>Can be found at all levels of government </a:t>
            </a:r>
            <a:endParaRPr lang="en-US" sz="2000" dirty="0">
              <a:solidFill>
                <a:schemeClr val="accent3">
                  <a:lumMod val="75000"/>
                </a:schemeClr>
              </a:solidFill>
            </a:endParaRPr>
          </a:p>
          <a:p>
            <a:pPr lvl="1"/>
            <a:r>
              <a:rPr lang="en-US" sz="2800" dirty="0"/>
              <a:t>Many people who received jobs were not qualified or were dishonest</a:t>
            </a:r>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Controlling Business</a:t>
            </a:r>
          </a:p>
        </p:txBody>
      </p:sp>
      <p:sp>
        <p:nvSpPr>
          <p:cNvPr id="3" name="Content Placeholder 2"/>
          <p:cNvSpPr>
            <a:spLocks noGrp="1"/>
          </p:cNvSpPr>
          <p:nvPr>
            <p:ph idx="1"/>
          </p:nvPr>
        </p:nvSpPr>
        <p:spPr/>
        <p:txBody>
          <a:bodyPr/>
          <a:lstStyle/>
          <a:p>
            <a:pPr lvl="0"/>
            <a:r>
              <a:rPr lang="en-US" dirty="0"/>
              <a:t>Many Americans believed that trusts and monopolies had too much control over the government and economy</a:t>
            </a:r>
            <a:endParaRPr lang="en-US" sz="2400" dirty="0"/>
          </a:p>
          <a:p>
            <a:pPr lvl="1"/>
            <a:r>
              <a:rPr lang="en-US" sz="2800" dirty="0"/>
              <a:t>1890 – Sherman Anti Trust Act</a:t>
            </a:r>
            <a:endParaRPr lang="en-US" sz="2000" dirty="0"/>
          </a:p>
          <a:p>
            <a:pPr lvl="2"/>
            <a:r>
              <a:rPr lang="en-US" sz="2400" dirty="0"/>
              <a:t>Prohibits monopolies and trusts</a:t>
            </a:r>
            <a:endParaRPr lang="en-US" sz="1800" dirty="0"/>
          </a:p>
          <a:p>
            <a:pPr lvl="2"/>
            <a:r>
              <a:rPr lang="en-US" sz="2400" dirty="0"/>
              <a:t>Rarely enforced</a:t>
            </a:r>
            <a:endParaRPr lang="en-US" sz="1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Reining in the Railroads</a:t>
            </a:r>
          </a:p>
        </p:txBody>
      </p:sp>
      <p:sp>
        <p:nvSpPr>
          <p:cNvPr id="3" name="Content Placeholder 2"/>
          <p:cNvSpPr>
            <a:spLocks noGrp="1"/>
          </p:cNvSpPr>
          <p:nvPr>
            <p:ph idx="1"/>
          </p:nvPr>
        </p:nvSpPr>
        <p:spPr/>
        <p:txBody>
          <a:bodyPr/>
          <a:lstStyle/>
          <a:p>
            <a:pPr lvl="0"/>
            <a:r>
              <a:rPr lang="en-US" dirty="0"/>
              <a:t>Railroads formed an oligopoly</a:t>
            </a:r>
            <a:endParaRPr lang="en-US" sz="2400" dirty="0"/>
          </a:p>
          <a:p>
            <a:pPr lvl="1"/>
            <a:r>
              <a:rPr lang="en-US" sz="2800" dirty="0">
                <a:solidFill>
                  <a:schemeClr val="accent3">
                    <a:lumMod val="75000"/>
                  </a:schemeClr>
                </a:solidFill>
              </a:rPr>
              <a:t>A few large companies controlled prices for the entire industry</a:t>
            </a:r>
            <a:endParaRPr lang="en-US" sz="2000" dirty="0">
              <a:solidFill>
                <a:schemeClr val="accent3">
                  <a:lumMod val="75000"/>
                </a:schemeClr>
              </a:solidFill>
            </a:endParaRPr>
          </a:p>
          <a:p>
            <a:pPr lvl="0"/>
            <a:r>
              <a:rPr lang="en-US" dirty="0"/>
              <a:t>Reformers called for government regulation of prices</a:t>
            </a:r>
            <a:endParaRPr lang="en-US" sz="2400" dirty="0"/>
          </a:p>
          <a:p>
            <a:pPr lvl="1"/>
            <a:r>
              <a:rPr lang="en-US" sz="2800" dirty="0"/>
              <a:t>1887 – </a:t>
            </a:r>
            <a:r>
              <a:rPr lang="en-US" sz="2800" dirty="0">
                <a:solidFill>
                  <a:schemeClr val="accent3">
                    <a:lumMod val="75000"/>
                  </a:schemeClr>
                </a:solidFill>
              </a:rPr>
              <a:t>Interstate Commerce Commission (ICC)</a:t>
            </a:r>
            <a:endParaRPr lang="en-US" sz="2000" dirty="0">
              <a:solidFill>
                <a:schemeClr val="accent3">
                  <a:lumMod val="75000"/>
                </a:schemeClr>
              </a:solidFill>
            </a:endParaRPr>
          </a:p>
          <a:p>
            <a:pPr lvl="2"/>
            <a:r>
              <a:rPr lang="en-US" sz="2400" dirty="0">
                <a:solidFill>
                  <a:schemeClr val="accent3">
                    <a:lumMod val="75000"/>
                  </a:schemeClr>
                </a:solidFill>
              </a:rPr>
              <a:t>Regulates rates and prices</a:t>
            </a:r>
            <a:endParaRPr lang="en-US" sz="1800" dirty="0">
              <a:solidFill>
                <a:schemeClr val="accent3">
                  <a:lumMod val="75000"/>
                </a:schemeClr>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1835</Words>
  <Application>Microsoft Office PowerPoint</Application>
  <PresentationFormat>On-screen Show (4:3)</PresentationFormat>
  <Paragraphs>273</Paragraphs>
  <Slides>56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Calibri</vt:lpstr>
      <vt:lpstr>Rockwell</vt:lpstr>
      <vt:lpstr>Wingdings 2</vt:lpstr>
      <vt:lpstr>Foundry</vt:lpstr>
      <vt:lpstr>The Progressive Era</vt:lpstr>
      <vt:lpstr>The Progressive Movement</vt:lpstr>
      <vt:lpstr>Fighting Corruption</vt:lpstr>
      <vt:lpstr>Fighting the Political Machine</vt:lpstr>
      <vt:lpstr>William M. Tweed – “Boss Tweed”</vt:lpstr>
      <vt:lpstr>Boss Tweed</vt:lpstr>
      <vt:lpstr>Fighting the Spoils System</vt:lpstr>
      <vt:lpstr>Controlling Business</vt:lpstr>
      <vt:lpstr>Reining in the Railroads</vt:lpstr>
      <vt:lpstr>The New Reformers</vt:lpstr>
      <vt:lpstr>The Seventeenth Amendment</vt:lpstr>
      <vt:lpstr>Answer the Essential Question</vt:lpstr>
      <vt:lpstr>Muckrakers Expose Problems</vt:lpstr>
      <vt:lpstr>PowerPoint Presentation</vt:lpstr>
      <vt:lpstr>Major Legislation</vt:lpstr>
      <vt:lpstr>PowerPoint Presentation</vt:lpstr>
      <vt:lpstr>Muckrakers Expose Problems</vt:lpstr>
      <vt:lpstr>Muckrakers Expose Problems</vt:lpstr>
      <vt:lpstr>Muckrakers Expose Problems</vt:lpstr>
      <vt:lpstr>Muckrakers Expose Problems</vt:lpstr>
      <vt:lpstr>Muckrakers Expose Problems</vt:lpstr>
      <vt:lpstr>PowerPoint Presentation</vt:lpstr>
      <vt:lpstr>Muckrakers Expose Problems</vt:lpstr>
      <vt:lpstr>Making Connections</vt:lpstr>
      <vt:lpstr>Women and Progressives</vt:lpstr>
      <vt:lpstr>Women’s Roles Change</vt:lpstr>
      <vt:lpstr>The “New Woman”</vt:lpstr>
      <vt:lpstr>PowerPoint Presentation</vt:lpstr>
      <vt:lpstr>The Fight for Suffrage</vt:lpstr>
      <vt:lpstr>Opposition to Women’s Suffrage</vt:lpstr>
      <vt:lpstr>PowerPoint Presentation</vt:lpstr>
      <vt:lpstr>Continuing the Fight</vt:lpstr>
      <vt:lpstr>PowerPoint Presentation</vt:lpstr>
      <vt:lpstr>Women Vote Nationally</vt:lpstr>
      <vt:lpstr>Women and Social Reform</vt:lpstr>
      <vt:lpstr>The Work Place</vt:lpstr>
      <vt:lpstr>The Temperance Crusade</vt:lpstr>
      <vt:lpstr>PowerPoint Presentation</vt:lpstr>
      <vt:lpstr>Making Connections</vt:lpstr>
      <vt:lpstr>Progressive Presidents</vt:lpstr>
      <vt:lpstr>Theodore Roosevelt</vt:lpstr>
      <vt:lpstr>The “Trustbuster”</vt:lpstr>
      <vt:lpstr>Square Deal</vt:lpstr>
      <vt:lpstr>Conserving the Wilderness</vt:lpstr>
      <vt:lpstr>PowerPoint Presentation</vt:lpstr>
      <vt:lpstr>William Howard Taft</vt:lpstr>
      <vt:lpstr>Roosevelt Challenges Taft</vt:lpstr>
      <vt:lpstr>The Election of 1912</vt:lpstr>
      <vt:lpstr>Wilson in the White House</vt:lpstr>
      <vt:lpstr>Making Connections</vt:lpstr>
      <vt:lpstr>Excluded From Reform</vt:lpstr>
      <vt:lpstr>Prejudice and Discrimination</vt:lpstr>
      <vt:lpstr>Discrimination Against African Americans</vt:lpstr>
      <vt:lpstr>KKK Membership</vt:lpstr>
      <vt:lpstr>Struggle for Equal Opportunities</vt:lpstr>
      <vt:lpstr>Making Connections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Progressive Era</dc:title>
  <dc:creator>Robert Murray</dc:creator>
  <cp:lastModifiedBy>Robert Murray</cp:lastModifiedBy>
  <cp:revision>25</cp:revision>
  <dcterms:created xsi:type="dcterms:W3CDTF">2011-01-06T17:53:52Z</dcterms:created>
  <dcterms:modified xsi:type="dcterms:W3CDTF">2017-09-05T23:32:26Z</dcterms:modified>
</cp:coreProperties>
</file>