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309" r:id="rId3"/>
    <p:sldId id="293" r:id="rId4"/>
    <p:sldId id="294" r:id="rId5"/>
    <p:sldId id="305" r:id="rId6"/>
    <p:sldId id="306" r:id="rId7"/>
    <p:sldId id="307" r:id="rId8"/>
    <p:sldId id="308" r:id="rId9"/>
    <p:sldId id="295" r:id="rId10"/>
    <p:sldId id="296" r:id="rId11"/>
    <p:sldId id="297" r:id="rId12"/>
    <p:sldId id="298" r:id="rId13"/>
    <p:sldId id="289" r:id="rId14"/>
    <p:sldId id="290" r:id="rId15"/>
    <p:sldId id="291" r:id="rId16"/>
    <p:sldId id="292" r:id="rId17"/>
    <p:sldId id="260" r:id="rId18"/>
    <p:sldId id="270" r:id="rId19"/>
    <p:sldId id="271" r:id="rId20"/>
    <p:sldId id="272" r:id="rId21"/>
    <p:sldId id="273" r:id="rId22"/>
    <p:sldId id="274" r:id="rId23"/>
    <p:sldId id="275" r:id="rId24"/>
    <p:sldId id="303" r:id="rId25"/>
    <p:sldId id="276" r:id="rId26"/>
    <p:sldId id="259" r:id="rId27"/>
    <p:sldId id="283" r:id="rId28"/>
    <p:sldId id="284" r:id="rId29"/>
    <p:sldId id="300" r:id="rId30"/>
    <p:sldId id="285" r:id="rId31"/>
    <p:sldId id="286" r:id="rId32"/>
    <p:sldId id="287" r:id="rId33"/>
    <p:sldId id="288" r:id="rId34"/>
    <p:sldId id="301" r:id="rId35"/>
    <p:sldId id="30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7" autoAdjust="0"/>
    <p:restoredTop sz="94671" autoAdjust="0"/>
  </p:normalViewPr>
  <p:slideViewPr>
    <p:cSldViewPr>
      <p:cViewPr>
        <p:scale>
          <a:sx n="70" d="100"/>
          <a:sy n="70" d="100"/>
        </p:scale>
        <p:origin x="-120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A1880-9EE7-4F16-8064-AF9E9487EC0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A3ECE-0E8B-4E29-B26D-D80D5B53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“[The</a:t>
            </a:r>
            <a:r>
              <a:rPr lang="en-US" baseline="0" dirty="0" smtClean="0"/>
              <a:t> Negro must] live peaceably with his white neighbors… the Negro [must] deport himself modestly… depending upon the slow but sure influences that proceed from the possessions of property, intelligence, and high character for the full recognition of is political rights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1C57-9D3B-4BEF-A0B3-BFB322FF13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8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“We claim for ourselves every single right that belongs to a freeborn American, political, civil and social; and until we get these rights we will never cease to protest… How shall we get them?</a:t>
            </a:r>
            <a:r>
              <a:rPr lang="en-US" baseline="0" dirty="0" smtClean="0"/>
              <a:t> By voting where we may vote, by persistent, unceasing agitation, by hammering at the truth, by sacrificing and work.”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1C57-9D3B-4BEF-A0B3-BFB322FF13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8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NAACP</a:t>
            </a:r>
            <a:r>
              <a:rPr lang="en-US" baseline="0" dirty="0" smtClean="0"/>
              <a:t> and Urban League still aid African Americans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1C57-9D3B-4BEF-A0B3-BFB322FF130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6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BA5FEAA-834A-4516-B85D-D04CB2FC5E6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96AA4C-3DAA-4E3C-BC18-96B5FD04107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FEAA-834A-4516-B85D-D04CB2FC5E6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AA4C-3DAA-4E3C-BC18-96B5FD041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FEAA-834A-4516-B85D-D04CB2FC5E6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AA4C-3DAA-4E3C-BC18-96B5FD041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A5FEAA-834A-4516-B85D-D04CB2FC5E6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96AA4C-3DAA-4E3C-BC18-96B5FD04107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BA5FEAA-834A-4516-B85D-D04CB2FC5E6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96AA4C-3DAA-4E3C-BC18-96B5FD04107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FEAA-834A-4516-B85D-D04CB2FC5E6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AA4C-3DAA-4E3C-BC18-96B5FD0410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FEAA-834A-4516-B85D-D04CB2FC5E6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AA4C-3DAA-4E3C-BC18-96B5FD0410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A5FEAA-834A-4516-B85D-D04CB2FC5E6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96AA4C-3DAA-4E3C-BC18-96B5FD0410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FEAA-834A-4516-B85D-D04CB2FC5E6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AA4C-3DAA-4E3C-BC18-96B5FD041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A5FEAA-834A-4516-B85D-D04CB2FC5E6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96AA4C-3DAA-4E3C-BC18-96B5FD04107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A5FEAA-834A-4516-B85D-D04CB2FC5E6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96AA4C-3DAA-4E3C-BC18-96B5FD04107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A5FEAA-834A-4516-B85D-D04CB2FC5E6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96AA4C-3DAA-4E3C-BC18-96B5FD0410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685800"/>
            <a:ext cx="6477000" cy="1894362"/>
          </a:xfrm>
        </p:spPr>
        <p:txBody>
          <a:bodyPr>
            <a:normAutofit/>
          </a:bodyPr>
          <a:lstStyle/>
          <a:p>
            <a:r>
              <a:rPr lang="en-US" sz="4400" u="sng" dirty="0" smtClean="0"/>
              <a:t>Chapter 9: The Progressive Era</a:t>
            </a:r>
            <a:endParaRPr lang="en-US" sz="4400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5105400" cy="2731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605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The Shame of Cities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Lincoln Steffens</a:t>
            </a:r>
          </a:p>
          <a:p>
            <a:pPr lvl="1"/>
            <a:r>
              <a:rPr lang="en-US" dirty="0"/>
              <a:t>Leading Muckraker and managing editor at </a:t>
            </a:r>
            <a:r>
              <a:rPr lang="en-US" i="1" dirty="0"/>
              <a:t>McClure’s</a:t>
            </a:r>
            <a:r>
              <a:rPr lang="en-US" dirty="0"/>
              <a:t>, a magazine well known for uncovering social problems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Published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The Shame of the Cities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in 1903</a:t>
            </a:r>
          </a:p>
          <a:p>
            <a:pPr lvl="2"/>
            <a:r>
              <a:rPr lang="en-US" dirty="0"/>
              <a:t>Collection of articles on political corruption</a:t>
            </a:r>
          </a:p>
          <a:p>
            <a:pPr lvl="2"/>
            <a:r>
              <a:rPr lang="en-US" dirty="0"/>
              <a:t>Exposed corrupt politicians, especially those from Philadelphia, and revealed the effect of </a:t>
            </a:r>
            <a:r>
              <a:rPr lang="en-US" dirty="0" smtClean="0"/>
              <a:t>corruption</a:t>
            </a:r>
          </a:p>
          <a:p>
            <a:pPr lvl="1"/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799"/>
            <a:ext cx="333375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7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Jacob 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Riis</a:t>
            </a:r>
            <a:endParaRPr lang="en-US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421272" cy="4873752"/>
          </a:xfrm>
        </p:spPr>
        <p:txBody>
          <a:bodyPr/>
          <a:lstStyle/>
          <a:p>
            <a:r>
              <a:rPr lang="en-US" dirty="0" smtClean="0"/>
              <a:t>Muckraker photographer for the </a:t>
            </a:r>
            <a:r>
              <a:rPr lang="en-US" i="1" dirty="0" smtClean="0"/>
              <a:t>New York Evening Sun</a:t>
            </a:r>
            <a:endParaRPr lang="en-US" dirty="0" smtClean="0"/>
          </a:p>
          <a:p>
            <a:r>
              <a:rPr lang="en-US" dirty="0" smtClean="0"/>
              <a:t>Photographed crowded, unsafe, rat-infested, tenement buildings where the poor lived</a:t>
            </a:r>
          </a:p>
          <a:p>
            <a:r>
              <a:rPr lang="en-US" dirty="0" smtClean="0"/>
              <a:t>Published several works, including </a:t>
            </a:r>
            <a:r>
              <a:rPr lang="en-US" i="1" dirty="0" smtClean="0"/>
              <a:t>How the Other Half Lives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23" y="304800"/>
            <a:ext cx="20817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11933"/>
            <a:ext cx="3505200" cy="2543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29" y="4293736"/>
            <a:ext cx="3713328" cy="2561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2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Social </a:t>
            </a:r>
            <a:r>
              <a:rPr lang="en-US" b="1" u="sng" dirty="0" smtClean="0"/>
              <a:t>Gospel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4196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Many people thought Christianity should be the basis for social reform 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Walter Rauschenbusch 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Baptist minister who combined German socialism and American Progressivism to form the Social Gospel</a:t>
            </a:r>
          </a:p>
          <a:p>
            <a:pPr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Taught that people could make society the kingdom of God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Inspired a push against child labor and for a shorter work week, as well as a push for a limitation of power for corruption and trusts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28" y="838200"/>
            <a:ext cx="3124200" cy="455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4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Settlement </a:t>
            </a:r>
            <a:r>
              <a:rPr lang="en-US" b="1" u="sng" dirty="0" smtClean="0"/>
              <a:t>house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Settlement House Workers Aid the Union:</a:t>
            </a:r>
          </a:p>
          <a:p>
            <a:r>
              <a:rPr lang="en-US" b="1" dirty="0" smtClean="0"/>
              <a:t>Settlement </a:t>
            </a:r>
            <a:r>
              <a:rPr lang="en-US" b="1" dirty="0"/>
              <a:t>House- </a:t>
            </a:r>
            <a:r>
              <a:rPr lang="en-US" dirty="0"/>
              <a:t>community center that provided social services to the urban poor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to improve the lives of poor people</a:t>
            </a:r>
          </a:p>
          <a:p>
            <a:endParaRPr lang="en-US" b="1" dirty="0" smtClean="0"/>
          </a:p>
          <a:p>
            <a:r>
              <a:rPr lang="en-US" b="1" dirty="0" smtClean="0"/>
              <a:t>Settlement </a:t>
            </a:r>
            <a:r>
              <a:rPr lang="en-US" b="1" dirty="0"/>
              <a:t>House Workers:</a:t>
            </a:r>
          </a:p>
          <a:p>
            <a:pPr lvl="1"/>
            <a:r>
              <a:rPr lang="en-US" dirty="0" smtClean="0"/>
              <a:t>Taught </a:t>
            </a:r>
            <a:r>
              <a:rPr lang="en-US" dirty="0"/>
              <a:t>women childcare </a:t>
            </a:r>
          </a:p>
          <a:p>
            <a:pPr lvl="1"/>
            <a:r>
              <a:rPr lang="en-US" dirty="0" smtClean="0"/>
              <a:t>English </a:t>
            </a:r>
            <a:r>
              <a:rPr lang="en-US" dirty="0"/>
              <a:t>to immigrants</a:t>
            </a:r>
          </a:p>
          <a:p>
            <a:pPr lvl="1"/>
            <a:r>
              <a:rPr lang="en-US" dirty="0" smtClean="0"/>
              <a:t>Ran </a:t>
            </a:r>
            <a:r>
              <a:rPr lang="en-US" dirty="0"/>
              <a:t>nursery schools and kindergartens </a:t>
            </a:r>
          </a:p>
          <a:p>
            <a:pPr lvl="1"/>
            <a:r>
              <a:rPr lang="en-US" dirty="0" smtClean="0"/>
              <a:t>Theatre/art/dance </a:t>
            </a:r>
            <a:r>
              <a:rPr lang="en-US" dirty="0"/>
              <a:t>programs for adults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55800"/>
            <a:ext cx="4329404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1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u="sng" dirty="0" smtClean="0"/>
              <a:t>Jane Addams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Jane Addams- </a:t>
            </a:r>
            <a:r>
              <a:rPr lang="en-US" dirty="0"/>
              <a:t>L</a:t>
            </a:r>
            <a:r>
              <a:rPr lang="en-US" dirty="0" smtClean="0"/>
              <a:t>eader </a:t>
            </a:r>
            <a:r>
              <a:rPr lang="en-US" dirty="0"/>
              <a:t>in the settlement house movement </a:t>
            </a:r>
            <a:endParaRPr lang="en-US" dirty="0" smtClean="0"/>
          </a:p>
          <a:p>
            <a:pPr lvl="1"/>
            <a:r>
              <a:rPr lang="en-US" dirty="0" smtClean="0"/>
              <a:t>Inspired by work at “Toynbee Hall” (settlement house in London)</a:t>
            </a:r>
            <a:endParaRPr lang="en-US" dirty="0"/>
          </a:p>
          <a:p>
            <a:pPr lvl="1"/>
            <a:r>
              <a:rPr lang="en-US" dirty="0" smtClean="0"/>
              <a:t>Opened </a:t>
            </a:r>
            <a:r>
              <a:rPr lang="en-US" dirty="0"/>
              <a:t>Hull House in </a:t>
            </a:r>
            <a:r>
              <a:rPr lang="en-US" dirty="0" smtClean="0"/>
              <a:t>Chicago</a:t>
            </a:r>
          </a:p>
          <a:p>
            <a:pPr lvl="2"/>
            <a:r>
              <a:rPr lang="en-US" dirty="0" smtClean="0"/>
              <a:t>“Hull House”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number of settlement </a:t>
            </a:r>
            <a:r>
              <a:rPr lang="en-US" dirty="0" smtClean="0"/>
              <a:t>houses </a:t>
            </a:r>
            <a:r>
              <a:rPr lang="en-US" dirty="0"/>
              <a:t>greatly increased over the years </a:t>
            </a:r>
            <a:endParaRPr lang="en-US" dirty="0" smtClean="0"/>
          </a:p>
          <a:p>
            <a:pPr lvl="2"/>
            <a:r>
              <a:rPr lang="en-US" dirty="0" smtClean="0"/>
              <a:t>Success inspired college-educated, middle class women to become social workers </a:t>
            </a:r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81200"/>
            <a:ext cx="4648200" cy="291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8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Florence </a:t>
            </a:r>
            <a:r>
              <a:rPr lang="en-US" b="1" u="sng" dirty="0" smtClean="0"/>
              <a:t>Kelley’s Contribution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Lawyer Florence </a:t>
            </a:r>
            <a:r>
              <a:rPr lang="en-US" dirty="0"/>
              <a:t>Kelley was a leading </a:t>
            </a:r>
            <a:r>
              <a:rPr lang="en-US" dirty="0" smtClean="0"/>
              <a:t>figure</a:t>
            </a:r>
          </a:p>
          <a:p>
            <a:pPr lvl="1"/>
            <a:r>
              <a:rPr lang="en-US" dirty="0" smtClean="0"/>
              <a:t>Protecting children and their education  </a:t>
            </a:r>
            <a:endParaRPr lang="en-US" dirty="0"/>
          </a:p>
          <a:p>
            <a:pPr lvl="1"/>
            <a:r>
              <a:rPr lang="en-US" dirty="0" smtClean="0"/>
              <a:t>Efforts </a:t>
            </a:r>
            <a:r>
              <a:rPr lang="en-US" dirty="0"/>
              <a:t>to ban child labor in Illinois</a:t>
            </a:r>
          </a:p>
          <a:p>
            <a:pPr lvl="1"/>
            <a:r>
              <a:rPr lang="en-US" dirty="0" smtClean="0"/>
              <a:t>“National </a:t>
            </a:r>
            <a:r>
              <a:rPr lang="en-US" dirty="0"/>
              <a:t>Child Labor Committee”: Successfully promoted the national government to create the U.S. Children’s Bureau </a:t>
            </a:r>
          </a:p>
          <a:p>
            <a:pPr lvl="2"/>
            <a:r>
              <a:rPr lang="en-US" dirty="0" smtClean="0"/>
              <a:t>Protected </a:t>
            </a:r>
            <a:r>
              <a:rPr lang="en-US" dirty="0"/>
              <a:t>the health and welfare of children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36" y="1600200"/>
            <a:ext cx="304987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9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Triangle Shirtwaist Factory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(1911) Triangle </a:t>
            </a:r>
            <a:r>
              <a:rPr lang="en-US" b="1" dirty="0"/>
              <a:t>Shirtwaist </a:t>
            </a:r>
            <a:r>
              <a:rPr lang="en-US" b="1" dirty="0" smtClean="0"/>
              <a:t>Factory</a:t>
            </a:r>
            <a:r>
              <a:rPr lang="en-US" b="1" dirty="0"/>
              <a:t> </a:t>
            </a:r>
            <a:r>
              <a:rPr lang="en-US" b="1" dirty="0" smtClean="0"/>
              <a:t>Fire:</a:t>
            </a:r>
          </a:p>
          <a:p>
            <a:pPr lvl="1"/>
            <a:r>
              <a:rPr lang="en-US" dirty="0" smtClean="0"/>
              <a:t>Caused large-scale casualties </a:t>
            </a:r>
            <a:endParaRPr lang="en-US" dirty="0"/>
          </a:p>
          <a:p>
            <a:pPr lvl="1"/>
            <a:r>
              <a:rPr lang="en-US" dirty="0" smtClean="0"/>
              <a:t>Fire </a:t>
            </a:r>
            <a:r>
              <a:rPr lang="en-US" dirty="0"/>
              <a:t>that rose awareness to protect the workers</a:t>
            </a:r>
          </a:p>
          <a:p>
            <a:r>
              <a:rPr lang="en-US" dirty="0" smtClean="0"/>
              <a:t>Progressives called for reform to </a:t>
            </a:r>
            <a:r>
              <a:rPr lang="en-US" dirty="0"/>
              <a:t>protect factory workers </a:t>
            </a:r>
            <a:endParaRPr lang="en-US" dirty="0" smtClean="0"/>
          </a:p>
          <a:p>
            <a:r>
              <a:rPr lang="en-US" dirty="0" smtClean="0"/>
              <a:t>New York passed laws  to protect workers and other states followed the suit</a:t>
            </a:r>
          </a:p>
          <a:p>
            <a:r>
              <a:rPr lang="en-US" dirty="0" smtClean="0"/>
              <a:t>Other states passed compensation laws</a:t>
            </a:r>
          </a:p>
          <a:p>
            <a:pPr lvl="1"/>
            <a:r>
              <a:rPr lang="en-US" dirty="0" smtClean="0"/>
              <a:t>Prevented the previous dangers of factory workers (long hours/poor ventilation/hazardous fumes/dangerous machinery etc.)</a:t>
            </a:r>
          </a:p>
          <a:p>
            <a:pPr lvl="1"/>
            <a:r>
              <a:rPr lang="en-US" dirty="0" smtClean="0"/>
              <a:t>Funded workers who were hurt on </a:t>
            </a:r>
            <a:r>
              <a:rPr lang="en-US" smtClean="0"/>
              <a:t>the job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3560068" cy="464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2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90800"/>
            <a:ext cx="6254044" cy="1362075"/>
          </a:xfrm>
        </p:spPr>
        <p:txBody>
          <a:bodyPr/>
          <a:lstStyle/>
          <a:p>
            <a:r>
              <a:rPr lang="en-US" dirty="0" smtClean="0"/>
              <a:t>Section 2: </a:t>
            </a:r>
            <a:r>
              <a:rPr lang="en-US" dirty="0"/>
              <a:t>Women in Public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685800"/>
            <a:ext cx="6965245" cy="1202485"/>
          </a:xfrm>
        </p:spPr>
        <p:txBody>
          <a:bodyPr/>
          <a:lstStyle/>
          <a:p>
            <a:r>
              <a:rPr lang="en-US" dirty="0"/>
              <a:t>Florence Kelley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0" y="1905000"/>
            <a:ext cx="6553200" cy="4497410"/>
          </a:xfrm>
        </p:spPr>
        <p:txBody>
          <a:bodyPr>
            <a:normAutofit/>
          </a:bodyPr>
          <a:lstStyle/>
          <a:p>
            <a:r>
              <a:rPr lang="en-US" dirty="0" smtClean="0"/>
              <a:t>Women advocator that believed that women were hurt by the unfair prices of goods they had to buy to run their homes</a:t>
            </a:r>
          </a:p>
          <a:p>
            <a:r>
              <a:rPr lang="en-US" dirty="0" smtClean="0"/>
              <a:t>1899 helped founded National Consumers League </a:t>
            </a:r>
          </a:p>
          <a:p>
            <a:pPr lvl="1"/>
            <a:r>
              <a:rPr lang="en-US" dirty="0"/>
              <a:t>Labeled goods as fairly priced and urged women to buy labeled goods </a:t>
            </a:r>
            <a:endParaRPr lang="en-US" dirty="0" smtClean="0"/>
          </a:p>
          <a:p>
            <a:r>
              <a:rPr lang="en-US" dirty="0" smtClean="0"/>
              <a:t>Helped form Women’s Trade Union League (WTUL) – tried to improve female working conditions, pushed for minimum wage, and 8-hour work day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3964"/>
            <a:ext cx="2089037" cy="28540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89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403645" cy="1202485"/>
          </a:xfrm>
        </p:spPr>
        <p:txBody>
          <a:bodyPr>
            <a:normAutofit/>
          </a:bodyPr>
          <a:lstStyle/>
          <a:p>
            <a:r>
              <a:rPr lang="en-US" dirty="0" smtClean="0"/>
              <a:t>NCL – National Consumer’s League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524000"/>
            <a:ext cx="6196405" cy="3603812"/>
          </a:xfrm>
        </p:spPr>
        <p:txBody>
          <a:bodyPr>
            <a:normAutofit fontScale="92500"/>
          </a:bodyPr>
          <a:lstStyle/>
          <a:p>
            <a:r>
              <a:rPr lang="en-US" dirty="0"/>
              <a:t>G</a:t>
            </a:r>
            <a:r>
              <a:rPr lang="en-US" dirty="0" smtClean="0"/>
              <a:t>roup organized in 1899 to investigate conditions under which goods were made and sold and to promote safe working conditions and a minimum wage</a:t>
            </a:r>
          </a:p>
          <a:p>
            <a:r>
              <a:rPr lang="en-US" dirty="0" smtClean="0"/>
              <a:t>Special labels to “goods produced under fair, safe, and healthy working conditions”</a:t>
            </a:r>
          </a:p>
          <a:p>
            <a:r>
              <a:rPr lang="en-US" dirty="0" smtClean="0"/>
              <a:t>Pushed for reforms – government inspect meatpacking plants, make workplaces safer, give unemployed payments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89" y="4953000"/>
            <a:ext cx="5184422" cy="17497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749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90800"/>
            <a:ext cx="6254044" cy="1362075"/>
          </a:xfrm>
        </p:spPr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/>
              <a:t>1: </a:t>
            </a:r>
            <a:r>
              <a:rPr lang="en-US" dirty="0"/>
              <a:t>The Origins of Progressivism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905000"/>
            <a:ext cx="6965245" cy="1202485"/>
          </a:xfrm>
        </p:spPr>
        <p:txBody>
          <a:bodyPr>
            <a:normAutofit/>
          </a:bodyPr>
          <a:lstStyle/>
          <a:p>
            <a:r>
              <a:rPr lang="en-US" dirty="0"/>
              <a:t>Temperance </a:t>
            </a:r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09800" y="3048000"/>
            <a:ext cx="6196405" cy="36038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Led by Women’s Christian Temperance Union (WCTU)</a:t>
            </a:r>
          </a:p>
          <a:p>
            <a:r>
              <a:rPr lang="en-US" dirty="0" smtClean="0"/>
              <a:t>Promoted temperance – “practice of never drinking alcohol” or moderate use </a:t>
            </a:r>
          </a:p>
          <a:p>
            <a:r>
              <a:rPr lang="en-US" dirty="0" smtClean="0"/>
              <a:t>Believed alcohol use led men to neglect their families, abuse their wives, and spend majority of money on liquor</a:t>
            </a:r>
          </a:p>
          <a:p>
            <a:r>
              <a:rPr lang="en-US" dirty="0" smtClean="0"/>
              <a:t>Led to passage of 18</a:t>
            </a:r>
            <a:r>
              <a:rPr lang="en-US" baseline="30000" dirty="0" smtClean="0"/>
              <a:t>th</a:t>
            </a:r>
            <a:r>
              <a:rPr lang="en-US" dirty="0" smtClean="0"/>
              <a:t> Amendment – outlawed production and sale of alcohol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397"/>
            <a:ext cx="2902527" cy="290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56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Margaret </a:t>
            </a:r>
            <a:r>
              <a:rPr lang="en-US" dirty="0" smtClean="0"/>
              <a:t>Sanger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Nurse who thought that family life and women’s health would improve if women had fewer children</a:t>
            </a:r>
          </a:p>
          <a:p>
            <a:r>
              <a:rPr lang="en-US" dirty="0" smtClean="0"/>
              <a:t>One of 11 children </a:t>
            </a:r>
          </a:p>
          <a:p>
            <a:r>
              <a:rPr lang="en-US" dirty="0" smtClean="0"/>
              <a:t>1916 opened first birth-control clinic </a:t>
            </a:r>
          </a:p>
          <a:p>
            <a:r>
              <a:rPr lang="en-US" dirty="0" smtClean="0"/>
              <a:t>Jailed several times as a “public nuisance”</a:t>
            </a:r>
          </a:p>
          <a:p>
            <a:r>
              <a:rPr lang="en-US" dirty="0" smtClean="0"/>
              <a:t>1921 – founded American Birth Control League to make this information available to more women</a:t>
            </a:r>
          </a:p>
          <a:p>
            <a:pPr lvl="1"/>
            <a:r>
              <a:rPr lang="en-US" dirty="0" smtClean="0"/>
              <a:t>Federal courts said doctors could give out this information about “family planning”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3703872" cy="4267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3108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Suffrage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00200" y="2819400"/>
            <a:ext cx="7010400" cy="4205343"/>
          </a:xfrm>
        </p:spPr>
        <p:txBody>
          <a:bodyPr>
            <a:normAutofit/>
          </a:bodyPr>
          <a:lstStyle/>
          <a:p>
            <a:r>
              <a:rPr lang="en-US" dirty="0" smtClean="0"/>
              <a:t>Right to vote</a:t>
            </a:r>
          </a:p>
          <a:p>
            <a:r>
              <a:rPr lang="en-US" dirty="0" smtClean="0"/>
              <a:t>Goal of Progressive women</a:t>
            </a:r>
          </a:p>
          <a:p>
            <a:pPr lvl="1"/>
            <a:r>
              <a:rPr lang="en-US" dirty="0" smtClean="0"/>
              <a:t>Only way to make sure government would protect children, foster education, and support family life</a:t>
            </a:r>
          </a:p>
          <a:p>
            <a:r>
              <a:rPr lang="en-US" dirty="0" smtClean="0"/>
              <a:t>Women need to vote because political issues reached inside people’s homes – Jane Addams</a:t>
            </a:r>
          </a:p>
          <a:p>
            <a:r>
              <a:rPr lang="en-US" dirty="0" smtClean="0"/>
              <a:t>Reformers – Susan B. Anthony and Elizabeth Cady Stanton succeeded at state level in Wyoming and Colorado by end of 1890s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57629"/>
            <a:ext cx="2057400" cy="3117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2308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Nineteenth </a:t>
            </a:r>
            <a:r>
              <a:rPr lang="en-US" dirty="0" smtClean="0"/>
              <a:t>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Constitutional amendment that gave women the right to vote</a:t>
            </a:r>
          </a:p>
          <a:p>
            <a:r>
              <a:rPr lang="en-US" dirty="0" smtClean="0"/>
              <a:t>Vote “shall not be denied on account of sex”</a:t>
            </a:r>
          </a:p>
          <a:p>
            <a:r>
              <a:rPr lang="en-US" dirty="0" smtClean="0"/>
              <a:t>Tennessee State House of Representatives passed the amendment by one vote – became official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1463"/>
            <a:ext cx="2971800" cy="2971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4163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Progressive </a:t>
            </a:r>
            <a:r>
              <a:rPr lang="en-US" sz="3200" dirty="0"/>
              <a:t>women </a:t>
            </a:r>
            <a:r>
              <a:rPr lang="en-US" sz="3200" dirty="0" smtClean="0"/>
              <a:t>reformers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248400" cy="476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040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How did Progressive women reformers propose to solve societal problems?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81200"/>
            <a:ext cx="73152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Alice Paul – formed National Women’s Party </a:t>
            </a:r>
          </a:p>
          <a:p>
            <a:pPr lvl="1"/>
            <a:r>
              <a:rPr lang="en-US" dirty="0" smtClean="0"/>
              <a:t>Public protest marches </a:t>
            </a:r>
          </a:p>
          <a:p>
            <a:pPr lvl="1"/>
            <a:r>
              <a:rPr lang="en-US" dirty="0" smtClean="0"/>
              <a:t>Focused on right to vote </a:t>
            </a:r>
          </a:p>
          <a:p>
            <a:r>
              <a:rPr lang="en-US" dirty="0" smtClean="0"/>
              <a:t>Carrie Chapman Catt – speaker, urged people to join National American Woman Suffrage Association </a:t>
            </a:r>
          </a:p>
          <a:p>
            <a:pPr lvl="1"/>
            <a:r>
              <a:rPr lang="en-US" dirty="0" smtClean="0"/>
              <a:t>President of association </a:t>
            </a:r>
          </a:p>
          <a:p>
            <a:r>
              <a:rPr lang="en-US" dirty="0"/>
              <a:t>Ida B. </a:t>
            </a:r>
            <a:r>
              <a:rPr lang="en-US" dirty="0" smtClean="0"/>
              <a:t>Wells – black teacher, helped form National Association of Colored Women</a:t>
            </a:r>
          </a:p>
          <a:p>
            <a:pPr lvl="1"/>
            <a:r>
              <a:rPr lang="en-US" dirty="0" smtClean="0"/>
              <a:t>Raised money to educate black children while parents went to work </a:t>
            </a:r>
          </a:p>
          <a:p>
            <a:r>
              <a:rPr lang="en-US" dirty="0" smtClean="0"/>
              <a:t>Florence Kelly</a:t>
            </a:r>
          </a:p>
          <a:p>
            <a:r>
              <a:rPr lang="en-US" dirty="0" smtClean="0"/>
              <a:t>Margaret Sanger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50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14600"/>
            <a:ext cx="6254044" cy="1362075"/>
          </a:xfrm>
        </p:spPr>
        <p:txBody>
          <a:bodyPr/>
          <a:lstStyle/>
          <a:p>
            <a:r>
              <a:rPr lang="en-US" dirty="0" smtClean="0"/>
              <a:t>Section 3: The Struggle Against Discrimination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Booker T. Washington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(1856-1915) </a:t>
            </a:r>
          </a:p>
          <a:p>
            <a:r>
              <a:rPr lang="en-US" dirty="0" smtClean="0"/>
              <a:t>Believed that African Americans had to achieve economic independence before civil rights</a:t>
            </a:r>
          </a:p>
          <a:p>
            <a:r>
              <a:rPr lang="en-US" dirty="0" smtClean="0"/>
              <a:t>Black people must tolerate discrimination while they proved them selves equal to white people</a:t>
            </a:r>
          </a:p>
          <a:p>
            <a:r>
              <a:rPr lang="en-US" dirty="0" smtClean="0"/>
              <a:t>By working hard and waiting patiently he believed African Americans would gradually win white American’s respect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4028367" cy="43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6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W.E.B. Du </a:t>
            </a:r>
            <a:r>
              <a:rPr lang="en-US" dirty="0" smtClean="0"/>
              <a:t>Bois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(1868-1963) </a:t>
            </a:r>
          </a:p>
          <a:p>
            <a:r>
              <a:rPr lang="en-US" dirty="0" smtClean="0"/>
              <a:t>Believed that African Americans had to demand their social and civil rights</a:t>
            </a:r>
          </a:p>
          <a:p>
            <a:r>
              <a:rPr lang="en-US" dirty="0" smtClean="0"/>
              <a:t>If they didn’t they would become permanent victims of racism </a:t>
            </a:r>
          </a:p>
          <a:p>
            <a:r>
              <a:rPr lang="en-US" dirty="0" smtClean="0"/>
              <a:t>They must fight every day for the rights given to them in the constitution. </a:t>
            </a:r>
          </a:p>
          <a:p>
            <a:r>
              <a:rPr lang="en-US" dirty="0" smtClean="0"/>
              <a:t>Both he and William Monroe Trotter urged African Americans to demand for their rights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3657600" cy="465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247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National Association for the Advancement of Colored People</a:t>
            </a:r>
            <a:br>
              <a:rPr lang="en-US" sz="3200" dirty="0"/>
            </a:br>
            <a:r>
              <a:rPr lang="en-US" dirty="0"/>
              <a:t>NAACP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524000"/>
            <a:ext cx="6898308" cy="510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29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chemeClr val="accent6">
                    <a:lumMod val="50000"/>
                  </a:schemeClr>
                </a:solidFill>
              </a:rPr>
              <a:t>The Progressive Movement</a:t>
            </a:r>
            <a:endParaRPr lang="en-US" sz="32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43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the late 1800’s many Americans began calling for sweeping changes across the nation</a:t>
            </a:r>
          </a:p>
          <a:p>
            <a:r>
              <a:rPr lang="en-US" dirty="0" smtClean="0"/>
              <a:t>This voice mainly came from the rapidly growing middle class</a:t>
            </a:r>
          </a:p>
          <a:p>
            <a:r>
              <a:rPr lang="en-US" dirty="0" smtClean="0"/>
              <a:t>Shared a belief that industrialization and urbanization had created troubling social and political problems</a:t>
            </a:r>
          </a:p>
          <a:p>
            <a:pPr lvl="1"/>
            <a:r>
              <a:rPr lang="en-US" dirty="0" smtClean="0"/>
              <a:t>Wanted to bring about reforms that would correct these problems and injustices through logic and reason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77" y="2362200"/>
            <a:ext cx="3479491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710622" y="6324600"/>
            <a:ext cx="1976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Chapter 9 Section 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072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National Association for the Advancement of Colored People</a:t>
            </a:r>
            <a:br>
              <a:rPr lang="en-US" sz="2200" dirty="0"/>
            </a:br>
            <a:r>
              <a:rPr lang="en-US" dirty="0"/>
              <a:t>NAACP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Their goal was for African Americans to be “Physically free from peonage [forced, low-paid labor], mentally free from ignorance, politically free from disfranchisement, and socially free from insult” </a:t>
            </a:r>
          </a:p>
          <a:p>
            <a:r>
              <a:rPr lang="en-US" dirty="0" smtClean="0"/>
              <a:t>Leaders included white and black Progressives. </a:t>
            </a:r>
            <a:endParaRPr lang="en-US" dirty="0"/>
          </a:p>
          <a:p>
            <a:r>
              <a:rPr lang="en-US" dirty="0" smtClean="0"/>
              <a:t>They focused on the battle for equal access to decent housing professional careers like teaching</a:t>
            </a:r>
          </a:p>
          <a:p>
            <a:r>
              <a:rPr lang="en-US" dirty="0" smtClean="0"/>
              <a:t>Focused on middle class</a:t>
            </a:r>
          </a:p>
          <a:p>
            <a:r>
              <a:rPr lang="en-US" dirty="0"/>
              <a:t>Famous leaders: Jane Addams, Ray </a:t>
            </a:r>
            <a:r>
              <a:rPr lang="en-US" dirty="0" err="1"/>
              <a:t>Stannard</a:t>
            </a:r>
            <a:r>
              <a:rPr lang="en-US" dirty="0"/>
              <a:t> Bakers, Florence Kelley</a:t>
            </a:r>
          </a:p>
          <a:p>
            <a:r>
              <a:rPr lang="en-US" dirty="0"/>
              <a:t>Ida B. Wells used her newspaper to make clear the horror of lynching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83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Urban League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Local black clubs and churches set up employment agencies and relief efforts to help African Americans get settled and find work </a:t>
            </a:r>
          </a:p>
          <a:p>
            <a:r>
              <a:rPr lang="en-US" dirty="0" smtClean="0"/>
              <a:t>Focused on poorer workers</a:t>
            </a:r>
          </a:p>
          <a:p>
            <a:r>
              <a:rPr lang="en-US" dirty="0" smtClean="0"/>
              <a:t>Helped families buy clothes, books, and send children to school</a:t>
            </a:r>
          </a:p>
          <a:p>
            <a:r>
              <a:rPr lang="en-US" dirty="0" smtClean="0"/>
              <a:t>Helped factory workers and maids find jobs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199"/>
            <a:ext cx="3733800" cy="391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317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Anti-Defamation </a:t>
            </a:r>
            <a:r>
              <a:rPr lang="en-US" dirty="0" smtClean="0"/>
              <a:t>League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Goal: to defend Jews and others against physical and verbal attacks, false statements, and “to secure justice and fair treatment to all citizens alike”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3810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479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Mutualistas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Organized by Mexican Americans</a:t>
            </a:r>
          </a:p>
          <a:p>
            <a:r>
              <a:rPr lang="en-US" dirty="0" smtClean="0"/>
              <a:t>Groups that made loans and provided legal assistance </a:t>
            </a:r>
          </a:p>
          <a:p>
            <a:r>
              <a:rPr lang="en-US" dirty="0" smtClean="0"/>
              <a:t>Had insurance programs to help members if they were too sick to work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4567238" cy="34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92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"/>
            <a:ext cx="7467600" cy="882555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Works Cited</a:t>
            </a:r>
            <a:br>
              <a:rPr lang="en-US" sz="2000" dirty="0" smtClean="0"/>
            </a:br>
            <a:r>
              <a:rPr lang="en-US" sz="2000" dirty="0"/>
              <a:t>PPT-Based on the work of : Lauren Davis, Mary Kate DeLuca, Gabby Hummel, Jordan </a:t>
            </a:r>
            <a:r>
              <a:rPr lang="en-US" sz="2000" dirty="0" err="1" smtClean="0"/>
              <a:t>Veneri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620000" cy="56388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"90 Years Hence: Honoring the Women's Suffrage Movement." </a:t>
            </a:r>
            <a:r>
              <a:rPr lang="en-US" i="1" dirty="0"/>
              <a:t>Politic365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07 Apr. 2014.</a:t>
            </a:r>
          </a:p>
          <a:p>
            <a:r>
              <a:rPr lang="en-US" dirty="0"/>
              <a:t>"</a:t>
            </a:r>
            <a:r>
              <a:rPr lang="en-US" dirty="0" err="1"/>
              <a:t>Barnhardt</a:t>
            </a:r>
            <a:r>
              <a:rPr lang="en-US" dirty="0"/>
              <a:t>." </a:t>
            </a:r>
            <a:r>
              <a:rPr lang="en-US" i="1" dirty="0" err="1"/>
              <a:t>Barnhardt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07 Apr. 2014.</a:t>
            </a:r>
          </a:p>
          <a:p>
            <a:r>
              <a:rPr lang="en-US" dirty="0"/>
              <a:t>"Blanche </a:t>
            </a:r>
            <a:r>
              <a:rPr lang="en-US" dirty="0" err="1"/>
              <a:t>Armwood</a:t>
            </a:r>
            <a:r>
              <a:rPr lang="en-US" dirty="0"/>
              <a:t> - Tampa Native." </a:t>
            </a:r>
            <a:r>
              <a:rPr lang="en-US" i="1" dirty="0"/>
              <a:t>Blanche </a:t>
            </a:r>
            <a:r>
              <a:rPr lang="en-US" i="1" dirty="0" err="1"/>
              <a:t>Armwood</a:t>
            </a:r>
            <a:r>
              <a:rPr lang="en-US" i="1" dirty="0"/>
              <a:t> - Tampa Native</a:t>
            </a:r>
            <a:r>
              <a:rPr lang="en-US" dirty="0"/>
              <a:t>. </a:t>
            </a:r>
            <a:r>
              <a:rPr lang="en-US" dirty="0" err="1"/>
              <a:t>Tampix</a:t>
            </a:r>
            <a:r>
              <a:rPr lang="en-US" dirty="0"/>
              <a:t>, </a:t>
            </a:r>
            <a:r>
              <a:rPr lang="en-US" dirty="0" err="1"/>
              <a:t>n.d.</a:t>
            </a:r>
            <a:r>
              <a:rPr lang="en-US" dirty="0"/>
              <a:t> Web. 07 Apr. 2014. </a:t>
            </a:r>
          </a:p>
          <a:p>
            <a:r>
              <a:rPr lang="en-US" dirty="0"/>
              <a:t>"Blanche </a:t>
            </a:r>
            <a:r>
              <a:rPr lang="en-US" dirty="0" err="1"/>
              <a:t>Armwood</a:t>
            </a:r>
            <a:r>
              <a:rPr lang="en-US" dirty="0"/>
              <a:t> - Tampa Native." </a:t>
            </a:r>
            <a:r>
              <a:rPr lang="en-US" i="1" dirty="0"/>
              <a:t>Blanche </a:t>
            </a:r>
            <a:r>
              <a:rPr lang="en-US" i="1" dirty="0" err="1"/>
              <a:t>Armwood</a:t>
            </a:r>
            <a:r>
              <a:rPr lang="en-US" i="1" dirty="0"/>
              <a:t> - Tampa Native</a:t>
            </a:r>
            <a:r>
              <a:rPr lang="en-US" dirty="0"/>
              <a:t>. </a:t>
            </a:r>
            <a:r>
              <a:rPr lang="en-US" dirty="0" err="1"/>
              <a:t>Tampix</a:t>
            </a:r>
            <a:r>
              <a:rPr lang="en-US" dirty="0"/>
              <a:t>, </a:t>
            </a:r>
            <a:r>
              <a:rPr lang="en-US" dirty="0" err="1"/>
              <a:t>n.d.</a:t>
            </a:r>
            <a:r>
              <a:rPr lang="en-US" dirty="0"/>
              <a:t> Web. 07 Apr. 2014. </a:t>
            </a:r>
          </a:p>
          <a:p>
            <a:r>
              <a:rPr lang="en-US" dirty="0"/>
              <a:t>"Booker T. Washington on Black Victimhood." </a:t>
            </a:r>
            <a:r>
              <a:rPr lang="en-US" i="1" dirty="0"/>
              <a:t>The American Vision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07 Apr. 2014. </a:t>
            </a:r>
          </a:p>
          <a:p>
            <a:r>
              <a:rPr lang="en-US" dirty="0"/>
              <a:t>"Florence Kelley." About.com Women's History.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07 Apr. 2014.</a:t>
            </a:r>
          </a:p>
          <a:p>
            <a:r>
              <a:rPr lang="en-US" dirty="0"/>
              <a:t>"Florence Kelley." </a:t>
            </a:r>
            <a:r>
              <a:rPr lang="en-US" i="1" dirty="0"/>
              <a:t>Wikipedia</a:t>
            </a:r>
            <a:r>
              <a:rPr lang="en-US" dirty="0"/>
              <a:t>. Wikimedia Foundation, 04 June 2014. Web. 07 Apr. 2014.</a:t>
            </a:r>
          </a:p>
          <a:p>
            <a:r>
              <a:rPr lang="en-US" dirty="0"/>
              <a:t>"History of the University of Illinois at Chicago." History of the University of Illinois at 	Chicago.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07 Apr. 2014. </a:t>
            </a:r>
          </a:p>
          <a:p>
            <a:r>
              <a:rPr lang="en-US" dirty="0"/>
              <a:t>"Jewish Museum Milwaukee." </a:t>
            </a:r>
            <a:r>
              <a:rPr lang="en-US" i="1" dirty="0"/>
              <a:t>Community Organizations » Archives &amp; Collections » Historical Records »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07 Apr. 2014. </a:t>
            </a:r>
          </a:p>
          <a:p>
            <a:r>
              <a:rPr lang="en-US" dirty="0"/>
              <a:t>"Mutual Aid Societies | Open Websites." </a:t>
            </a:r>
            <a:r>
              <a:rPr lang="en-US" i="1" dirty="0"/>
              <a:t>Mutual Aid Societies | Open Websites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07 Apr. 2014. </a:t>
            </a:r>
          </a:p>
          <a:p>
            <a:r>
              <a:rPr lang="en-US" dirty="0"/>
              <a:t>"NAACP History: W.E.B. Dubois." </a:t>
            </a:r>
            <a:r>
              <a:rPr lang="en-US" i="1" dirty="0"/>
              <a:t>NAACP</a:t>
            </a:r>
            <a:r>
              <a:rPr lang="en-US" dirty="0"/>
              <a:t>. NAACP, </a:t>
            </a:r>
            <a:r>
              <a:rPr lang="en-US" dirty="0" err="1"/>
              <a:t>n.d.</a:t>
            </a:r>
            <a:r>
              <a:rPr lang="en-US" dirty="0"/>
              <a:t> Web. 06 Apr. 2014. </a:t>
            </a:r>
          </a:p>
          <a:p>
            <a:r>
              <a:rPr lang="en-US" dirty="0"/>
              <a:t>"National Association for the Advancement of Colored People." </a:t>
            </a:r>
            <a:r>
              <a:rPr lang="en-US" i="1" dirty="0"/>
              <a:t>Wikipedia</a:t>
            </a:r>
            <a:r>
              <a:rPr lang="en-US" dirty="0"/>
              <a:t>. Wikimedia Foundation, 04 Apr. 2014. Web. 06 Apr. 2014. </a:t>
            </a:r>
          </a:p>
          <a:p>
            <a:r>
              <a:rPr lang="en-US" dirty="0"/>
              <a:t>"National Women's History Museum." </a:t>
            </a:r>
            <a:r>
              <a:rPr lang="en-US" i="1" dirty="0"/>
              <a:t>Education &amp; Resources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05 Apr. 2014.</a:t>
            </a:r>
          </a:p>
          <a:p>
            <a:r>
              <a:rPr lang="en-US" dirty="0"/>
              <a:t>"Progressive Era." </a:t>
            </a:r>
            <a:r>
              <a:rPr lang="en-US" i="1" dirty="0" err="1"/>
              <a:t>Mrspencerinfo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08 Apr. 2014.</a:t>
            </a:r>
          </a:p>
          <a:p>
            <a:r>
              <a:rPr lang="en-US" dirty="0"/>
              <a:t>"Settlement Houses: Lillian Wald / Women 's Leadership in America History." Settlement 	Houses: Lillian Wald / Women 's Leadership in America History.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07 Apr. 2014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81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"</a:t>
            </a:r>
            <a:r>
              <a:rPr lang="en-US" dirty="0" err="1"/>
              <a:t>Tenon</a:t>
            </a:r>
            <a:r>
              <a:rPr lang="en-US" dirty="0"/>
              <a:t> Tours: It's a Big World. Travel It." </a:t>
            </a:r>
            <a:r>
              <a:rPr lang="en-US" i="1" dirty="0" err="1"/>
              <a:t>Tenon</a:t>
            </a:r>
            <a:r>
              <a:rPr lang="en-US" i="1" dirty="0"/>
              <a:t> Tours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07 Apr. 2014.</a:t>
            </a:r>
          </a:p>
          <a:p>
            <a:r>
              <a:rPr lang="en-US" dirty="0"/>
              <a:t>"The Triangle Shirtwaist Factory Fire." EVE Equal Visibility Everywhere RSS.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	06 Apr. 2014. </a:t>
            </a:r>
          </a:p>
          <a:p>
            <a:r>
              <a:rPr lang="en-US" dirty="0"/>
              <a:t>"USPS Stamp of Approval." </a:t>
            </a:r>
            <a:r>
              <a:rPr lang="en-US" i="1" dirty="0"/>
              <a:t>USPS Stamp of Approval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07 Apr. 2014.</a:t>
            </a:r>
          </a:p>
          <a:p>
            <a:r>
              <a:rPr lang="en-US" dirty="0"/>
              <a:t>"VII. </a:t>
            </a:r>
            <a:r>
              <a:rPr lang="en-US" dirty="0" err="1"/>
              <a:t>Pietro</a:t>
            </a:r>
            <a:r>
              <a:rPr lang="en-US" dirty="0"/>
              <a:t> and the Jew. Riis, Jacob A. 1902. The Battle with the Slum." </a:t>
            </a:r>
            <a:r>
              <a:rPr lang="en-US" i="1" dirty="0"/>
              <a:t>VII. </a:t>
            </a:r>
            <a:r>
              <a:rPr lang="en-US" i="1" dirty="0" err="1"/>
              <a:t>Pietro</a:t>
            </a:r>
            <a:r>
              <a:rPr lang="en-US" i="1" dirty="0"/>
              <a:t> and the Jew. Riis, Jacob A. 1902. The Battle with the Slum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07 Apr. 2014.</a:t>
            </a:r>
          </a:p>
          <a:p>
            <a:r>
              <a:rPr lang="en-US" i="1" dirty="0"/>
              <a:t>AP US History</a:t>
            </a:r>
            <a:r>
              <a:rPr lang="en-US" dirty="0"/>
              <a:t>. </a:t>
            </a:r>
            <a:r>
              <a:rPr lang="en-US" dirty="0" err="1"/>
              <a:t>N.d.</a:t>
            </a:r>
            <a:r>
              <a:rPr lang="en-US" dirty="0"/>
              <a:t> Library of Congress, Washington, DC. </a:t>
            </a:r>
            <a:r>
              <a:rPr lang="en-US" i="1" dirty="0"/>
              <a:t>Progressive Era</a:t>
            </a:r>
            <a:r>
              <a:rPr lang="en-US" dirty="0"/>
              <a:t>. Web. 08 Apr. 2014.</a:t>
            </a:r>
          </a:p>
          <a:p>
            <a:r>
              <a:rPr lang="en-US" dirty="0"/>
              <a:t>Children "Helped" Their Parents to Make Meager Family Wages Prior to the Federal Law, in The Long Road: Fortieth Anniversary Report of the NCLC, National Child Labor Committee, [1944], Harry Elkins Widener Memorial Library, Harvard College Library.</a:t>
            </a:r>
          </a:p>
          <a:p>
            <a:r>
              <a:rPr lang="en-US" i="1" dirty="0"/>
              <a:t>How Was the Photograph Taken?</a:t>
            </a:r>
            <a:r>
              <a:rPr lang="en-US" dirty="0"/>
              <a:t> 1936. Library of Congress, Washington, DC. </a:t>
            </a:r>
            <a:r>
              <a:rPr lang="en-US" i="1" dirty="0"/>
              <a:t>How Was the Photograph Taken?</a:t>
            </a:r>
            <a:r>
              <a:rPr lang="en-US" dirty="0"/>
              <a:t> By Jacob Riis. Web. 08 Apr. 2014.</a:t>
            </a:r>
          </a:p>
          <a:p>
            <a:r>
              <a:rPr lang="en-US" dirty="0" err="1"/>
              <a:t>Lapsansky</a:t>
            </a:r>
            <a:r>
              <a:rPr lang="en-US" dirty="0"/>
              <a:t>-Werner, Emma J. "Chapter 17: The Progressive Era." </a:t>
            </a:r>
            <a:r>
              <a:rPr lang="en-US" i="1" dirty="0"/>
              <a:t>United States History</a:t>
            </a:r>
            <a:r>
              <a:rPr lang="en-US" dirty="0"/>
              <a:t>. Upper Saddle River, NJ: Pearson, 2013. 546-68. Print.</a:t>
            </a:r>
          </a:p>
          <a:p>
            <a:r>
              <a:rPr lang="en-US" i="1" dirty="0" err="1"/>
              <a:t>MassCommSHEVEN</a:t>
            </a:r>
            <a:r>
              <a:rPr lang="en-US" dirty="0"/>
              <a:t>. Digital image. </a:t>
            </a:r>
            <a:r>
              <a:rPr lang="en-US" i="1" dirty="0"/>
              <a:t>: Muckraking: The Birth of Investigative Journalism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08 Apr. 2014.</a:t>
            </a:r>
          </a:p>
          <a:p>
            <a:r>
              <a:rPr lang="en-US" dirty="0" err="1"/>
              <a:t>McDurmon</a:t>
            </a:r>
            <a:r>
              <a:rPr lang="en-US" dirty="0"/>
              <a:t>, Joel. "Booker T. Washington on Black Victimhood." </a:t>
            </a:r>
            <a:r>
              <a:rPr lang="en-US" i="1" dirty="0"/>
              <a:t>The American Vision</a:t>
            </a:r>
            <a:r>
              <a:rPr lang="en-US" dirty="0"/>
              <a:t>. A Biblical Worldview Ministry, </a:t>
            </a:r>
            <a:r>
              <a:rPr lang="en-US" dirty="0" err="1"/>
              <a:t>n.d.</a:t>
            </a:r>
            <a:r>
              <a:rPr lang="en-US" dirty="0"/>
              <a:t> Web. 07 Apr. 2014. </a:t>
            </a:r>
          </a:p>
          <a:p>
            <a:r>
              <a:rPr lang="en-US" i="1" dirty="0"/>
              <a:t>Members of the National Woman's Party Picket the White House</a:t>
            </a:r>
            <a:r>
              <a:rPr lang="en-US" dirty="0"/>
              <a:t>. </a:t>
            </a:r>
            <a:r>
              <a:rPr lang="en-US" dirty="0" err="1"/>
              <a:t>N.d.</a:t>
            </a:r>
            <a:r>
              <a:rPr lang="en-US" dirty="0"/>
              <a:t> Library of Congress, Washington, DC. </a:t>
            </a:r>
            <a:r>
              <a:rPr lang="en-US" i="1" dirty="0"/>
              <a:t>Women in the Progressive Era</a:t>
            </a:r>
            <a:r>
              <a:rPr lang="en-US" dirty="0"/>
              <a:t>. By NWHM. Web. 06 Apr. 2014.</a:t>
            </a:r>
          </a:p>
          <a:p>
            <a:r>
              <a:rPr lang="en-US" i="1" dirty="0"/>
              <a:t>Spartacus Educational</a:t>
            </a:r>
            <a:r>
              <a:rPr lang="en-US" dirty="0"/>
              <a:t>. 1890. Library of Congress, Washington, DC. </a:t>
            </a:r>
            <a:r>
              <a:rPr lang="en-US" i="1" dirty="0"/>
              <a:t>Spartacus Educational</a:t>
            </a:r>
            <a:r>
              <a:rPr lang="en-US" dirty="0"/>
              <a:t>. By Jacob Riis. Web. 08 Apr. 2014.</a:t>
            </a:r>
          </a:p>
          <a:p>
            <a:r>
              <a:rPr lang="en-US" i="1" dirty="0"/>
              <a:t>The Selvedge Yard</a:t>
            </a:r>
            <a:r>
              <a:rPr lang="en-US" dirty="0"/>
              <a:t>. 1880-1890. New York Tenement Museum, New York, New York. </a:t>
            </a:r>
            <a:r>
              <a:rPr lang="en-US" i="1" dirty="0"/>
              <a:t>The Selvedge Yard</a:t>
            </a:r>
            <a:r>
              <a:rPr lang="en-US" dirty="0"/>
              <a:t>. By Jacob Riis. Web. 08 Apr. 2014.</a:t>
            </a:r>
          </a:p>
          <a:p>
            <a:r>
              <a:rPr lang="en-US" dirty="0"/>
              <a:t>United States Library of Congress Prints and Photographs Division. Jacob Riis in 1906. Digital image. </a:t>
            </a:r>
            <a:r>
              <a:rPr lang="en-US" i="1" dirty="0"/>
              <a:t>Wikipedia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2006. Web. 2014.</a:t>
            </a:r>
          </a:p>
          <a:p>
            <a:r>
              <a:rPr lang="en-US" i="1" dirty="0"/>
              <a:t>Walter Rauschenbusch</a:t>
            </a:r>
            <a:r>
              <a:rPr lang="en-US" dirty="0"/>
              <a:t>. 1923. Georgetown University, Washington, DC. </a:t>
            </a:r>
            <a:r>
              <a:rPr lang="en-US" i="1" dirty="0"/>
              <a:t>Wikipedia</a:t>
            </a:r>
            <a:r>
              <a:rPr lang="en-US" dirty="0"/>
              <a:t>. Web. 08 Apr. 2014.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1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Progressives Target a Variety of Other Problems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u="sng" dirty="0" smtClean="0"/>
              <a:t>Political Reform</a:t>
            </a:r>
            <a:r>
              <a:rPr lang="en-US" sz="1900" dirty="0" smtClean="0"/>
              <a:t>-</a:t>
            </a:r>
          </a:p>
          <a:p>
            <a:pPr lvl="1"/>
            <a:r>
              <a:rPr lang="en-US" sz="1800" dirty="0" smtClean="0"/>
              <a:t>The vote was the primary goal of many woman</a:t>
            </a:r>
            <a:endParaRPr lang="en-US" sz="1800" dirty="0"/>
          </a:p>
          <a:p>
            <a:r>
              <a:rPr lang="en-US" sz="1900" u="sng" dirty="0" smtClean="0"/>
              <a:t>Honest Government</a:t>
            </a:r>
            <a:r>
              <a:rPr lang="en-US" sz="1900" dirty="0" smtClean="0"/>
              <a:t>-</a:t>
            </a:r>
          </a:p>
          <a:p>
            <a:pPr lvl="1"/>
            <a:r>
              <a:rPr lang="en-US" sz="1800" dirty="0" smtClean="0"/>
              <a:t>Targeted political officials who build corrupt organizations, called political machines</a:t>
            </a:r>
          </a:p>
          <a:p>
            <a:r>
              <a:rPr lang="en-US" sz="1900" dirty="0" smtClean="0"/>
              <a:t>Wretched living conditions caused by inadequate services</a:t>
            </a:r>
          </a:p>
          <a:p>
            <a:r>
              <a:rPr lang="en-US" sz="1900" u="sng" dirty="0" smtClean="0"/>
              <a:t>Big Business</a:t>
            </a:r>
            <a:r>
              <a:rPr lang="en-US" sz="1900" dirty="0" smtClean="0"/>
              <a:t>- </a:t>
            </a:r>
          </a:p>
          <a:p>
            <a:pPr lvl="1"/>
            <a:r>
              <a:rPr lang="en-US" sz="1800" dirty="0" smtClean="0"/>
              <a:t>Wanted greater economic opportunities for smaller businesses</a:t>
            </a:r>
          </a:p>
          <a:p>
            <a:r>
              <a:rPr lang="en-US" sz="1900" u="sng" dirty="0" smtClean="0"/>
              <a:t>Class System</a:t>
            </a:r>
            <a:r>
              <a:rPr lang="en-US" sz="1900" dirty="0" smtClean="0"/>
              <a:t>-</a:t>
            </a:r>
          </a:p>
          <a:p>
            <a:pPr lvl="1"/>
            <a:r>
              <a:rPr lang="en-US" sz="1800" dirty="0" smtClean="0"/>
              <a:t>Wanted to reduce growing gap between rich and poor</a:t>
            </a:r>
          </a:p>
          <a:p>
            <a:pPr lvl="1"/>
            <a:r>
              <a:rPr lang="en-US" sz="1800" dirty="0" smtClean="0"/>
              <a:t>Attacked harsh working and living conditions</a:t>
            </a:r>
          </a:p>
          <a:p>
            <a:pPr lvl="1"/>
            <a:r>
              <a:rPr lang="en-US" sz="1800" dirty="0" smtClean="0"/>
              <a:t>Wanted social welfare laws for children</a:t>
            </a:r>
          </a:p>
          <a:p>
            <a:pPr lvl="1"/>
            <a:r>
              <a:rPr lang="en-US" sz="1800" dirty="0" smtClean="0"/>
              <a:t>Wanted government regulations to aid workers and consumers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24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>
                <a:solidFill>
                  <a:schemeClr val="accent6">
                    <a:lumMod val="50000"/>
                  </a:schemeClr>
                </a:solidFill>
              </a:rPr>
              <a:t>The Progressive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48200" cy="4873752"/>
          </a:xfr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The Progressive Movement</a:t>
            </a:r>
            <a:r>
              <a:rPr lang="en-US" dirty="0" smtClean="0"/>
              <a:t>-A </a:t>
            </a:r>
            <a:r>
              <a:rPr lang="en-US" dirty="0"/>
              <a:t>movement to restore economic opportunities and correct injustices in American life </a:t>
            </a:r>
            <a:endParaRPr lang="en-US" dirty="0" smtClean="0"/>
          </a:p>
          <a:p>
            <a:endParaRPr lang="en-US" dirty="0"/>
          </a:p>
          <a:p>
            <a:r>
              <a:rPr lang="en-US" b="1" u="sng" dirty="0" smtClean="0"/>
              <a:t>The Progressive Movement had four main goals:</a:t>
            </a:r>
          </a:p>
          <a:p>
            <a:pPr lvl="1"/>
            <a:r>
              <a:rPr lang="en-US" dirty="0" smtClean="0"/>
              <a:t>Protecting Social Welfare </a:t>
            </a:r>
          </a:p>
          <a:p>
            <a:pPr lvl="1"/>
            <a:r>
              <a:rPr lang="en-US" dirty="0" smtClean="0"/>
              <a:t>Promoting Moral Improvement </a:t>
            </a:r>
          </a:p>
          <a:p>
            <a:pPr lvl="1"/>
            <a:r>
              <a:rPr lang="en-US" dirty="0" smtClean="0"/>
              <a:t>Creating Economic Reform </a:t>
            </a:r>
          </a:p>
          <a:p>
            <a:pPr lvl="1"/>
            <a:r>
              <a:rPr lang="en-US" dirty="0" smtClean="0"/>
              <a:t>Fostering Efficiency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46514"/>
            <a:ext cx="3222808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58" y="6400800"/>
            <a:ext cx="19748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3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Protecting Social Welfare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715000" cy="48737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During the late 1800’s social welfare reformers worked to soften the harsh conditions resulting from rapid industrialization</a:t>
            </a:r>
          </a:p>
          <a:p>
            <a:pPr lvl="1"/>
            <a:r>
              <a:rPr lang="en-US" dirty="0" smtClean="0"/>
              <a:t>Social Gospel and settlement house movements worked with community centers and local churches to help the poor through social service programs</a:t>
            </a:r>
          </a:p>
          <a:p>
            <a:pPr lvl="1"/>
            <a:r>
              <a:rPr lang="en-US" dirty="0" smtClean="0"/>
              <a:t>The Young Men’s Christian Association (YMCA) opened libraries, sponsored classes, built  along with organizing activities like handball and </a:t>
            </a:r>
            <a:r>
              <a:rPr lang="en-US" dirty="0" smtClean="0"/>
              <a:t>building swimming pools</a:t>
            </a:r>
            <a:endParaRPr lang="en-US" dirty="0" smtClean="0"/>
          </a:p>
          <a:p>
            <a:pPr lvl="1"/>
            <a:r>
              <a:rPr lang="en-US" dirty="0" smtClean="0"/>
              <a:t>Florence Kelly was influential in helping pass the Illinois Factory Act of 1893.</a:t>
            </a:r>
          </a:p>
          <a:p>
            <a:pPr lvl="2"/>
            <a:r>
              <a:rPr lang="en-US" dirty="0" smtClean="0"/>
              <a:t>This act prohibited child labor and limited the hours a woman would be forced to work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262550" cy="2835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482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Promoting Moral Improvement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While protecting social welfare was important many felt that the key to reform was an improved sense of morality.</a:t>
            </a:r>
          </a:p>
          <a:p>
            <a:pPr lvl="1"/>
            <a:r>
              <a:rPr lang="en-US" dirty="0" smtClean="0"/>
              <a:t>These reformers wanted immigrants and poor city dwellers to help themselves by improving their personal behavior </a:t>
            </a:r>
          </a:p>
          <a:p>
            <a:endParaRPr lang="en-US" dirty="0"/>
          </a:p>
          <a:p>
            <a:r>
              <a:rPr lang="en-US" dirty="0" smtClean="0"/>
              <a:t>One solution was adopting prohibition</a:t>
            </a:r>
          </a:p>
          <a:p>
            <a:pPr lvl="1"/>
            <a:r>
              <a:rPr lang="en-US" b="1" u="sng" dirty="0"/>
              <a:t>Prohibition</a:t>
            </a:r>
            <a:r>
              <a:rPr lang="en-US" dirty="0"/>
              <a:t>-The movement to ban alcoholic beverages for the preservation of American morals and </a:t>
            </a:r>
            <a:r>
              <a:rPr lang="en-US" dirty="0" smtClean="0"/>
              <a:t>values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Promoting Moral Improvement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Crusade against alcohol led by Women’s Christian Temperance Union (WCTU) and the Anti- Saloon League</a:t>
            </a:r>
          </a:p>
          <a:p>
            <a:pPr lvl="0"/>
            <a:r>
              <a:rPr lang="en-US" dirty="0"/>
              <a:t>Supported prohibition</a:t>
            </a:r>
          </a:p>
          <a:p>
            <a:pPr lvl="1"/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Laws that would ban making or selling of alcohol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en-US" dirty="0"/>
              <a:t>Opposed alcohol for moral and social reasons</a:t>
            </a:r>
          </a:p>
          <a:p>
            <a:pPr lvl="0"/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Amendment: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The Prohibition Law: Ratified in 1919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Muckrakers</a:t>
            </a:r>
            <a:endParaRPr lang="en-US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Socially conscious journalists/writers who uncovered a wide range of ills afflicting America in the early 1900s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Name coined by Theodore Roosevelt, who thought they were too focused on the ugly side of things </a:t>
            </a:r>
          </a:p>
          <a:p>
            <a:pPr lvl="1"/>
            <a:r>
              <a:rPr lang="en-US" dirty="0" smtClean="0"/>
              <a:t>Muckrake is a tool used to clean manure and hay out of animals’ stables</a:t>
            </a:r>
          </a:p>
          <a:p>
            <a:r>
              <a:rPr lang="en-US" dirty="0" smtClean="0"/>
              <a:t>Articles appeared in newspapers and magazines which were widely read by American families, many of whom were horrified by what they read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09637"/>
            <a:ext cx="33337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2255</TotalTime>
  <Words>1742</Words>
  <Application>Microsoft Office PowerPoint</Application>
  <PresentationFormat>On-screen Show (4:3)</PresentationFormat>
  <Paragraphs>214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Oriel</vt:lpstr>
      <vt:lpstr>Chapter 9: The Progressive Era</vt:lpstr>
      <vt:lpstr>Section 1: The Origins of Progressivism </vt:lpstr>
      <vt:lpstr>The Progressive Movement</vt:lpstr>
      <vt:lpstr>Progressives Target a Variety of Other Problems</vt:lpstr>
      <vt:lpstr>The Progressive Movement</vt:lpstr>
      <vt:lpstr>Protecting Social Welfare </vt:lpstr>
      <vt:lpstr>Promoting Moral Improvement </vt:lpstr>
      <vt:lpstr>Promoting Moral Improvement </vt:lpstr>
      <vt:lpstr>Muckrakers</vt:lpstr>
      <vt:lpstr>The Shame of Cities</vt:lpstr>
      <vt:lpstr>Jacob Riis</vt:lpstr>
      <vt:lpstr>Social Gospel</vt:lpstr>
      <vt:lpstr>Settlement house</vt:lpstr>
      <vt:lpstr> Jane Addams</vt:lpstr>
      <vt:lpstr>Florence Kelley’s Contribution</vt:lpstr>
      <vt:lpstr>Triangle Shirtwaist Factory</vt:lpstr>
      <vt:lpstr>Section 2: Women in Public Life</vt:lpstr>
      <vt:lpstr>Florence Kelley</vt:lpstr>
      <vt:lpstr>NCL – National Consumer’s League</vt:lpstr>
      <vt:lpstr>Temperance Movement</vt:lpstr>
      <vt:lpstr>Margaret Sanger</vt:lpstr>
      <vt:lpstr>Suffrage</vt:lpstr>
      <vt:lpstr>Nineteenth Amendment</vt:lpstr>
      <vt:lpstr>Progressive women reformers</vt:lpstr>
      <vt:lpstr>How did Progressive women reformers propose to solve societal problems?   </vt:lpstr>
      <vt:lpstr>Section 3: The Struggle Against Discrimination</vt:lpstr>
      <vt:lpstr>Booker T. Washington</vt:lpstr>
      <vt:lpstr>W.E.B. Du Bois</vt:lpstr>
      <vt:lpstr>National Association for the Advancement of Colored People NAACP</vt:lpstr>
      <vt:lpstr>National Association for the Advancement of Colored People NAACP</vt:lpstr>
      <vt:lpstr> Urban League</vt:lpstr>
      <vt:lpstr>Anti-Defamation League</vt:lpstr>
      <vt:lpstr>Mutualistas</vt:lpstr>
      <vt:lpstr>Works Cited PPT-Based on the work of : Lauren Davis, Mary Kate DeLuca, Gabby Hummel, Jordan Veneri</vt:lpstr>
      <vt:lpstr>Works Cited Cont’d</vt:lpstr>
    </vt:vector>
  </TitlesOfParts>
  <Company>Sacred Heart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17: The Progressive Era</dc:title>
  <dc:creator>Lauren Davis</dc:creator>
  <cp:lastModifiedBy>Windows User</cp:lastModifiedBy>
  <cp:revision>33</cp:revision>
  <dcterms:created xsi:type="dcterms:W3CDTF">2014-03-26T16:04:35Z</dcterms:created>
  <dcterms:modified xsi:type="dcterms:W3CDTF">2017-09-18T12:36:22Z</dcterms:modified>
</cp:coreProperties>
</file>