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309" r:id="rId3"/>
    <p:sldId id="293" r:id="rId4"/>
    <p:sldId id="294" r:id="rId5"/>
    <p:sldId id="305" r:id="rId6"/>
    <p:sldId id="306" r:id="rId7"/>
    <p:sldId id="307" r:id="rId8"/>
    <p:sldId id="308" r:id="rId9"/>
    <p:sldId id="295" r:id="rId10"/>
    <p:sldId id="296" r:id="rId11"/>
    <p:sldId id="297" r:id="rId12"/>
    <p:sldId id="298" r:id="rId13"/>
    <p:sldId id="289" r:id="rId14"/>
    <p:sldId id="290" r:id="rId15"/>
    <p:sldId id="291" r:id="rId16"/>
    <p:sldId id="292" r:id="rId17"/>
    <p:sldId id="260" r:id="rId18"/>
    <p:sldId id="270" r:id="rId19"/>
    <p:sldId id="271" r:id="rId20"/>
    <p:sldId id="272" r:id="rId21"/>
    <p:sldId id="273" r:id="rId22"/>
    <p:sldId id="274" r:id="rId23"/>
    <p:sldId id="275" r:id="rId24"/>
    <p:sldId id="303" r:id="rId25"/>
    <p:sldId id="276" r:id="rId26"/>
    <p:sldId id="259" r:id="rId27"/>
    <p:sldId id="283" r:id="rId28"/>
    <p:sldId id="284" r:id="rId29"/>
    <p:sldId id="300" r:id="rId30"/>
    <p:sldId id="285" r:id="rId31"/>
    <p:sldId id="286" r:id="rId32"/>
    <p:sldId id="287" r:id="rId33"/>
    <p:sldId id="288" r:id="rId34"/>
    <p:sldId id="301" r:id="rId35"/>
    <p:sldId id="302" r:id="rId36"/>
    <p:sldId id="310" r:id="rId37"/>
    <p:sldId id="311" r:id="rId38"/>
    <p:sldId id="312" r:id="rId39"/>
    <p:sldId id="313" r:id="rId40"/>
    <p:sldId id="314" r:id="rId41"/>
    <p:sldId id="315" r:id="rId42"/>
    <p:sldId id="316" r:id="rId43"/>
    <p:sldId id="317" r:id="rId44"/>
    <p:sldId id="31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7" autoAdjust="0"/>
    <p:restoredTop sz="94671" autoAdjust="0"/>
  </p:normalViewPr>
  <p:slideViewPr>
    <p:cSldViewPr>
      <p:cViewPr>
        <p:scale>
          <a:sx n="70" d="100"/>
          <a:sy n="70" d="100"/>
        </p:scale>
        <p:origin x="-1200"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A1880-9EE7-4F16-8064-AF9E9487EC0E}" type="datetimeFigureOut">
              <a:rPr lang="en-US" smtClean="0"/>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A3ECE-0E8B-4E29-B26D-D80D5B53A4FC}" type="slidenum">
              <a:rPr lang="en-US" smtClean="0"/>
              <a:t>‹#›</a:t>
            </a:fld>
            <a:endParaRPr lang="en-US"/>
          </a:p>
        </p:txBody>
      </p:sp>
    </p:spTree>
    <p:extLst>
      <p:ext uri="{BB962C8B-B14F-4D97-AF65-F5344CB8AC3E}">
        <p14:creationId xmlns:p14="http://schemas.microsoft.com/office/powerpoint/2010/main" val="67837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Negro must] live peaceably with his white neighbors… the Negro [must] deport himself modestly… depending upon the slow but sure influences that proceed from the possessions of property, intelligence, and high character for the full recognition of is political rights </a:t>
            </a:r>
            <a:endParaRPr lang="en-US" dirty="0"/>
          </a:p>
        </p:txBody>
      </p:sp>
      <p:sp>
        <p:nvSpPr>
          <p:cNvPr id="4" name="Slide Number Placeholder 3"/>
          <p:cNvSpPr>
            <a:spLocks noGrp="1"/>
          </p:cNvSpPr>
          <p:nvPr>
            <p:ph type="sldNum" sz="quarter" idx="10"/>
          </p:nvPr>
        </p:nvSpPr>
        <p:spPr/>
        <p:txBody>
          <a:bodyPr/>
          <a:lstStyle/>
          <a:p>
            <a:fld id="{4D2D1C57-9D3B-4BEF-A0B3-BFB322FF130F}" type="slidenum">
              <a:rPr lang="en-US" smtClean="0"/>
              <a:t>27</a:t>
            </a:fld>
            <a:endParaRPr lang="en-US"/>
          </a:p>
        </p:txBody>
      </p:sp>
    </p:spTree>
    <p:extLst>
      <p:ext uri="{BB962C8B-B14F-4D97-AF65-F5344CB8AC3E}">
        <p14:creationId xmlns:p14="http://schemas.microsoft.com/office/powerpoint/2010/main" val="4567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claim for ourselves every single right that belongs to a freeborn American, political, civil and social; and until we get these rights we will never cease to protest… How shall we get them?</a:t>
            </a:r>
            <a:r>
              <a:rPr lang="en-US" baseline="0" dirty="0" smtClean="0"/>
              <a:t> By voting where we may vote, by persistent, unceasing agitation, by hammering at the truth, by sacrificing and work.”</a:t>
            </a:r>
            <a:endParaRPr lang="en-US" dirty="0"/>
          </a:p>
        </p:txBody>
      </p:sp>
      <p:sp>
        <p:nvSpPr>
          <p:cNvPr id="4" name="Slide Number Placeholder 3"/>
          <p:cNvSpPr>
            <a:spLocks noGrp="1"/>
          </p:cNvSpPr>
          <p:nvPr>
            <p:ph type="sldNum" sz="quarter" idx="10"/>
          </p:nvPr>
        </p:nvSpPr>
        <p:spPr/>
        <p:txBody>
          <a:bodyPr/>
          <a:lstStyle/>
          <a:p>
            <a:fld id="{4D2D1C57-9D3B-4BEF-A0B3-BFB322FF130F}" type="slidenum">
              <a:rPr lang="en-US" smtClean="0"/>
              <a:t>28</a:t>
            </a:fld>
            <a:endParaRPr lang="en-US"/>
          </a:p>
        </p:txBody>
      </p:sp>
    </p:spTree>
    <p:extLst>
      <p:ext uri="{BB962C8B-B14F-4D97-AF65-F5344CB8AC3E}">
        <p14:creationId xmlns:p14="http://schemas.microsoft.com/office/powerpoint/2010/main" val="120938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NAACP</a:t>
            </a:r>
            <a:r>
              <a:rPr lang="en-US" baseline="0" dirty="0" smtClean="0"/>
              <a:t> and Urban League still aid African Americans today</a:t>
            </a:r>
            <a:endParaRPr lang="en-US" dirty="0"/>
          </a:p>
        </p:txBody>
      </p:sp>
      <p:sp>
        <p:nvSpPr>
          <p:cNvPr id="4" name="Slide Number Placeholder 3"/>
          <p:cNvSpPr>
            <a:spLocks noGrp="1"/>
          </p:cNvSpPr>
          <p:nvPr>
            <p:ph type="sldNum" sz="quarter" idx="10"/>
          </p:nvPr>
        </p:nvSpPr>
        <p:spPr/>
        <p:txBody>
          <a:bodyPr/>
          <a:lstStyle/>
          <a:p>
            <a:fld id="{4D2D1C57-9D3B-4BEF-A0B3-BFB322FF130F}" type="slidenum">
              <a:rPr lang="en-US" smtClean="0"/>
              <a:t>31</a:t>
            </a:fld>
            <a:endParaRPr lang="en-US"/>
          </a:p>
        </p:txBody>
      </p:sp>
    </p:spTree>
    <p:extLst>
      <p:ext uri="{BB962C8B-B14F-4D97-AF65-F5344CB8AC3E}">
        <p14:creationId xmlns:p14="http://schemas.microsoft.com/office/powerpoint/2010/main" val="388626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BA5FEAA-834A-4516-B85D-D04CB2FC5E6A}" type="datetimeFigureOut">
              <a:rPr lang="en-US" smtClean="0"/>
              <a:t>9/21/2017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296AA4C-3DAA-4E3C-BC18-96B5FD04107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A5FEAA-834A-4516-B85D-D04CB2FC5E6A}"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6AA4C-3DAA-4E3C-BC18-96B5FD0410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A5FEAA-834A-4516-B85D-D04CB2FC5E6A}"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6AA4C-3DAA-4E3C-BC18-96B5FD0410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BA5FEAA-834A-4516-B85D-D04CB2FC5E6A}" type="datetimeFigureOut">
              <a:rPr lang="en-US" smtClean="0"/>
              <a:t>9/21/2017</a:t>
            </a:fld>
            <a:endParaRPr lang="en-US"/>
          </a:p>
        </p:txBody>
      </p:sp>
      <p:sp>
        <p:nvSpPr>
          <p:cNvPr id="9" name="Slide Number Placeholder 8"/>
          <p:cNvSpPr>
            <a:spLocks noGrp="1"/>
          </p:cNvSpPr>
          <p:nvPr>
            <p:ph type="sldNum" sz="quarter" idx="15"/>
          </p:nvPr>
        </p:nvSpPr>
        <p:spPr/>
        <p:txBody>
          <a:bodyPr rtlCol="0"/>
          <a:lstStyle/>
          <a:p>
            <a:fld id="{0296AA4C-3DAA-4E3C-BC18-96B5FD04107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BA5FEAA-834A-4516-B85D-D04CB2FC5E6A}" type="datetimeFigureOut">
              <a:rPr lang="en-US" smtClean="0"/>
              <a:t>9/21/2017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296AA4C-3DAA-4E3C-BC18-96B5FD04107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A5FEAA-834A-4516-B85D-D04CB2FC5E6A}"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6AA4C-3DAA-4E3C-BC18-96B5FD041071}"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A5FEAA-834A-4516-B85D-D04CB2FC5E6A}"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6AA4C-3DAA-4E3C-BC18-96B5FD041071}"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BA5FEAA-834A-4516-B85D-D04CB2FC5E6A}" type="datetimeFigureOut">
              <a:rPr lang="en-US" smtClean="0"/>
              <a:t>9/21/2017</a:t>
            </a:fld>
            <a:endParaRPr lang="en-US"/>
          </a:p>
        </p:txBody>
      </p:sp>
      <p:sp>
        <p:nvSpPr>
          <p:cNvPr id="7" name="Slide Number Placeholder 6"/>
          <p:cNvSpPr>
            <a:spLocks noGrp="1"/>
          </p:cNvSpPr>
          <p:nvPr>
            <p:ph type="sldNum" sz="quarter" idx="11"/>
          </p:nvPr>
        </p:nvSpPr>
        <p:spPr/>
        <p:txBody>
          <a:bodyPr rtlCol="0"/>
          <a:lstStyle/>
          <a:p>
            <a:fld id="{0296AA4C-3DAA-4E3C-BC18-96B5FD04107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5FEAA-834A-4516-B85D-D04CB2FC5E6A}"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6AA4C-3DAA-4E3C-BC18-96B5FD0410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BA5FEAA-834A-4516-B85D-D04CB2FC5E6A}" type="datetimeFigureOut">
              <a:rPr lang="en-US" smtClean="0"/>
              <a:t>9/21/2017</a:t>
            </a:fld>
            <a:endParaRPr lang="en-US"/>
          </a:p>
        </p:txBody>
      </p:sp>
      <p:sp>
        <p:nvSpPr>
          <p:cNvPr id="22" name="Slide Number Placeholder 21"/>
          <p:cNvSpPr>
            <a:spLocks noGrp="1"/>
          </p:cNvSpPr>
          <p:nvPr>
            <p:ph type="sldNum" sz="quarter" idx="15"/>
          </p:nvPr>
        </p:nvSpPr>
        <p:spPr/>
        <p:txBody>
          <a:bodyPr rtlCol="0"/>
          <a:lstStyle/>
          <a:p>
            <a:fld id="{0296AA4C-3DAA-4E3C-BC18-96B5FD04107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BA5FEAA-834A-4516-B85D-D04CB2FC5E6A}" type="datetimeFigureOut">
              <a:rPr lang="en-US" smtClean="0"/>
              <a:t>9/21/2017</a:t>
            </a:fld>
            <a:endParaRPr lang="en-US"/>
          </a:p>
        </p:txBody>
      </p:sp>
      <p:sp>
        <p:nvSpPr>
          <p:cNvPr id="18" name="Slide Number Placeholder 17"/>
          <p:cNvSpPr>
            <a:spLocks noGrp="1"/>
          </p:cNvSpPr>
          <p:nvPr>
            <p:ph type="sldNum" sz="quarter" idx="11"/>
          </p:nvPr>
        </p:nvSpPr>
        <p:spPr/>
        <p:txBody>
          <a:bodyPr rtlCol="0"/>
          <a:lstStyle/>
          <a:p>
            <a:fld id="{0296AA4C-3DAA-4E3C-BC18-96B5FD04107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A5FEAA-834A-4516-B85D-D04CB2FC5E6A}" type="datetimeFigureOut">
              <a:rPr lang="en-US" smtClean="0"/>
              <a:t>9/21/2017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296AA4C-3DAA-4E3C-BC18-96B5FD0410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685800"/>
            <a:ext cx="6477000" cy="1894362"/>
          </a:xfrm>
        </p:spPr>
        <p:txBody>
          <a:bodyPr>
            <a:normAutofit/>
          </a:bodyPr>
          <a:lstStyle/>
          <a:p>
            <a:r>
              <a:rPr lang="en-US" sz="4400" u="sng" dirty="0" smtClean="0"/>
              <a:t>Chapter 9: The Progressive Era</a:t>
            </a:r>
            <a:endParaRPr lang="en-US" sz="4400"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352800"/>
            <a:ext cx="5105400" cy="2731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60548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Shame of Cities</a:t>
            </a:r>
            <a:endParaRPr lang="en-US" b="1" u="sng"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chemeClr val="accent6">
                    <a:lumMod val="50000"/>
                  </a:schemeClr>
                </a:solidFill>
              </a:rPr>
              <a:t>Lincoln Steffens</a:t>
            </a:r>
          </a:p>
          <a:p>
            <a:pPr lvl="1"/>
            <a:r>
              <a:rPr lang="en-US" dirty="0"/>
              <a:t>Leading Muckraker and managing editor at </a:t>
            </a:r>
            <a:r>
              <a:rPr lang="en-US" i="1" dirty="0"/>
              <a:t>McClure’s</a:t>
            </a:r>
            <a:r>
              <a:rPr lang="en-US" dirty="0"/>
              <a:t>, a magazine well known for uncovering social problems</a:t>
            </a:r>
          </a:p>
          <a:p>
            <a:pPr lvl="1"/>
            <a:r>
              <a:rPr lang="en-US" dirty="0" smtClean="0">
                <a:solidFill>
                  <a:schemeClr val="accent6">
                    <a:lumMod val="50000"/>
                  </a:schemeClr>
                </a:solidFill>
              </a:rPr>
              <a:t>Published </a:t>
            </a:r>
            <a:r>
              <a:rPr lang="en-US" i="1" dirty="0">
                <a:solidFill>
                  <a:schemeClr val="accent6">
                    <a:lumMod val="50000"/>
                  </a:schemeClr>
                </a:solidFill>
              </a:rPr>
              <a:t>The Shame of the Cities</a:t>
            </a:r>
            <a:r>
              <a:rPr lang="en-US" dirty="0">
                <a:solidFill>
                  <a:schemeClr val="accent6">
                    <a:lumMod val="50000"/>
                  </a:schemeClr>
                </a:solidFill>
              </a:rPr>
              <a:t> in 1903</a:t>
            </a:r>
          </a:p>
          <a:p>
            <a:pPr lvl="2"/>
            <a:r>
              <a:rPr lang="en-US" dirty="0"/>
              <a:t>Collection of articles on political corruption</a:t>
            </a:r>
          </a:p>
          <a:p>
            <a:pPr lvl="2"/>
            <a:r>
              <a:rPr lang="en-US" dirty="0"/>
              <a:t>Exposed corrupt politicians, especially those from Philadelphia, and revealed the effect of </a:t>
            </a:r>
            <a:r>
              <a:rPr lang="en-US" dirty="0" smtClean="0"/>
              <a:t>corruption</a:t>
            </a:r>
          </a:p>
          <a:p>
            <a:pPr lvl="1"/>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799"/>
            <a:ext cx="333375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712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chemeClr val="accent6">
                    <a:lumMod val="50000"/>
                  </a:schemeClr>
                </a:solidFill>
              </a:rPr>
              <a:t>Jacob </a:t>
            </a:r>
            <a:r>
              <a:rPr lang="en-US" b="1" u="sng" dirty="0" smtClean="0">
                <a:solidFill>
                  <a:schemeClr val="accent6">
                    <a:lumMod val="50000"/>
                  </a:schemeClr>
                </a:solidFill>
              </a:rPr>
              <a:t>Riis</a:t>
            </a:r>
            <a:endParaRPr lang="en-US" b="1" u="sng" dirty="0">
              <a:solidFill>
                <a:schemeClr val="accent6">
                  <a:lumMod val="50000"/>
                </a:schemeClr>
              </a:solidFill>
            </a:endParaRPr>
          </a:p>
        </p:txBody>
      </p:sp>
      <p:sp>
        <p:nvSpPr>
          <p:cNvPr id="3" name="Content Placeholder 2"/>
          <p:cNvSpPr>
            <a:spLocks noGrp="1"/>
          </p:cNvSpPr>
          <p:nvPr>
            <p:ph idx="1"/>
          </p:nvPr>
        </p:nvSpPr>
        <p:spPr>
          <a:xfrm>
            <a:off x="457200" y="1447800"/>
            <a:ext cx="6421272" cy="4873752"/>
          </a:xfrm>
        </p:spPr>
        <p:txBody>
          <a:bodyPr/>
          <a:lstStyle/>
          <a:p>
            <a:r>
              <a:rPr lang="en-US" dirty="0" smtClean="0"/>
              <a:t>Muckraker photographer for the </a:t>
            </a:r>
            <a:r>
              <a:rPr lang="en-US" i="1" dirty="0" smtClean="0"/>
              <a:t>New York Evening Sun</a:t>
            </a:r>
            <a:endParaRPr lang="en-US" dirty="0" smtClean="0"/>
          </a:p>
          <a:p>
            <a:r>
              <a:rPr lang="en-US" dirty="0" smtClean="0"/>
              <a:t>Photographed crowded, unsafe, rat-infested, tenement buildings where the poor lived</a:t>
            </a:r>
          </a:p>
          <a:p>
            <a:r>
              <a:rPr lang="en-US" dirty="0" smtClean="0"/>
              <a:t>Published several works, including </a:t>
            </a:r>
            <a:r>
              <a:rPr lang="en-US" i="1" dirty="0" smtClean="0"/>
              <a:t>How the Other Half Lives</a:t>
            </a:r>
            <a:endParaRPr lang="en-US" dirty="0" smtClean="0"/>
          </a:p>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523" y="304800"/>
            <a:ext cx="20817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11933"/>
            <a:ext cx="3505200" cy="2543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129" y="4293736"/>
            <a:ext cx="3713328" cy="2561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2217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Social </a:t>
            </a:r>
            <a:r>
              <a:rPr lang="en-US" b="1" u="sng" dirty="0" smtClean="0"/>
              <a:t>Gospel</a:t>
            </a:r>
            <a:endParaRPr lang="en-US" b="1" u="sng" dirty="0"/>
          </a:p>
        </p:txBody>
      </p:sp>
      <p:sp>
        <p:nvSpPr>
          <p:cNvPr id="3" name="Content Placeholder 2"/>
          <p:cNvSpPr>
            <a:spLocks noGrp="1"/>
          </p:cNvSpPr>
          <p:nvPr>
            <p:ph sz="quarter" idx="1"/>
          </p:nvPr>
        </p:nvSpPr>
        <p:spPr>
          <a:xfrm>
            <a:off x="457200" y="1371600"/>
            <a:ext cx="4419600" cy="5181600"/>
          </a:xfrm>
        </p:spPr>
        <p:txBody>
          <a:bodyPr>
            <a:normAutofit fontScale="92500"/>
          </a:bodyPr>
          <a:lstStyle/>
          <a:p>
            <a:r>
              <a:rPr lang="en-US" dirty="0" smtClean="0">
                <a:solidFill>
                  <a:schemeClr val="accent6">
                    <a:lumMod val="50000"/>
                  </a:schemeClr>
                </a:solidFill>
              </a:rPr>
              <a:t>Many people thought Christianity should be the basis for social reform </a:t>
            </a:r>
          </a:p>
          <a:p>
            <a:r>
              <a:rPr lang="en-US" dirty="0" smtClean="0">
                <a:solidFill>
                  <a:schemeClr val="accent6">
                    <a:lumMod val="50000"/>
                  </a:schemeClr>
                </a:solidFill>
              </a:rPr>
              <a:t>Walter Rauschenbusch </a:t>
            </a:r>
          </a:p>
          <a:p>
            <a:pPr lvl="1"/>
            <a:r>
              <a:rPr lang="en-US" dirty="0" smtClean="0">
                <a:solidFill>
                  <a:schemeClr val="accent6">
                    <a:lumMod val="50000"/>
                  </a:schemeClr>
                </a:solidFill>
              </a:rPr>
              <a:t>Baptist minister who combined German socialism and American Progressivism to form the Social Gospel</a:t>
            </a:r>
          </a:p>
          <a:p>
            <a:pPr lvl="2"/>
            <a:r>
              <a:rPr lang="en-US" dirty="0" smtClean="0">
                <a:solidFill>
                  <a:schemeClr val="accent6">
                    <a:lumMod val="50000"/>
                  </a:schemeClr>
                </a:solidFill>
              </a:rPr>
              <a:t>Taught that people could make society the kingdom of God</a:t>
            </a:r>
          </a:p>
          <a:p>
            <a:r>
              <a:rPr lang="en-US" dirty="0" smtClean="0">
                <a:solidFill>
                  <a:schemeClr val="accent6">
                    <a:lumMod val="50000"/>
                  </a:schemeClr>
                </a:solidFill>
              </a:rPr>
              <a:t>Inspired a push against child labor and for a shorter work week, as well as a push for a limitation of power for corruption and trusts</a:t>
            </a:r>
            <a:endParaRPr lang="en-US" dirty="0">
              <a:solidFill>
                <a:schemeClr val="accent6">
                  <a:lumMod val="50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928" y="838200"/>
            <a:ext cx="3124200" cy="455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410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Settlement </a:t>
            </a:r>
            <a:r>
              <a:rPr lang="en-US" b="1" u="sng" dirty="0" smtClean="0"/>
              <a:t>house</a:t>
            </a:r>
            <a:endParaRPr lang="en-US" b="1" u="sng" dirty="0"/>
          </a:p>
        </p:txBody>
      </p:sp>
      <p:sp>
        <p:nvSpPr>
          <p:cNvPr id="3" name="Content Placeholder 2"/>
          <p:cNvSpPr>
            <a:spLocks noGrp="1"/>
          </p:cNvSpPr>
          <p:nvPr>
            <p:ph sz="quarter" idx="1"/>
          </p:nvPr>
        </p:nvSpPr>
        <p:spPr/>
        <p:txBody>
          <a:bodyPr>
            <a:normAutofit fontScale="85000" lnSpcReduction="20000"/>
          </a:bodyPr>
          <a:lstStyle/>
          <a:p>
            <a:r>
              <a:rPr lang="en-US" b="1" dirty="0"/>
              <a:t>Settlement House Workers Aid the Union:</a:t>
            </a:r>
          </a:p>
          <a:p>
            <a:r>
              <a:rPr lang="en-US" b="1" dirty="0" smtClean="0"/>
              <a:t>Settlement </a:t>
            </a:r>
            <a:r>
              <a:rPr lang="en-US" b="1" dirty="0"/>
              <a:t>House- </a:t>
            </a:r>
            <a:r>
              <a:rPr lang="en-US" dirty="0"/>
              <a:t>community center that provided social services to the urban poor</a:t>
            </a:r>
          </a:p>
          <a:p>
            <a:pPr lvl="1"/>
            <a:r>
              <a:rPr lang="en-US" dirty="0" smtClean="0"/>
              <a:t>Used </a:t>
            </a:r>
            <a:r>
              <a:rPr lang="en-US" dirty="0"/>
              <a:t>to improve the lives of poor people</a:t>
            </a:r>
          </a:p>
          <a:p>
            <a:endParaRPr lang="en-US" b="1" dirty="0" smtClean="0"/>
          </a:p>
          <a:p>
            <a:r>
              <a:rPr lang="en-US" b="1" dirty="0" smtClean="0"/>
              <a:t>Settlement </a:t>
            </a:r>
            <a:r>
              <a:rPr lang="en-US" b="1" dirty="0"/>
              <a:t>House Workers:</a:t>
            </a:r>
          </a:p>
          <a:p>
            <a:pPr lvl="1"/>
            <a:r>
              <a:rPr lang="en-US" dirty="0" smtClean="0"/>
              <a:t>Taught </a:t>
            </a:r>
            <a:r>
              <a:rPr lang="en-US" dirty="0"/>
              <a:t>women childcare </a:t>
            </a:r>
          </a:p>
          <a:p>
            <a:pPr lvl="1"/>
            <a:r>
              <a:rPr lang="en-US" dirty="0" smtClean="0"/>
              <a:t>English </a:t>
            </a:r>
            <a:r>
              <a:rPr lang="en-US" dirty="0"/>
              <a:t>to immigrants</a:t>
            </a:r>
          </a:p>
          <a:p>
            <a:pPr lvl="1"/>
            <a:r>
              <a:rPr lang="en-US" dirty="0" smtClean="0"/>
              <a:t>Ran </a:t>
            </a:r>
            <a:r>
              <a:rPr lang="en-US" dirty="0"/>
              <a:t>nursery schools and kindergartens </a:t>
            </a:r>
          </a:p>
          <a:p>
            <a:pPr lvl="1"/>
            <a:r>
              <a:rPr lang="en-US" dirty="0" smtClean="0"/>
              <a:t>Theatre/art/dance </a:t>
            </a:r>
            <a:r>
              <a:rPr lang="en-US" dirty="0"/>
              <a:t>programs for adults</a:t>
            </a:r>
          </a:p>
          <a:p>
            <a:pPr marL="0" indent="0">
              <a:buNone/>
            </a:pPr>
            <a:endParaRPr lang="en-US" dirty="0"/>
          </a:p>
        </p:txBody>
      </p:sp>
      <p:pic>
        <p:nvPicPr>
          <p:cNvPr id="1028"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114800" y="1955800"/>
            <a:ext cx="4329404"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19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u="sng" dirty="0" smtClean="0"/>
              <a:t>Jane Addams</a:t>
            </a:r>
            <a:endParaRPr lang="en-US" b="1" u="sng" dirty="0"/>
          </a:p>
        </p:txBody>
      </p:sp>
      <p:sp>
        <p:nvSpPr>
          <p:cNvPr id="3" name="Content Placeholder 2"/>
          <p:cNvSpPr>
            <a:spLocks noGrp="1"/>
          </p:cNvSpPr>
          <p:nvPr>
            <p:ph sz="quarter" idx="1"/>
          </p:nvPr>
        </p:nvSpPr>
        <p:spPr/>
        <p:txBody>
          <a:bodyPr>
            <a:normAutofit fontScale="92500" lnSpcReduction="20000"/>
          </a:bodyPr>
          <a:lstStyle/>
          <a:p>
            <a:r>
              <a:rPr lang="en-US" b="1" dirty="0" smtClean="0"/>
              <a:t>Jane Addams- </a:t>
            </a:r>
            <a:r>
              <a:rPr lang="en-US" dirty="0"/>
              <a:t>L</a:t>
            </a:r>
            <a:r>
              <a:rPr lang="en-US" dirty="0" smtClean="0"/>
              <a:t>eader </a:t>
            </a:r>
            <a:r>
              <a:rPr lang="en-US" dirty="0"/>
              <a:t>in the settlement house movement </a:t>
            </a:r>
            <a:endParaRPr lang="en-US" dirty="0" smtClean="0"/>
          </a:p>
          <a:p>
            <a:pPr lvl="1"/>
            <a:r>
              <a:rPr lang="en-US" dirty="0" smtClean="0"/>
              <a:t>Inspired by work at “Toynbee Hall” (settlement house in London)</a:t>
            </a:r>
            <a:endParaRPr lang="en-US" dirty="0"/>
          </a:p>
          <a:p>
            <a:pPr lvl="1"/>
            <a:r>
              <a:rPr lang="en-US" dirty="0" smtClean="0"/>
              <a:t>Opened </a:t>
            </a:r>
            <a:r>
              <a:rPr lang="en-US" dirty="0"/>
              <a:t>Hull House in </a:t>
            </a:r>
            <a:r>
              <a:rPr lang="en-US" dirty="0" smtClean="0"/>
              <a:t>Chicago</a:t>
            </a:r>
          </a:p>
          <a:p>
            <a:pPr lvl="2"/>
            <a:r>
              <a:rPr lang="en-US" dirty="0" smtClean="0"/>
              <a:t>“Hull House” </a:t>
            </a:r>
          </a:p>
          <a:p>
            <a:pPr lvl="1"/>
            <a:r>
              <a:rPr lang="en-US" dirty="0" smtClean="0"/>
              <a:t>The </a:t>
            </a:r>
            <a:r>
              <a:rPr lang="en-US" dirty="0"/>
              <a:t>number of settlement </a:t>
            </a:r>
            <a:r>
              <a:rPr lang="en-US" dirty="0" smtClean="0"/>
              <a:t>houses </a:t>
            </a:r>
            <a:r>
              <a:rPr lang="en-US" dirty="0"/>
              <a:t>greatly increased over the years </a:t>
            </a:r>
            <a:endParaRPr lang="en-US" dirty="0" smtClean="0"/>
          </a:p>
          <a:p>
            <a:pPr lvl="2"/>
            <a:r>
              <a:rPr lang="en-US" dirty="0" smtClean="0"/>
              <a:t>Success inspired college-educated, middle class women to become social workers </a:t>
            </a:r>
            <a:endParaRPr lang="en-US" dirty="0"/>
          </a:p>
          <a:p>
            <a:endParaRPr lang="en-US" dirty="0"/>
          </a:p>
        </p:txBody>
      </p:sp>
      <p:pic>
        <p:nvPicPr>
          <p:cNvPr id="2051"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648200" cy="291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810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Florence </a:t>
            </a:r>
            <a:r>
              <a:rPr lang="en-US" b="1" u="sng" dirty="0" smtClean="0"/>
              <a:t>Kelley’s Contribution</a:t>
            </a:r>
            <a:endParaRPr lang="en-US" b="1" u="sng" dirty="0"/>
          </a:p>
        </p:txBody>
      </p:sp>
      <p:sp>
        <p:nvSpPr>
          <p:cNvPr id="3" name="Content Placeholder 2"/>
          <p:cNvSpPr>
            <a:spLocks noGrp="1"/>
          </p:cNvSpPr>
          <p:nvPr>
            <p:ph sz="quarter" idx="1"/>
          </p:nvPr>
        </p:nvSpPr>
        <p:spPr/>
        <p:txBody>
          <a:bodyPr>
            <a:normAutofit fontScale="92500"/>
          </a:bodyPr>
          <a:lstStyle/>
          <a:p>
            <a:pPr marL="0" indent="0">
              <a:buNone/>
            </a:pPr>
            <a:endParaRPr lang="en-US" dirty="0" smtClean="0"/>
          </a:p>
          <a:p>
            <a:r>
              <a:rPr lang="en-US" dirty="0" smtClean="0"/>
              <a:t>Lawyer Florence </a:t>
            </a:r>
            <a:r>
              <a:rPr lang="en-US" dirty="0"/>
              <a:t>Kelley was a leading </a:t>
            </a:r>
            <a:r>
              <a:rPr lang="en-US" dirty="0" smtClean="0"/>
              <a:t>figure</a:t>
            </a:r>
          </a:p>
          <a:p>
            <a:pPr lvl="1"/>
            <a:r>
              <a:rPr lang="en-US" dirty="0" smtClean="0"/>
              <a:t>Protecting children and their education  </a:t>
            </a:r>
            <a:endParaRPr lang="en-US" dirty="0"/>
          </a:p>
          <a:p>
            <a:pPr lvl="1"/>
            <a:r>
              <a:rPr lang="en-US" dirty="0" smtClean="0"/>
              <a:t>Efforts </a:t>
            </a:r>
            <a:r>
              <a:rPr lang="en-US" dirty="0"/>
              <a:t>to ban child labor in Illinois</a:t>
            </a:r>
          </a:p>
          <a:p>
            <a:pPr lvl="1"/>
            <a:r>
              <a:rPr lang="en-US" dirty="0" smtClean="0"/>
              <a:t>“National </a:t>
            </a:r>
            <a:r>
              <a:rPr lang="en-US" dirty="0"/>
              <a:t>Child Labor Committee”: Successfully promoted the national government to create the U.S. Children’s Bureau </a:t>
            </a:r>
          </a:p>
          <a:p>
            <a:pPr lvl="2"/>
            <a:r>
              <a:rPr lang="en-US" dirty="0" smtClean="0"/>
              <a:t>Protected </a:t>
            </a:r>
            <a:r>
              <a:rPr lang="en-US" dirty="0"/>
              <a:t>the health and welfare of children </a:t>
            </a:r>
          </a:p>
          <a:p>
            <a:endParaRPr lang="en-US" dirty="0"/>
          </a:p>
        </p:txBody>
      </p:sp>
      <p:pic>
        <p:nvPicPr>
          <p:cNvPr id="409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4236" y="1600200"/>
            <a:ext cx="304987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901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Triangle Shirtwaist Factory</a:t>
            </a:r>
          </a:p>
        </p:txBody>
      </p:sp>
      <p:sp>
        <p:nvSpPr>
          <p:cNvPr id="3" name="Content Placeholder 2"/>
          <p:cNvSpPr>
            <a:spLocks noGrp="1"/>
          </p:cNvSpPr>
          <p:nvPr>
            <p:ph sz="quarter" idx="1"/>
          </p:nvPr>
        </p:nvSpPr>
        <p:spPr/>
        <p:txBody>
          <a:bodyPr>
            <a:normAutofit fontScale="70000" lnSpcReduction="20000"/>
          </a:bodyPr>
          <a:lstStyle/>
          <a:p>
            <a:r>
              <a:rPr lang="en-US" b="1" dirty="0" smtClean="0"/>
              <a:t>(1911) Triangle </a:t>
            </a:r>
            <a:r>
              <a:rPr lang="en-US" b="1" dirty="0"/>
              <a:t>Shirtwaist </a:t>
            </a:r>
            <a:r>
              <a:rPr lang="en-US" b="1" dirty="0" smtClean="0"/>
              <a:t>Factory</a:t>
            </a:r>
            <a:r>
              <a:rPr lang="en-US" b="1" dirty="0"/>
              <a:t> </a:t>
            </a:r>
            <a:r>
              <a:rPr lang="en-US" b="1" dirty="0" smtClean="0"/>
              <a:t>Fire:</a:t>
            </a:r>
          </a:p>
          <a:p>
            <a:pPr lvl="1"/>
            <a:r>
              <a:rPr lang="en-US" dirty="0" smtClean="0"/>
              <a:t>Caused large-scale casualties </a:t>
            </a:r>
            <a:endParaRPr lang="en-US" dirty="0"/>
          </a:p>
          <a:p>
            <a:pPr lvl="1"/>
            <a:r>
              <a:rPr lang="en-US" dirty="0" smtClean="0"/>
              <a:t>Fire </a:t>
            </a:r>
            <a:r>
              <a:rPr lang="en-US" dirty="0"/>
              <a:t>that rose awareness to protect the workers</a:t>
            </a:r>
          </a:p>
          <a:p>
            <a:r>
              <a:rPr lang="en-US" dirty="0" smtClean="0"/>
              <a:t>Progressives called for reform to </a:t>
            </a:r>
            <a:r>
              <a:rPr lang="en-US" dirty="0"/>
              <a:t>protect factory workers </a:t>
            </a:r>
            <a:endParaRPr lang="en-US" dirty="0" smtClean="0"/>
          </a:p>
          <a:p>
            <a:r>
              <a:rPr lang="en-US" dirty="0" smtClean="0"/>
              <a:t>New York passed laws  to protect workers and other states followed the suit</a:t>
            </a:r>
          </a:p>
          <a:p>
            <a:r>
              <a:rPr lang="en-US" dirty="0" smtClean="0"/>
              <a:t>Other states passed compensation laws</a:t>
            </a:r>
          </a:p>
          <a:p>
            <a:pPr lvl="1"/>
            <a:r>
              <a:rPr lang="en-US" dirty="0" smtClean="0"/>
              <a:t>Prevented the previous dangers of factory workers (long hours/poor ventilation/hazardous fumes/dangerous machinery etc.)</a:t>
            </a:r>
          </a:p>
          <a:p>
            <a:pPr lvl="1"/>
            <a:r>
              <a:rPr lang="en-US" dirty="0" smtClean="0"/>
              <a:t>Funded workers who were hurt on </a:t>
            </a:r>
            <a:r>
              <a:rPr lang="en-US" smtClean="0"/>
              <a:t>the job</a:t>
            </a:r>
            <a:endParaRPr lang="en-US" dirty="0" smtClean="0"/>
          </a:p>
          <a:p>
            <a:pPr lvl="1"/>
            <a:endParaRPr lang="en-US" dirty="0"/>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3560068" cy="464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213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590800"/>
            <a:ext cx="6254044" cy="1362075"/>
          </a:xfrm>
        </p:spPr>
        <p:txBody>
          <a:bodyPr/>
          <a:lstStyle/>
          <a:p>
            <a:r>
              <a:rPr lang="en-US" dirty="0" smtClean="0"/>
              <a:t>Section 2: </a:t>
            </a:r>
            <a:r>
              <a:rPr lang="en-US" dirty="0"/>
              <a:t>Women in Public Life</a:t>
            </a:r>
          </a:p>
        </p:txBody>
      </p:sp>
    </p:spTree>
    <p:extLst>
      <p:ext uri="{BB962C8B-B14F-4D97-AF65-F5344CB8AC3E}">
        <p14:creationId xmlns:p14="http://schemas.microsoft.com/office/powerpoint/2010/main" val="210246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85800"/>
            <a:ext cx="6965245" cy="1202485"/>
          </a:xfrm>
        </p:spPr>
        <p:txBody>
          <a:bodyPr/>
          <a:lstStyle/>
          <a:p>
            <a:r>
              <a:rPr lang="en-US" dirty="0"/>
              <a:t>Florence Kelley</a:t>
            </a:r>
          </a:p>
        </p:txBody>
      </p:sp>
      <p:sp>
        <p:nvSpPr>
          <p:cNvPr id="3" name="Content Placeholder 2"/>
          <p:cNvSpPr>
            <a:spLocks noGrp="1"/>
          </p:cNvSpPr>
          <p:nvPr>
            <p:ph sz="quarter" idx="1"/>
          </p:nvPr>
        </p:nvSpPr>
        <p:spPr>
          <a:xfrm>
            <a:off x="2286000" y="1905000"/>
            <a:ext cx="6553200" cy="4497410"/>
          </a:xfrm>
        </p:spPr>
        <p:txBody>
          <a:bodyPr>
            <a:normAutofit/>
          </a:bodyPr>
          <a:lstStyle/>
          <a:p>
            <a:r>
              <a:rPr lang="en-US" dirty="0" smtClean="0"/>
              <a:t>Women advocator that believed that women were hurt by the unfair prices of goods they had to buy to run their homes</a:t>
            </a:r>
          </a:p>
          <a:p>
            <a:r>
              <a:rPr lang="en-US" dirty="0" smtClean="0"/>
              <a:t>1899 helped founded National Consumers League </a:t>
            </a:r>
          </a:p>
          <a:p>
            <a:pPr lvl="1"/>
            <a:r>
              <a:rPr lang="en-US" dirty="0"/>
              <a:t>Labeled goods as fairly priced and urged women to buy labeled goods </a:t>
            </a:r>
            <a:endParaRPr lang="en-US" dirty="0" smtClean="0"/>
          </a:p>
          <a:p>
            <a:r>
              <a:rPr lang="en-US" dirty="0" smtClean="0"/>
              <a:t>Helped form Women’s Trade Union League (WTUL) – tried to improve female working conditions, pushed for minimum wage, and 8-hour work day</a:t>
            </a:r>
          </a:p>
          <a:p>
            <a:endParaRPr lang="en-US" dirty="0" smtClean="0"/>
          </a:p>
          <a:p>
            <a:pPr lvl="1"/>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93964"/>
            <a:ext cx="2089037" cy="2854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78939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03645" cy="1202485"/>
          </a:xfrm>
        </p:spPr>
        <p:txBody>
          <a:bodyPr>
            <a:normAutofit/>
          </a:bodyPr>
          <a:lstStyle/>
          <a:p>
            <a:r>
              <a:rPr lang="en-US" dirty="0" smtClean="0"/>
              <a:t>NCL – National Consumer’s League</a:t>
            </a:r>
            <a:endParaRPr lang="en-US" dirty="0"/>
          </a:p>
        </p:txBody>
      </p:sp>
      <p:sp>
        <p:nvSpPr>
          <p:cNvPr id="3" name="Content Placeholder 2"/>
          <p:cNvSpPr>
            <a:spLocks noGrp="1"/>
          </p:cNvSpPr>
          <p:nvPr>
            <p:ph sz="quarter" idx="1"/>
          </p:nvPr>
        </p:nvSpPr>
        <p:spPr>
          <a:xfrm>
            <a:off x="1371600" y="1524000"/>
            <a:ext cx="6196405" cy="3603812"/>
          </a:xfrm>
        </p:spPr>
        <p:txBody>
          <a:bodyPr>
            <a:normAutofit fontScale="92500"/>
          </a:bodyPr>
          <a:lstStyle/>
          <a:p>
            <a:r>
              <a:rPr lang="en-US" dirty="0"/>
              <a:t>G</a:t>
            </a:r>
            <a:r>
              <a:rPr lang="en-US" dirty="0" smtClean="0"/>
              <a:t>roup organized in 1899 to investigate conditions under which goods were made and sold and to promote safe working conditions and a minimum wage</a:t>
            </a:r>
          </a:p>
          <a:p>
            <a:r>
              <a:rPr lang="en-US" dirty="0" smtClean="0"/>
              <a:t>Special labels to “goods produced under fair, safe, and healthy working conditions”</a:t>
            </a:r>
          </a:p>
          <a:p>
            <a:r>
              <a:rPr lang="en-US" dirty="0" smtClean="0"/>
              <a:t>Pushed for reforms – government inspect meatpacking plants, make workplaces safer, give unemployed payments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89" y="4953000"/>
            <a:ext cx="5184422" cy="17497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2749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590800"/>
            <a:ext cx="6254044" cy="1362075"/>
          </a:xfrm>
        </p:spPr>
        <p:txBody>
          <a:bodyPr/>
          <a:lstStyle/>
          <a:p>
            <a:r>
              <a:rPr lang="en-US" dirty="0" smtClean="0"/>
              <a:t>Section 1: </a:t>
            </a:r>
            <a:r>
              <a:rPr lang="en-US" dirty="0"/>
              <a:t>The Origins of Progressivism </a:t>
            </a:r>
          </a:p>
        </p:txBody>
      </p:sp>
    </p:spTree>
    <p:extLst>
      <p:ext uri="{BB962C8B-B14F-4D97-AF65-F5344CB8AC3E}">
        <p14:creationId xmlns:p14="http://schemas.microsoft.com/office/powerpoint/2010/main" val="21324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905000"/>
            <a:ext cx="6965245" cy="1202485"/>
          </a:xfrm>
        </p:spPr>
        <p:txBody>
          <a:bodyPr>
            <a:normAutofit/>
          </a:bodyPr>
          <a:lstStyle/>
          <a:p>
            <a:r>
              <a:rPr lang="en-US" dirty="0"/>
              <a:t>Temperance </a:t>
            </a:r>
            <a:r>
              <a:rPr lang="en-US" dirty="0" smtClean="0"/>
              <a:t>Movement</a:t>
            </a:r>
            <a:endParaRPr lang="en-US" dirty="0"/>
          </a:p>
        </p:txBody>
      </p:sp>
      <p:sp>
        <p:nvSpPr>
          <p:cNvPr id="3" name="Content Placeholder 2"/>
          <p:cNvSpPr>
            <a:spLocks noGrp="1"/>
          </p:cNvSpPr>
          <p:nvPr>
            <p:ph sz="quarter" idx="1"/>
          </p:nvPr>
        </p:nvSpPr>
        <p:spPr>
          <a:xfrm>
            <a:off x="2209800" y="3048000"/>
            <a:ext cx="6196405" cy="3603812"/>
          </a:xfrm>
        </p:spPr>
        <p:txBody>
          <a:bodyPr>
            <a:normAutofit lnSpcReduction="10000"/>
          </a:bodyPr>
          <a:lstStyle/>
          <a:p>
            <a:r>
              <a:rPr lang="en-US" dirty="0" smtClean="0"/>
              <a:t>Led by Women’s Christian Temperance Union (WCTU)</a:t>
            </a:r>
          </a:p>
          <a:p>
            <a:r>
              <a:rPr lang="en-US" dirty="0" smtClean="0"/>
              <a:t>Promoted temperance – “practice of never drinking alcohol” or moderate use </a:t>
            </a:r>
          </a:p>
          <a:p>
            <a:r>
              <a:rPr lang="en-US" dirty="0" smtClean="0"/>
              <a:t>Believed alcohol use led men to neglect their families, abuse their wives, and spend majority of money on liquor</a:t>
            </a:r>
          </a:p>
          <a:p>
            <a:r>
              <a:rPr lang="en-US" dirty="0" smtClean="0"/>
              <a:t>Led to passage of 18</a:t>
            </a:r>
            <a:r>
              <a:rPr lang="en-US" baseline="30000" dirty="0" smtClean="0"/>
              <a:t>th</a:t>
            </a:r>
            <a:r>
              <a:rPr lang="en-US" dirty="0" smtClean="0"/>
              <a:t> Amendment – outlawed production and sale of alcohol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397"/>
            <a:ext cx="2902527" cy="2902527"/>
          </a:xfrm>
          <a:prstGeom prst="rect">
            <a:avLst/>
          </a:prstGeom>
        </p:spPr>
      </p:pic>
    </p:spTree>
    <p:extLst>
      <p:ext uri="{BB962C8B-B14F-4D97-AF65-F5344CB8AC3E}">
        <p14:creationId xmlns:p14="http://schemas.microsoft.com/office/powerpoint/2010/main" val="408595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Margaret </a:t>
            </a:r>
            <a:r>
              <a:rPr lang="en-US" dirty="0" smtClean="0"/>
              <a:t>Sanger</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Nurse who thought that family life and women’s health would improve if women had fewer children</a:t>
            </a:r>
          </a:p>
          <a:p>
            <a:r>
              <a:rPr lang="en-US" dirty="0" smtClean="0"/>
              <a:t>One of 11 children </a:t>
            </a:r>
          </a:p>
          <a:p>
            <a:r>
              <a:rPr lang="en-US" dirty="0" smtClean="0"/>
              <a:t>1916 opened first birth-control clinic </a:t>
            </a:r>
          </a:p>
          <a:p>
            <a:r>
              <a:rPr lang="en-US" dirty="0" smtClean="0"/>
              <a:t>Jailed several times as a “public nuisance”</a:t>
            </a:r>
          </a:p>
          <a:p>
            <a:r>
              <a:rPr lang="en-US" dirty="0" smtClean="0"/>
              <a:t>1921 – founded American Birth Control League to make this information available to more women</a:t>
            </a:r>
          </a:p>
          <a:p>
            <a:pPr lvl="1"/>
            <a:r>
              <a:rPr lang="en-US" dirty="0" smtClean="0"/>
              <a:t>Federal courts said doctors could give out this information about “family planning”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295400"/>
            <a:ext cx="3703872"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6310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7467600" cy="1143000"/>
          </a:xfrm>
        </p:spPr>
        <p:txBody>
          <a:bodyPr>
            <a:normAutofit/>
          </a:bodyPr>
          <a:lstStyle/>
          <a:p>
            <a:r>
              <a:rPr lang="en-US" dirty="0" smtClean="0"/>
              <a:t>Suffrage</a:t>
            </a:r>
            <a:endParaRPr lang="en-US" dirty="0"/>
          </a:p>
        </p:txBody>
      </p:sp>
      <p:sp>
        <p:nvSpPr>
          <p:cNvPr id="3" name="Content Placeholder 2"/>
          <p:cNvSpPr>
            <a:spLocks noGrp="1"/>
          </p:cNvSpPr>
          <p:nvPr>
            <p:ph sz="quarter" idx="1"/>
          </p:nvPr>
        </p:nvSpPr>
        <p:spPr>
          <a:xfrm>
            <a:off x="1600200" y="2819400"/>
            <a:ext cx="7010400" cy="4205343"/>
          </a:xfrm>
        </p:spPr>
        <p:txBody>
          <a:bodyPr>
            <a:normAutofit/>
          </a:bodyPr>
          <a:lstStyle/>
          <a:p>
            <a:r>
              <a:rPr lang="en-US" dirty="0" smtClean="0"/>
              <a:t>Right to vote</a:t>
            </a:r>
          </a:p>
          <a:p>
            <a:r>
              <a:rPr lang="en-US" dirty="0" smtClean="0"/>
              <a:t>Goal of Progressive women</a:t>
            </a:r>
          </a:p>
          <a:p>
            <a:pPr lvl="1"/>
            <a:r>
              <a:rPr lang="en-US" dirty="0" smtClean="0"/>
              <a:t>Only way to make sure government would protect children, foster education, and support family life</a:t>
            </a:r>
          </a:p>
          <a:p>
            <a:r>
              <a:rPr lang="en-US" dirty="0" smtClean="0"/>
              <a:t>Women need to vote because political issues reached inside people’s homes – Jane Addams</a:t>
            </a:r>
          </a:p>
          <a:p>
            <a:r>
              <a:rPr lang="en-US" dirty="0" smtClean="0"/>
              <a:t>Reformers – Susan B. Anthony and Elizabeth Cady Stanton succeeded at state level in Wyoming and Colorado by end of 1890s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57629"/>
            <a:ext cx="2057400" cy="3117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230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Nineteenth </a:t>
            </a:r>
            <a:r>
              <a:rPr lang="en-US" dirty="0" smtClean="0"/>
              <a:t>Amendment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Constitutional amendment that gave women the right to vote</a:t>
            </a:r>
          </a:p>
          <a:p>
            <a:r>
              <a:rPr lang="en-US" dirty="0" smtClean="0"/>
              <a:t>Vote “shall not be denied on account of sex”</a:t>
            </a:r>
          </a:p>
          <a:p>
            <a:r>
              <a:rPr lang="en-US" dirty="0" smtClean="0"/>
              <a:t>Tennessee State House of Representatives passed the amendment by one vote – became official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751463"/>
            <a:ext cx="2971800" cy="2971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2416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Progressive </a:t>
            </a:r>
            <a:r>
              <a:rPr lang="en-US" sz="3200" dirty="0"/>
              <a:t>women </a:t>
            </a:r>
            <a:r>
              <a:rPr lang="en-US" sz="3200" dirty="0" smtClean="0"/>
              <a:t>reformers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7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04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7467600" cy="1143000"/>
          </a:xfrm>
        </p:spPr>
        <p:txBody>
          <a:bodyPr>
            <a:normAutofit fontScale="90000"/>
          </a:bodyPr>
          <a:lstStyle/>
          <a:p>
            <a:r>
              <a:rPr lang="en-US" sz="3600" dirty="0"/>
              <a:t>How did Progressive women reformers propose to solve societal problems?  </a:t>
            </a:r>
            <a:r>
              <a:rPr lang="en-US" dirty="0"/>
              <a:t/>
            </a:r>
            <a:br>
              <a:rPr lang="en-US" dirty="0"/>
            </a:br>
            <a:endParaRPr lang="en-US" dirty="0"/>
          </a:p>
        </p:txBody>
      </p:sp>
      <p:sp>
        <p:nvSpPr>
          <p:cNvPr id="3" name="Content Placeholder 2"/>
          <p:cNvSpPr>
            <a:spLocks noGrp="1"/>
          </p:cNvSpPr>
          <p:nvPr>
            <p:ph sz="quarter" idx="1"/>
          </p:nvPr>
        </p:nvSpPr>
        <p:spPr>
          <a:xfrm>
            <a:off x="228600" y="1981200"/>
            <a:ext cx="7315200" cy="4724400"/>
          </a:xfrm>
        </p:spPr>
        <p:txBody>
          <a:bodyPr>
            <a:normAutofit fontScale="92500"/>
          </a:bodyPr>
          <a:lstStyle/>
          <a:p>
            <a:r>
              <a:rPr lang="en-US" dirty="0" smtClean="0"/>
              <a:t>Alice Paul – formed National Women’s Party </a:t>
            </a:r>
          </a:p>
          <a:p>
            <a:pPr lvl="1"/>
            <a:r>
              <a:rPr lang="en-US" dirty="0" smtClean="0"/>
              <a:t>Public protest marches </a:t>
            </a:r>
          </a:p>
          <a:p>
            <a:pPr lvl="1"/>
            <a:r>
              <a:rPr lang="en-US" dirty="0" smtClean="0"/>
              <a:t>Focused on right to vote </a:t>
            </a:r>
          </a:p>
          <a:p>
            <a:r>
              <a:rPr lang="en-US" dirty="0" smtClean="0"/>
              <a:t>Carrie Chapman Catt – speaker, urged people to join National American Woman Suffrage Association </a:t>
            </a:r>
          </a:p>
          <a:p>
            <a:pPr lvl="1"/>
            <a:r>
              <a:rPr lang="en-US" dirty="0" smtClean="0"/>
              <a:t>President of association </a:t>
            </a:r>
          </a:p>
          <a:p>
            <a:r>
              <a:rPr lang="en-US" dirty="0"/>
              <a:t>Ida B. </a:t>
            </a:r>
            <a:r>
              <a:rPr lang="en-US" dirty="0" smtClean="0"/>
              <a:t>Wells – black teacher, helped form National Association of Colored Women</a:t>
            </a:r>
          </a:p>
          <a:p>
            <a:pPr lvl="1"/>
            <a:r>
              <a:rPr lang="en-US" dirty="0" smtClean="0"/>
              <a:t>Raised money to educate black children while parents went to work </a:t>
            </a:r>
          </a:p>
          <a:p>
            <a:r>
              <a:rPr lang="en-US" dirty="0" smtClean="0"/>
              <a:t>Florence Kelly</a:t>
            </a:r>
          </a:p>
          <a:p>
            <a:r>
              <a:rPr lang="en-US" dirty="0" smtClean="0"/>
              <a:t>Margaret Sanger</a:t>
            </a:r>
          </a:p>
          <a:p>
            <a:endParaRPr lang="en-US" dirty="0"/>
          </a:p>
        </p:txBody>
      </p:sp>
    </p:spTree>
    <p:extLst>
      <p:ext uri="{BB962C8B-B14F-4D97-AF65-F5344CB8AC3E}">
        <p14:creationId xmlns:p14="http://schemas.microsoft.com/office/powerpoint/2010/main" val="368225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514600"/>
            <a:ext cx="6254044" cy="1362075"/>
          </a:xfrm>
        </p:spPr>
        <p:txBody>
          <a:bodyPr/>
          <a:lstStyle/>
          <a:p>
            <a:r>
              <a:rPr lang="en-US" dirty="0" smtClean="0"/>
              <a:t>Section 3: The Struggle Against Discrimination</a:t>
            </a:r>
            <a:endParaRPr lang="en-US" dirty="0"/>
          </a:p>
        </p:txBody>
      </p:sp>
    </p:spTree>
    <p:extLst>
      <p:ext uri="{BB962C8B-B14F-4D97-AF65-F5344CB8AC3E}">
        <p14:creationId xmlns:p14="http://schemas.microsoft.com/office/powerpoint/2010/main" val="3794112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Booker T. Washington</a:t>
            </a:r>
          </a:p>
        </p:txBody>
      </p:sp>
      <p:sp>
        <p:nvSpPr>
          <p:cNvPr id="3" name="Content Placeholder 2"/>
          <p:cNvSpPr>
            <a:spLocks noGrp="1"/>
          </p:cNvSpPr>
          <p:nvPr>
            <p:ph sz="quarter" idx="1"/>
          </p:nvPr>
        </p:nvSpPr>
        <p:spPr/>
        <p:txBody>
          <a:bodyPr>
            <a:normAutofit fontScale="85000" lnSpcReduction="10000"/>
          </a:bodyPr>
          <a:lstStyle/>
          <a:p>
            <a:r>
              <a:rPr lang="en-US" dirty="0" smtClean="0"/>
              <a:t>(1856-1915) </a:t>
            </a:r>
          </a:p>
          <a:p>
            <a:r>
              <a:rPr lang="en-US" dirty="0" smtClean="0"/>
              <a:t>Believed that African Americans had to achieve economic independence before civil rights</a:t>
            </a:r>
          </a:p>
          <a:p>
            <a:r>
              <a:rPr lang="en-US" dirty="0" smtClean="0"/>
              <a:t>Black people must tolerate discrimination while they proved them selves equal to white people</a:t>
            </a:r>
          </a:p>
          <a:p>
            <a:r>
              <a:rPr lang="en-US" dirty="0" smtClean="0"/>
              <a:t>By working hard and waiting patiently he believed African Americans would gradually win white American’s respect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447800"/>
            <a:ext cx="4028367" cy="432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693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Du </a:t>
            </a:r>
            <a:r>
              <a:rPr lang="en-US" dirty="0" smtClean="0"/>
              <a:t>Bois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(1868-1963) </a:t>
            </a:r>
          </a:p>
          <a:p>
            <a:r>
              <a:rPr lang="en-US" dirty="0" smtClean="0"/>
              <a:t>Believed that African Americans had to demand their social and civil rights</a:t>
            </a:r>
          </a:p>
          <a:p>
            <a:r>
              <a:rPr lang="en-US" dirty="0" smtClean="0"/>
              <a:t>If they didn’t they would become permanent victims of racism </a:t>
            </a:r>
          </a:p>
          <a:p>
            <a:r>
              <a:rPr lang="en-US" dirty="0" smtClean="0"/>
              <a:t>They must fight every day for the rights given to them in the constitution. </a:t>
            </a:r>
          </a:p>
          <a:p>
            <a:r>
              <a:rPr lang="en-US" dirty="0" smtClean="0"/>
              <a:t>Both he and William Monroe Trotter urged African Americans to demand for their rights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3657600" cy="465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24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National Association for the Advancement of Colored People</a:t>
            </a:r>
            <a:br>
              <a:rPr lang="en-US" sz="3200" dirty="0"/>
            </a:br>
            <a:r>
              <a:rPr lang="en-US" dirty="0"/>
              <a:t>NAACP</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524000"/>
            <a:ext cx="6898308" cy="510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29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accent6">
                    <a:lumMod val="50000"/>
                  </a:schemeClr>
                </a:solidFill>
              </a:rPr>
              <a:t>The Progressive Movement</a:t>
            </a:r>
            <a:endParaRPr lang="en-US" sz="3200" u="sng" dirty="0">
              <a:solidFill>
                <a:schemeClr val="accent6">
                  <a:lumMod val="50000"/>
                </a:schemeClr>
              </a:solidFill>
            </a:endParaRPr>
          </a:p>
        </p:txBody>
      </p:sp>
      <p:sp>
        <p:nvSpPr>
          <p:cNvPr id="3" name="Content Placeholder 2"/>
          <p:cNvSpPr>
            <a:spLocks noGrp="1"/>
          </p:cNvSpPr>
          <p:nvPr>
            <p:ph sz="quarter" idx="1"/>
          </p:nvPr>
        </p:nvSpPr>
        <p:spPr>
          <a:xfrm>
            <a:off x="457200" y="1600200"/>
            <a:ext cx="4343400" cy="5029200"/>
          </a:xfrm>
        </p:spPr>
        <p:txBody>
          <a:bodyPr>
            <a:normAutofit fontScale="92500" lnSpcReduction="10000"/>
          </a:bodyPr>
          <a:lstStyle/>
          <a:p>
            <a:r>
              <a:rPr lang="en-US" dirty="0" smtClean="0"/>
              <a:t>In the late 1800’s many Americans began calling for sweeping changes across the nation</a:t>
            </a:r>
          </a:p>
          <a:p>
            <a:r>
              <a:rPr lang="en-US" dirty="0" smtClean="0"/>
              <a:t>This voice mainly came from the rapidly growing middle class</a:t>
            </a:r>
          </a:p>
          <a:p>
            <a:r>
              <a:rPr lang="en-US" dirty="0" smtClean="0"/>
              <a:t>Shared a belief that industrialization and urbanization had created troubling social and political problems</a:t>
            </a:r>
          </a:p>
          <a:p>
            <a:pPr lvl="1"/>
            <a:r>
              <a:rPr lang="en-US" dirty="0" smtClean="0"/>
              <a:t>Wanted to bring about reforms that would correct these problems and injustices through logic and reason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877" y="2362200"/>
            <a:ext cx="3479491" cy="2601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934200" y="6324600"/>
            <a:ext cx="1752600" cy="276999"/>
          </a:xfrm>
          <a:prstGeom prst="rect">
            <a:avLst/>
          </a:prstGeom>
          <a:noFill/>
        </p:spPr>
        <p:txBody>
          <a:bodyPr wrap="square" rtlCol="0">
            <a:spAutoFit/>
          </a:bodyPr>
          <a:lstStyle/>
          <a:p>
            <a:pPr algn="r"/>
            <a:r>
              <a:rPr lang="en-US" sz="1200" b="1" dirty="0" smtClean="0"/>
              <a:t>Chapter 9 Section 1</a:t>
            </a:r>
            <a:endParaRPr lang="en-US" sz="1200" b="1" dirty="0"/>
          </a:p>
        </p:txBody>
      </p:sp>
    </p:spTree>
    <p:extLst>
      <p:ext uri="{BB962C8B-B14F-4D97-AF65-F5344CB8AC3E}">
        <p14:creationId xmlns:p14="http://schemas.microsoft.com/office/powerpoint/2010/main" val="400722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National Association for the Advancement of Colored People</a:t>
            </a:r>
            <a:br>
              <a:rPr lang="en-US" sz="2200" dirty="0"/>
            </a:br>
            <a:r>
              <a:rPr lang="en-US" dirty="0"/>
              <a:t>NAACP</a:t>
            </a:r>
          </a:p>
        </p:txBody>
      </p:sp>
      <p:sp>
        <p:nvSpPr>
          <p:cNvPr id="3" name="Content Placeholder 2"/>
          <p:cNvSpPr>
            <a:spLocks noGrp="1"/>
          </p:cNvSpPr>
          <p:nvPr>
            <p:ph sz="quarter" idx="1"/>
          </p:nvPr>
        </p:nvSpPr>
        <p:spPr/>
        <p:txBody>
          <a:bodyPr>
            <a:normAutofit lnSpcReduction="10000"/>
          </a:bodyPr>
          <a:lstStyle/>
          <a:p>
            <a:r>
              <a:rPr lang="en-US" dirty="0" smtClean="0"/>
              <a:t>Their goal was for African Americans to be “Physically free from peonage [forced, low-paid labor], mentally free from ignorance, politically free from disfranchisement, and socially free from insult” </a:t>
            </a:r>
          </a:p>
          <a:p>
            <a:r>
              <a:rPr lang="en-US" dirty="0" smtClean="0"/>
              <a:t>Leaders included white and black Progressives. </a:t>
            </a:r>
            <a:endParaRPr lang="en-US" dirty="0"/>
          </a:p>
          <a:p>
            <a:r>
              <a:rPr lang="en-US" dirty="0" smtClean="0"/>
              <a:t>They focused on the battle for equal access to decent housing professional careers like teaching</a:t>
            </a:r>
          </a:p>
          <a:p>
            <a:r>
              <a:rPr lang="en-US" dirty="0" smtClean="0"/>
              <a:t>Focused on middle class</a:t>
            </a:r>
          </a:p>
          <a:p>
            <a:r>
              <a:rPr lang="en-US" dirty="0"/>
              <a:t>Famous leaders: Jane Addams, Ray </a:t>
            </a:r>
            <a:r>
              <a:rPr lang="en-US" dirty="0" err="1"/>
              <a:t>Stannard</a:t>
            </a:r>
            <a:r>
              <a:rPr lang="en-US" dirty="0"/>
              <a:t> Bakers, Florence Kelley</a:t>
            </a:r>
          </a:p>
          <a:p>
            <a:r>
              <a:rPr lang="en-US" dirty="0"/>
              <a:t>Ida B. Wells used her newspaper to make clear the horror of lynching </a:t>
            </a:r>
          </a:p>
          <a:p>
            <a:endParaRPr lang="en-US" dirty="0"/>
          </a:p>
        </p:txBody>
      </p:sp>
    </p:spTree>
    <p:extLst>
      <p:ext uri="{BB962C8B-B14F-4D97-AF65-F5344CB8AC3E}">
        <p14:creationId xmlns:p14="http://schemas.microsoft.com/office/powerpoint/2010/main" val="213248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Urban League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Local black clubs and churches set up employment agencies and relief efforts to help African Americans get settled and find work </a:t>
            </a:r>
          </a:p>
          <a:p>
            <a:r>
              <a:rPr lang="en-US" dirty="0" smtClean="0"/>
              <a:t>Focused on poorer workers</a:t>
            </a:r>
          </a:p>
          <a:p>
            <a:r>
              <a:rPr lang="en-US" dirty="0" smtClean="0"/>
              <a:t>Helped families buy clothes, books, and send children to school</a:t>
            </a:r>
          </a:p>
          <a:p>
            <a:r>
              <a:rPr lang="en-US" dirty="0" smtClean="0"/>
              <a:t>Helped factory workers and maids find jobs</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199"/>
            <a:ext cx="3733800" cy="391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317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Anti-Defamation </a:t>
            </a:r>
            <a:r>
              <a:rPr lang="en-US" dirty="0" smtClean="0"/>
              <a:t>League</a:t>
            </a:r>
            <a:endParaRPr lang="en-US" dirty="0"/>
          </a:p>
        </p:txBody>
      </p:sp>
      <p:sp>
        <p:nvSpPr>
          <p:cNvPr id="3" name="Content Placeholder 2"/>
          <p:cNvSpPr>
            <a:spLocks noGrp="1"/>
          </p:cNvSpPr>
          <p:nvPr>
            <p:ph sz="quarter" idx="1"/>
          </p:nvPr>
        </p:nvSpPr>
        <p:spPr/>
        <p:txBody>
          <a:bodyPr/>
          <a:lstStyle/>
          <a:p>
            <a:r>
              <a:rPr lang="en-US" sz="2800" dirty="0" smtClean="0"/>
              <a:t>Goal: to defend Jews and others against physical and verbal attacks, false statements, and “to secure justice and fair treatment to all citizens alike”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05000"/>
            <a:ext cx="3810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479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Mutualistas</a:t>
            </a:r>
            <a:endParaRPr lang="en-US" dirty="0"/>
          </a:p>
        </p:txBody>
      </p:sp>
      <p:sp>
        <p:nvSpPr>
          <p:cNvPr id="3" name="Content Placeholder 2"/>
          <p:cNvSpPr>
            <a:spLocks noGrp="1"/>
          </p:cNvSpPr>
          <p:nvPr>
            <p:ph sz="quarter" idx="1"/>
          </p:nvPr>
        </p:nvSpPr>
        <p:spPr/>
        <p:txBody>
          <a:bodyPr/>
          <a:lstStyle/>
          <a:p>
            <a:r>
              <a:rPr lang="en-US" dirty="0" smtClean="0"/>
              <a:t>Organized by Mexican Americans</a:t>
            </a:r>
          </a:p>
          <a:p>
            <a:r>
              <a:rPr lang="en-US" dirty="0" smtClean="0"/>
              <a:t>Groups that made loans and provided legal assistance </a:t>
            </a:r>
          </a:p>
          <a:p>
            <a:r>
              <a:rPr lang="en-US" dirty="0" smtClean="0"/>
              <a:t>Had insurance programs to help members if they were too sick to work</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4567238" cy="349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92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7467600" cy="882555"/>
          </a:xfrm>
        </p:spPr>
        <p:txBody>
          <a:bodyPr>
            <a:normAutofit fontScale="90000"/>
          </a:bodyPr>
          <a:lstStyle/>
          <a:p>
            <a:r>
              <a:rPr lang="en-US" sz="2000" dirty="0" smtClean="0"/>
              <a:t>Works Cited</a:t>
            </a:r>
            <a:br>
              <a:rPr lang="en-US" sz="2000" dirty="0" smtClean="0"/>
            </a:br>
            <a:r>
              <a:rPr lang="en-US" sz="2000" dirty="0"/>
              <a:t>PPT-Based on the work of : Lauren Davis, Mary Kate DeLuca, Gabby Hummel, Jordan </a:t>
            </a:r>
            <a:r>
              <a:rPr lang="en-US" sz="2000" dirty="0" err="1" smtClean="0"/>
              <a:t>Veneri</a:t>
            </a:r>
            <a:endParaRPr lang="en-US" dirty="0"/>
          </a:p>
        </p:txBody>
      </p:sp>
      <p:sp>
        <p:nvSpPr>
          <p:cNvPr id="3" name="Content Placeholder 2"/>
          <p:cNvSpPr>
            <a:spLocks noGrp="1"/>
          </p:cNvSpPr>
          <p:nvPr>
            <p:ph sz="quarter" idx="1"/>
          </p:nvPr>
        </p:nvSpPr>
        <p:spPr>
          <a:xfrm>
            <a:off x="457200" y="1143000"/>
            <a:ext cx="7620000" cy="5638800"/>
          </a:xfrm>
        </p:spPr>
        <p:txBody>
          <a:bodyPr>
            <a:normAutofit fontScale="55000" lnSpcReduction="20000"/>
          </a:bodyPr>
          <a:lstStyle/>
          <a:p>
            <a:r>
              <a:rPr lang="en-US" dirty="0"/>
              <a:t>"90 Years Hence: Honoring the Women's Suffrage Movement." </a:t>
            </a:r>
            <a:r>
              <a:rPr lang="en-US" i="1" dirty="0"/>
              <a:t>Politic365</a:t>
            </a:r>
            <a:r>
              <a:rPr lang="en-US" dirty="0"/>
              <a:t>. </a:t>
            </a:r>
            <a:r>
              <a:rPr lang="en-US" dirty="0" err="1"/>
              <a:t>N.p</a:t>
            </a:r>
            <a:r>
              <a:rPr lang="en-US" dirty="0"/>
              <a:t>., </a:t>
            </a:r>
            <a:r>
              <a:rPr lang="en-US" dirty="0" err="1"/>
              <a:t>n.d.</a:t>
            </a:r>
            <a:r>
              <a:rPr lang="en-US" dirty="0"/>
              <a:t> Web. 07 Apr. 2014.</a:t>
            </a:r>
          </a:p>
          <a:p>
            <a:r>
              <a:rPr lang="en-US" dirty="0"/>
              <a:t>"</a:t>
            </a:r>
            <a:r>
              <a:rPr lang="en-US" dirty="0" err="1"/>
              <a:t>Barnhardt</a:t>
            </a:r>
            <a:r>
              <a:rPr lang="en-US" dirty="0"/>
              <a:t>." </a:t>
            </a:r>
            <a:r>
              <a:rPr lang="en-US" i="1" dirty="0" err="1"/>
              <a:t>Barnhardt</a:t>
            </a:r>
            <a:r>
              <a:rPr lang="en-US" dirty="0"/>
              <a:t>. </a:t>
            </a:r>
            <a:r>
              <a:rPr lang="en-US" dirty="0" err="1"/>
              <a:t>N.p</a:t>
            </a:r>
            <a:r>
              <a:rPr lang="en-US" dirty="0"/>
              <a:t>., </a:t>
            </a:r>
            <a:r>
              <a:rPr lang="en-US" dirty="0" err="1"/>
              <a:t>n.d.</a:t>
            </a:r>
            <a:r>
              <a:rPr lang="en-US" dirty="0"/>
              <a:t> Web. 07 Apr. 2014.</a:t>
            </a:r>
          </a:p>
          <a:p>
            <a:r>
              <a:rPr lang="en-US" dirty="0"/>
              <a:t>"Blanche </a:t>
            </a:r>
            <a:r>
              <a:rPr lang="en-US" dirty="0" err="1"/>
              <a:t>Armwood</a:t>
            </a:r>
            <a:r>
              <a:rPr lang="en-US" dirty="0"/>
              <a:t> - Tampa Native." </a:t>
            </a:r>
            <a:r>
              <a:rPr lang="en-US" i="1" dirty="0"/>
              <a:t>Blanche </a:t>
            </a:r>
            <a:r>
              <a:rPr lang="en-US" i="1" dirty="0" err="1"/>
              <a:t>Armwood</a:t>
            </a:r>
            <a:r>
              <a:rPr lang="en-US" i="1" dirty="0"/>
              <a:t> - Tampa Native</a:t>
            </a:r>
            <a:r>
              <a:rPr lang="en-US" dirty="0"/>
              <a:t>. </a:t>
            </a:r>
            <a:r>
              <a:rPr lang="en-US" dirty="0" err="1"/>
              <a:t>Tampix</a:t>
            </a:r>
            <a:r>
              <a:rPr lang="en-US" dirty="0"/>
              <a:t>, </a:t>
            </a:r>
            <a:r>
              <a:rPr lang="en-US" dirty="0" err="1"/>
              <a:t>n.d.</a:t>
            </a:r>
            <a:r>
              <a:rPr lang="en-US" dirty="0"/>
              <a:t> Web. 07 Apr. 2014. </a:t>
            </a:r>
          </a:p>
          <a:p>
            <a:r>
              <a:rPr lang="en-US" dirty="0"/>
              <a:t>"Blanche </a:t>
            </a:r>
            <a:r>
              <a:rPr lang="en-US" dirty="0" err="1"/>
              <a:t>Armwood</a:t>
            </a:r>
            <a:r>
              <a:rPr lang="en-US" dirty="0"/>
              <a:t> - Tampa Native." </a:t>
            </a:r>
            <a:r>
              <a:rPr lang="en-US" i="1" dirty="0"/>
              <a:t>Blanche </a:t>
            </a:r>
            <a:r>
              <a:rPr lang="en-US" i="1" dirty="0" err="1"/>
              <a:t>Armwood</a:t>
            </a:r>
            <a:r>
              <a:rPr lang="en-US" i="1" dirty="0"/>
              <a:t> - Tampa Native</a:t>
            </a:r>
            <a:r>
              <a:rPr lang="en-US" dirty="0"/>
              <a:t>. </a:t>
            </a:r>
            <a:r>
              <a:rPr lang="en-US" dirty="0" err="1"/>
              <a:t>Tampix</a:t>
            </a:r>
            <a:r>
              <a:rPr lang="en-US" dirty="0"/>
              <a:t>, </a:t>
            </a:r>
            <a:r>
              <a:rPr lang="en-US" dirty="0" err="1"/>
              <a:t>n.d.</a:t>
            </a:r>
            <a:r>
              <a:rPr lang="en-US" dirty="0"/>
              <a:t> Web. 07 Apr. 2014. </a:t>
            </a:r>
          </a:p>
          <a:p>
            <a:r>
              <a:rPr lang="en-US" dirty="0"/>
              <a:t>"Booker T. Washington on Black Victimhood." </a:t>
            </a:r>
            <a:r>
              <a:rPr lang="en-US" i="1" dirty="0"/>
              <a:t>The American Vision</a:t>
            </a:r>
            <a:r>
              <a:rPr lang="en-US" dirty="0"/>
              <a:t>. </a:t>
            </a:r>
            <a:r>
              <a:rPr lang="en-US" dirty="0" err="1"/>
              <a:t>N.p</a:t>
            </a:r>
            <a:r>
              <a:rPr lang="en-US" dirty="0"/>
              <a:t>., </a:t>
            </a:r>
            <a:r>
              <a:rPr lang="en-US" dirty="0" err="1"/>
              <a:t>n.d.</a:t>
            </a:r>
            <a:r>
              <a:rPr lang="en-US" dirty="0"/>
              <a:t> Web. 07 Apr. 2014. </a:t>
            </a:r>
          </a:p>
          <a:p>
            <a:r>
              <a:rPr lang="en-US" dirty="0"/>
              <a:t>"Florence Kelley." About.com Women's History. </a:t>
            </a:r>
            <a:r>
              <a:rPr lang="en-US" dirty="0" err="1"/>
              <a:t>N.p</a:t>
            </a:r>
            <a:r>
              <a:rPr lang="en-US" dirty="0"/>
              <a:t>., </a:t>
            </a:r>
            <a:r>
              <a:rPr lang="en-US" dirty="0" err="1"/>
              <a:t>n.d.</a:t>
            </a:r>
            <a:r>
              <a:rPr lang="en-US" dirty="0"/>
              <a:t> Web. 07 Apr. 2014.</a:t>
            </a:r>
          </a:p>
          <a:p>
            <a:r>
              <a:rPr lang="en-US" dirty="0"/>
              <a:t>"Florence Kelley." </a:t>
            </a:r>
            <a:r>
              <a:rPr lang="en-US" i="1" dirty="0"/>
              <a:t>Wikipedia</a:t>
            </a:r>
            <a:r>
              <a:rPr lang="en-US" dirty="0"/>
              <a:t>. Wikimedia Foundation, 04 June 2014. Web. 07 Apr. 2014.</a:t>
            </a:r>
          </a:p>
          <a:p>
            <a:r>
              <a:rPr lang="en-US" dirty="0"/>
              <a:t>"History of the University of Illinois at Chicago." History of the University of Illinois at 	Chicago. </a:t>
            </a:r>
            <a:r>
              <a:rPr lang="en-US" dirty="0" err="1"/>
              <a:t>N.p</a:t>
            </a:r>
            <a:r>
              <a:rPr lang="en-US" dirty="0"/>
              <a:t>., </a:t>
            </a:r>
            <a:r>
              <a:rPr lang="en-US" dirty="0" err="1"/>
              <a:t>n.d.</a:t>
            </a:r>
            <a:r>
              <a:rPr lang="en-US" dirty="0"/>
              <a:t> Web. 07 Apr. 2014. </a:t>
            </a:r>
          </a:p>
          <a:p>
            <a:r>
              <a:rPr lang="en-US" dirty="0"/>
              <a:t>"Jewish Museum Milwaukee." </a:t>
            </a:r>
            <a:r>
              <a:rPr lang="en-US" i="1" dirty="0"/>
              <a:t>Community Organizations » Archives &amp; Collections » Historical Records »</a:t>
            </a:r>
            <a:r>
              <a:rPr lang="en-US" dirty="0"/>
              <a:t>. </a:t>
            </a:r>
            <a:r>
              <a:rPr lang="en-US" dirty="0" err="1"/>
              <a:t>N.p</a:t>
            </a:r>
            <a:r>
              <a:rPr lang="en-US" dirty="0"/>
              <a:t>., </a:t>
            </a:r>
            <a:r>
              <a:rPr lang="en-US" dirty="0" err="1"/>
              <a:t>n.d.</a:t>
            </a:r>
            <a:r>
              <a:rPr lang="en-US" dirty="0"/>
              <a:t> Web. 07 Apr. 2014. </a:t>
            </a:r>
          </a:p>
          <a:p>
            <a:r>
              <a:rPr lang="en-US" dirty="0"/>
              <a:t>"Mutual Aid Societies | Open Websites." </a:t>
            </a:r>
            <a:r>
              <a:rPr lang="en-US" i="1" dirty="0"/>
              <a:t>Mutual Aid Societies | Open Websites</a:t>
            </a:r>
            <a:r>
              <a:rPr lang="en-US" dirty="0"/>
              <a:t>. </a:t>
            </a:r>
            <a:r>
              <a:rPr lang="en-US" dirty="0" err="1"/>
              <a:t>N.p</a:t>
            </a:r>
            <a:r>
              <a:rPr lang="en-US" dirty="0"/>
              <a:t>., </a:t>
            </a:r>
            <a:r>
              <a:rPr lang="en-US" dirty="0" err="1"/>
              <a:t>n.d.</a:t>
            </a:r>
            <a:r>
              <a:rPr lang="en-US" dirty="0"/>
              <a:t> Web. 07 Apr. 2014. </a:t>
            </a:r>
          </a:p>
          <a:p>
            <a:r>
              <a:rPr lang="en-US" dirty="0"/>
              <a:t>"NAACP History: W.E.B. Dubois." </a:t>
            </a:r>
            <a:r>
              <a:rPr lang="en-US" i="1" dirty="0"/>
              <a:t>NAACP</a:t>
            </a:r>
            <a:r>
              <a:rPr lang="en-US" dirty="0"/>
              <a:t>. NAACP, </a:t>
            </a:r>
            <a:r>
              <a:rPr lang="en-US" dirty="0" err="1"/>
              <a:t>n.d.</a:t>
            </a:r>
            <a:r>
              <a:rPr lang="en-US" dirty="0"/>
              <a:t> Web. 06 Apr. 2014. </a:t>
            </a:r>
          </a:p>
          <a:p>
            <a:r>
              <a:rPr lang="en-US" dirty="0"/>
              <a:t>"National Association for the Advancement of Colored People." </a:t>
            </a:r>
            <a:r>
              <a:rPr lang="en-US" i="1" dirty="0"/>
              <a:t>Wikipedia</a:t>
            </a:r>
            <a:r>
              <a:rPr lang="en-US" dirty="0"/>
              <a:t>. Wikimedia Foundation, 04 Apr. 2014. Web. 06 Apr. 2014. </a:t>
            </a:r>
          </a:p>
          <a:p>
            <a:r>
              <a:rPr lang="en-US" dirty="0"/>
              <a:t>"National Women's History Museum." </a:t>
            </a:r>
            <a:r>
              <a:rPr lang="en-US" i="1" dirty="0"/>
              <a:t>Education &amp; Resources</a:t>
            </a:r>
            <a:r>
              <a:rPr lang="en-US" dirty="0"/>
              <a:t>. </a:t>
            </a:r>
            <a:r>
              <a:rPr lang="en-US" dirty="0" err="1"/>
              <a:t>N.p</a:t>
            </a:r>
            <a:r>
              <a:rPr lang="en-US" dirty="0"/>
              <a:t>., </a:t>
            </a:r>
            <a:r>
              <a:rPr lang="en-US" dirty="0" err="1"/>
              <a:t>n.d.</a:t>
            </a:r>
            <a:r>
              <a:rPr lang="en-US" dirty="0"/>
              <a:t> Web. 05 Apr. 2014.</a:t>
            </a:r>
          </a:p>
          <a:p>
            <a:r>
              <a:rPr lang="en-US" dirty="0"/>
              <a:t>"Progressive Era." </a:t>
            </a:r>
            <a:r>
              <a:rPr lang="en-US" i="1" dirty="0" err="1"/>
              <a:t>Mrspencerinfo</a:t>
            </a:r>
            <a:r>
              <a:rPr lang="en-US" dirty="0"/>
              <a:t>. </a:t>
            </a:r>
            <a:r>
              <a:rPr lang="en-US" dirty="0" err="1"/>
              <a:t>N.p</a:t>
            </a:r>
            <a:r>
              <a:rPr lang="en-US" dirty="0"/>
              <a:t>., </a:t>
            </a:r>
            <a:r>
              <a:rPr lang="en-US" dirty="0" err="1"/>
              <a:t>n.d.</a:t>
            </a:r>
            <a:r>
              <a:rPr lang="en-US" dirty="0"/>
              <a:t> Web. 08 Apr. 2014.</a:t>
            </a:r>
          </a:p>
          <a:p>
            <a:r>
              <a:rPr lang="en-US" dirty="0"/>
              <a:t>"Settlement Houses: Lillian Wald / Women 's Leadership in America History." Settlement 	Houses: Lillian Wald / Women 's Leadership in America History. </a:t>
            </a:r>
            <a:r>
              <a:rPr lang="en-US" dirty="0" err="1"/>
              <a:t>N.p</a:t>
            </a:r>
            <a:r>
              <a:rPr lang="en-US" dirty="0"/>
              <a:t>., </a:t>
            </a:r>
            <a:r>
              <a:rPr lang="en-US" dirty="0" err="1"/>
              <a:t>n.d.</a:t>
            </a:r>
            <a:r>
              <a:rPr lang="en-US" dirty="0"/>
              <a:t> Web. 07 Apr. 2014</a:t>
            </a:r>
            <a:r>
              <a:rPr lang="en-US" dirty="0" smtClean="0"/>
              <a:t>.</a:t>
            </a:r>
            <a:endParaRPr lang="en-US" dirty="0"/>
          </a:p>
        </p:txBody>
      </p:sp>
    </p:spTree>
    <p:extLst>
      <p:ext uri="{BB962C8B-B14F-4D97-AF65-F5344CB8AC3E}">
        <p14:creationId xmlns:p14="http://schemas.microsoft.com/office/powerpoint/2010/main" val="2837181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Cont’d</a:t>
            </a:r>
            <a:endParaRPr lang="en-US" dirty="0"/>
          </a:p>
        </p:txBody>
      </p:sp>
      <p:sp>
        <p:nvSpPr>
          <p:cNvPr id="3" name="Content Placeholder 2"/>
          <p:cNvSpPr>
            <a:spLocks noGrp="1"/>
          </p:cNvSpPr>
          <p:nvPr>
            <p:ph sz="quarter" idx="1"/>
          </p:nvPr>
        </p:nvSpPr>
        <p:spPr/>
        <p:txBody>
          <a:bodyPr>
            <a:normAutofit fontScale="47500" lnSpcReduction="20000"/>
          </a:bodyPr>
          <a:lstStyle/>
          <a:p>
            <a:r>
              <a:rPr lang="en-US" dirty="0"/>
              <a:t>"</a:t>
            </a:r>
            <a:r>
              <a:rPr lang="en-US" dirty="0" err="1"/>
              <a:t>Tenon</a:t>
            </a:r>
            <a:r>
              <a:rPr lang="en-US" dirty="0"/>
              <a:t> Tours: It's a Big World. Travel It." </a:t>
            </a:r>
            <a:r>
              <a:rPr lang="en-US" i="1" dirty="0" err="1"/>
              <a:t>Tenon</a:t>
            </a:r>
            <a:r>
              <a:rPr lang="en-US" i="1" dirty="0"/>
              <a:t> Tours</a:t>
            </a:r>
            <a:r>
              <a:rPr lang="en-US" dirty="0"/>
              <a:t>. </a:t>
            </a:r>
            <a:r>
              <a:rPr lang="en-US" dirty="0" err="1"/>
              <a:t>N.p</a:t>
            </a:r>
            <a:r>
              <a:rPr lang="en-US" dirty="0"/>
              <a:t>., </a:t>
            </a:r>
            <a:r>
              <a:rPr lang="en-US" dirty="0" err="1"/>
              <a:t>n.d.</a:t>
            </a:r>
            <a:r>
              <a:rPr lang="en-US" dirty="0"/>
              <a:t> Web. 07 Apr. 2014.</a:t>
            </a:r>
          </a:p>
          <a:p>
            <a:r>
              <a:rPr lang="en-US" dirty="0"/>
              <a:t>"The Triangle Shirtwaist Factory Fire." EVE Equal Visibility Everywhere RSS. </a:t>
            </a:r>
            <a:r>
              <a:rPr lang="en-US" dirty="0" err="1"/>
              <a:t>N.p</a:t>
            </a:r>
            <a:r>
              <a:rPr lang="en-US" dirty="0"/>
              <a:t>., </a:t>
            </a:r>
            <a:r>
              <a:rPr lang="en-US" dirty="0" err="1"/>
              <a:t>n.d.</a:t>
            </a:r>
            <a:r>
              <a:rPr lang="en-US" dirty="0"/>
              <a:t> Web. 	06 Apr. 2014. </a:t>
            </a:r>
          </a:p>
          <a:p>
            <a:r>
              <a:rPr lang="en-US" dirty="0"/>
              <a:t>"USPS Stamp of Approval." </a:t>
            </a:r>
            <a:r>
              <a:rPr lang="en-US" i="1" dirty="0"/>
              <a:t>USPS Stamp of Approval</a:t>
            </a:r>
            <a:r>
              <a:rPr lang="en-US" dirty="0"/>
              <a:t>. </a:t>
            </a:r>
            <a:r>
              <a:rPr lang="en-US" dirty="0" err="1"/>
              <a:t>N.p</a:t>
            </a:r>
            <a:r>
              <a:rPr lang="en-US" dirty="0"/>
              <a:t>., </a:t>
            </a:r>
            <a:r>
              <a:rPr lang="en-US" dirty="0" err="1"/>
              <a:t>n.d.</a:t>
            </a:r>
            <a:r>
              <a:rPr lang="en-US" dirty="0"/>
              <a:t> Web. 07 Apr. 2014.</a:t>
            </a:r>
          </a:p>
          <a:p>
            <a:r>
              <a:rPr lang="en-US" dirty="0"/>
              <a:t>"VII. </a:t>
            </a:r>
            <a:r>
              <a:rPr lang="en-US" dirty="0" err="1"/>
              <a:t>Pietro</a:t>
            </a:r>
            <a:r>
              <a:rPr lang="en-US" dirty="0"/>
              <a:t> and the Jew. Riis, Jacob A. 1902. The Battle with the Slum." </a:t>
            </a:r>
            <a:r>
              <a:rPr lang="en-US" i="1" dirty="0"/>
              <a:t>VII. </a:t>
            </a:r>
            <a:r>
              <a:rPr lang="en-US" i="1" dirty="0" err="1"/>
              <a:t>Pietro</a:t>
            </a:r>
            <a:r>
              <a:rPr lang="en-US" i="1" dirty="0"/>
              <a:t> and the Jew. Riis, Jacob A. 1902. The Battle with the Slum</a:t>
            </a:r>
            <a:r>
              <a:rPr lang="en-US" dirty="0"/>
              <a:t>. </a:t>
            </a:r>
            <a:r>
              <a:rPr lang="en-US" dirty="0" err="1"/>
              <a:t>N.p</a:t>
            </a:r>
            <a:r>
              <a:rPr lang="en-US" dirty="0"/>
              <a:t>., </a:t>
            </a:r>
            <a:r>
              <a:rPr lang="en-US" dirty="0" err="1"/>
              <a:t>n.d.</a:t>
            </a:r>
            <a:r>
              <a:rPr lang="en-US" dirty="0"/>
              <a:t> Web. 07 Apr. 2014.</a:t>
            </a:r>
          </a:p>
          <a:p>
            <a:r>
              <a:rPr lang="en-US" i="1" dirty="0"/>
              <a:t>AP US History</a:t>
            </a:r>
            <a:r>
              <a:rPr lang="en-US" dirty="0"/>
              <a:t>. </a:t>
            </a:r>
            <a:r>
              <a:rPr lang="en-US" dirty="0" err="1"/>
              <a:t>N.d.</a:t>
            </a:r>
            <a:r>
              <a:rPr lang="en-US" dirty="0"/>
              <a:t> Library of Congress, Washington, DC. </a:t>
            </a:r>
            <a:r>
              <a:rPr lang="en-US" i="1" dirty="0"/>
              <a:t>Progressive Era</a:t>
            </a:r>
            <a:r>
              <a:rPr lang="en-US" dirty="0"/>
              <a:t>. Web. 08 Apr. 2014.</a:t>
            </a:r>
          </a:p>
          <a:p>
            <a:r>
              <a:rPr lang="en-US" dirty="0"/>
              <a:t>Children "Helped" Their Parents to Make Meager Family Wages Prior to the Federal Law, in The Long Road: Fortieth Anniversary Report of the NCLC, National Child Labor Committee, [1944], Harry Elkins Widener Memorial Library, Harvard College Library.</a:t>
            </a:r>
          </a:p>
          <a:p>
            <a:r>
              <a:rPr lang="en-US" i="1" dirty="0"/>
              <a:t>How Was the Photograph Taken?</a:t>
            </a:r>
            <a:r>
              <a:rPr lang="en-US" dirty="0"/>
              <a:t> 1936. Library of Congress, Washington, DC. </a:t>
            </a:r>
            <a:r>
              <a:rPr lang="en-US" i="1" dirty="0"/>
              <a:t>How Was the Photograph Taken?</a:t>
            </a:r>
            <a:r>
              <a:rPr lang="en-US" dirty="0"/>
              <a:t> By Jacob Riis. Web. 08 Apr. 2014.</a:t>
            </a:r>
          </a:p>
          <a:p>
            <a:r>
              <a:rPr lang="en-US" dirty="0" err="1"/>
              <a:t>Lapsansky</a:t>
            </a:r>
            <a:r>
              <a:rPr lang="en-US" dirty="0"/>
              <a:t>-Werner, Emma J. "Chapter 17: The Progressive Era." </a:t>
            </a:r>
            <a:r>
              <a:rPr lang="en-US" i="1" dirty="0"/>
              <a:t>United States History</a:t>
            </a:r>
            <a:r>
              <a:rPr lang="en-US" dirty="0"/>
              <a:t>. Upper Saddle River, NJ: Pearson, 2013. 546-68. Print.</a:t>
            </a:r>
          </a:p>
          <a:p>
            <a:r>
              <a:rPr lang="en-US" i="1" dirty="0" err="1"/>
              <a:t>MassCommSHEVEN</a:t>
            </a:r>
            <a:r>
              <a:rPr lang="en-US" dirty="0"/>
              <a:t>. Digital image. </a:t>
            </a:r>
            <a:r>
              <a:rPr lang="en-US" i="1" dirty="0"/>
              <a:t>: Muckraking: The Birth of Investigative Journalism</a:t>
            </a:r>
            <a:r>
              <a:rPr lang="en-US" dirty="0"/>
              <a:t>. </a:t>
            </a:r>
            <a:r>
              <a:rPr lang="en-US" dirty="0" err="1"/>
              <a:t>N.p</a:t>
            </a:r>
            <a:r>
              <a:rPr lang="en-US" dirty="0"/>
              <a:t>., </a:t>
            </a:r>
            <a:r>
              <a:rPr lang="en-US" dirty="0" err="1"/>
              <a:t>n.d.</a:t>
            </a:r>
            <a:r>
              <a:rPr lang="en-US" dirty="0"/>
              <a:t> Web. 08 Apr. 2014.</a:t>
            </a:r>
          </a:p>
          <a:p>
            <a:r>
              <a:rPr lang="en-US" dirty="0" err="1"/>
              <a:t>McDurmon</a:t>
            </a:r>
            <a:r>
              <a:rPr lang="en-US" dirty="0"/>
              <a:t>, Joel. "Booker T. Washington on Black Victimhood." </a:t>
            </a:r>
            <a:r>
              <a:rPr lang="en-US" i="1" dirty="0"/>
              <a:t>The American Vision</a:t>
            </a:r>
            <a:r>
              <a:rPr lang="en-US" dirty="0"/>
              <a:t>. A Biblical Worldview Ministry, </a:t>
            </a:r>
            <a:r>
              <a:rPr lang="en-US" dirty="0" err="1"/>
              <a:t>n.d.</a:t>
            </a:r>
            <a:r>
              <a:rPr lang="en-US" dirty="0"/>
              <a:t> Web. 07 Apr. 2014. </a:t>
            </a:r>
          </a:p>
          <a:p>
            <a:r>
              <a:rPr lang="en-US" i="1" dirty="0"/>
              <a:t>Members of the National Woman's Party Picket the White House</a:t>
            </a:r>
            <a:r>
              <a:rPr lang="en-US" dirty="0"/>
              <a:t>. </a:t>
            </a:r>
            <a:r>
              <a:rPr lang="en-US" dirty="0" err="1"/>
              <a:t>N.d.</a:t>
            </a:r>
            <a:r>
              <a:rPr lang="en-US" dirty="0"/>
              <a:t> Library of Congress, Washington, DC. </a:t>
            </a:r>
            <a:r>
              <a:rPr lang="en-US" i="1" dirty="0"/>
              <a:t>Women in the Progressive Era</a:t>
            </a:r>
            <a:r>
              <a:rPr lang="en-US" dirty="0"/>
              <a:t>. By NWHM. Web. 06 Apr. 2014.</a:t>
            </a:r>
          </a:p>
          <a:p>
            <a:r>
              <a:rPr lang="en-US" i="1" dirty="0"/>
              <a:t>Spartacus Educational</a:t>
            </a:r>
            <a:r>
              <a:rPr lang="en-US" dirty="0"/>
              <a:t>. 1890. Library of Congress, Washington, DC. </a:t>
            </a:r>
            <a:r>
              <a:rPr lang="en-US" i="1" dirty="0"/>
              <a:t>Spartacus Educational</a:t>
            </a:r>
            <a:r>
              <a:rPr lang="en-US" dirty="0"/>
              <a:t>. By Jacob Riis. Web. 08 Apr. 2014.</a:t>
            </a:r>
          </a:p>
          <a:p>
            <a:r>
              <a:rPr lang="en-US" i="1" dirty="0"/>
              <a:t>The Selvedge Yard</a:t>
            </a:r>
            <a:r>
              <a:rPr lang="en-US" dirty="0"/>
              <a:t>. 1880-1890. New York Tenement Museum, New York, New York. </a:t>
            </a:r>
            <a:r>
              <a:rPr lang="en-US" i="1" dirty="0"/>
              <a:t>The Selvedge Yard</a:t>
            </a:r>
            <a:r>
              <a:rPr lang="en-US" dirty="0"/>
              <a:t>. By Jacob Riis. Web. 08 Apr. 2014.</a:t>
            </a:r>
          </a:p>
          <a:p>
            <a:r>
              <a:rPr lang="en-US" dirty="0"/>
              <a:t>United States Library of Congress Prints and Photographs Division. Jacob Riis in 1906. Digital image. </a:t>
            </a:r>
            <a:r>
              <a:rPr lang="en-US" i="1" dirty="0"/>
              <a:t>Wikipedia</a:t>
            </a:r>
            <a:r>
              <a:rPr lang="en-US" dirty="0"/>
              <a:t>. </a:t>
            </a:r>
            <a:r>
              <a:rPr lang="en-US" dirty="0" err="1"/>
              <a:t>N.p</a:t>
            </a:r>
            <a:r>
              <a:rPr lang="en-US" dirty="0"/>
              <a:t>., 2006. Web. 2014.</a:t>
            </a:r>
          </a:p>
          <a:p>
            <a:r>
              <a:rPr lang="en-US" i="1" dirty="0"/>
              <a:t>Walter Rauschenbusch</a:t>
            </a:r>
            <a:r>
              <a:rPr lang="en-US" dirty="0"/>
              <a:t>. 1923. Georgetown University, Washington, DC. </a:t>
            </a:r>
            <a:r>
              <a:rPr lang="en-US" i="1" dirty="0"/>
              <a:t>Wikipedia</a:t>
            </a:r>
            <a:r>
              <a:rPr lang="en-US" dirty="0"/>
              <a:t>. Web. 08 Apr. 2014.</a:t>
            </a:r>
          </a:p>
          <a:p>
            <a:pPr marL="0" indent="0">
              <a:buNone/>
            </a:pPr>
            <a:endParaRPr lang="en-US" dirty="0"/>
          </a:p>
          <a:p>
            <a:endParaRPr lang="en-US" dirty="0"/>
          </a:p>
        </p:txBody>
      </p:sp>
    </p:spTree>
    <p:extLst>
      <p:ext uri="{BB962C8B-B14F-4D97-AF65-F5344CB8AC3E}">
        <p14:creationId xmlns:p14="http://schemas.microsoft.com/office/powerpoint/2010/main" val="3222610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endParaRPr lang="en-US" dirty="0" smtClean="0"/>
          </a:p>
          <a:p>
            <a:endParaRPr lang="en-US" dirty="0"/>
          </a:p>
          <a:p>
            <a:pPr algn="ctr"/>
            <a:r>
              <a:rPr lang="en-US" sz="3600" dirty="0">
                <a:solidFill>
                  <a:prstClr val="black"/>
                </a:solidFill>
              </a:rPr>
              <a:t>Teddy Roosevelt’s square deal </a:t>
            </a:r>
            <a:endParaRPr lang="en-US" dirty="0"/>
          </a:p>
        </p:txBody>
      </p:sp>
    </p:spTree>
    <p:extLst>
      <p:ext uri="{BB962C8B-B14F-4D97-AF65-F5344CB8AC3E}">
        <p14:creationId xmlns:p14="http://schemas.microsoft.com/office/powerpoint/2010/main" val="3103464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rough riding president </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normAutofit fontScale="70000" lnSpcReduction="20000"/>
          </a:bodyPr>
          <a:lstStyle/>
          <a:p>
            <a:r>
              <a:rPr lang="en-US" dirty="0" smtClean="0"/>
              <a:t>Roosevelt was initially placed as Vice President with McKinley by the big business leaders so as to not have any power.</a:t>
            </a:r>
          </a:p>
          <a:p>
            <a:r>
              <a:rPr lang="en-US" dirty="0" smtClean="0"/>
              <a:t>This worked until McKinley was assassinated 6 months into his 2</a:t>
            </a:r>
            <a:r>
              <a:rPr lang="en-US" baseline="30000" dirty="0" smtClean="0"/>
              <a:t>nd</a:t>
            </a:r>
            <a:r>
              <a:rPr lang="en-US" dirty="0" smtClean="0"/>
              <a:t> term making teddy Roosevelt president.</a:t>
            </a:r>
          </a:p>
          <a:p>
            <a:r>
              <a:rPr lang="en-US" dirty="0" smtClean="0"/>
              <a:t>Roosevelt was very ambitious and achieved many things.  He was an avid horse back rider and marksman.  While in school at Harvard he wrestled and boxed </a:t>
            </a:r>
          </a:p>
          <a:p>
            <a:r>
              <a:rPr lang="en-US" dirty="0" smtClean="0"/>
              <a:t>He was an aspiring new York politician he was on city council, became police commissioner, and also assistant secretary of the U.S. Navy</a:t>
            </a:r>
          </a:p>
          <a:p>
            <a:r>
              <a:rPr lang="en-US" dirty="0" smtClean="0"/>
              <a:t>He led a group known as “the roughriders” into battle against Spain down in Cuba at the battle of san Juan hill.</a:t>
            </a:r>
          </a:p>
          <a:p>
            <a:r>
              <a:rPr lang="en-US" dirty="0" smtClean="0"/>
              <a:t>After this he became a national hero and was elected as governor of new York    </a:t>
            </a:r>
            <a:endParaRPr lang="en-US" dirty="0"/>
          </a:p>
        </p:txBody>
      </p:sp>
    </p:spTree>
    <p:extLst>
      <p:ext uri="{BB962C8B-B14F-4D97-AF65-F5344CB8AC3E}">
        <p14:creationId xmlns:p14="http://schemas.microsoft.com/office/powerpoint/2010/main" val="3089427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rough riding president</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US" dirty="0" smtClean="0"/>
              <a:t>Roosevelt became (and still is) the youngest president ever at the age of 42 </a:t>
            </a:r>
          </a:p>
          <a:p>
            <a:r>
              <a:rPr lang="en-US" dirty="0" smtClean="0"/>
              <a:t>While he was in office he loved to box and ride horseback </a:t>
            </a:r>
          </a:p>
          <a:p>
            <a:r>
              <a:rPr lang="en-US" dirty="0" smtClean="0"/>
              <a:t>He was very bold in his decisions and actions and made the presidency what it is today with his actions and policies </a:t>
            </a:r>
          </a:p>
          <a:p>
            <a:r>
              <a:rPr lang="en-US" dirty="0" smtClean="0"/>
              <a:t>He saw the presidency as a “bully pulpit” to get things done. </a:t>
            </a:r>
          </a:p>
          <a:p>
            <a:r>
              <a:rPr lang="en-US" dirty="0" smtClean="0"/>
              <a:t>He put into place the square deal which helped people if the big businesses did them wrong </a:t>
            </a:r>
            <a:endParaRPr lang="en-US" dirty="0"/>
          </a:p>
        </p:txBody>
      </p:sp>
    </p:spTree>
    <p:extLst>
      <p:ext uri="{BB962C8B-B14F-4D97-AF65-F5344CB8AC3E}">
        <p14:creationId xmlns:p14="http://schemas.microsoft.com/office/powerpoint/2010/main" val="2168066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federal power </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US" dirty="0" smtClean="0"/>
              <a:t>Roosevelt felt America needed a strong federal government as the country grew </a:t>
            </a:r>
          </a:p>
          <a:p>
            <a:r>
              <a:rPr lang="en-US" dirty="0" smtClean="0"/>
              <a:t>Trusts were a big issue in America in this time period </a:t>
            </a:r>
          </a:p>
          <a:p>
            <a:r>
              <a:rPr lang="en-US" dirty="0" smtClean="0"/>
              <a:t>Trusts were legal bodies created to hold stock in many companies therefore they controlled many companies in a market </a:t>
            </a:r>
          </a:p>
          <a:p>
            <a:r>
              <a:rPr lang="en-US" dirty="0" smtClean="0"/>
              <a:t>Trusts controlled 4/5 of the market he filed 44 antitrust law suits under the Sherman antitrust law winning several of them and successfully breaking up several trusts </a:t>
            </a:r>
            <a:endParaRPr lang="en-US" dirty="0"/>
          </a:p>
        </p:txBody>
      </p:sp>
    </p:spTree>
    <p:extLst>
      <p:ext uri="{BB962C8B-B14F-4D97-AF65-F5344CB8AC3E}">
        <p14:creationId xmlns:p14="http://schemas.microsoft.com/office/powerpoint/2010/main" val="80882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Progressives Target a Variety of Other Problems</a:t>
            </a:r>
            <a:endParaRPr lang="en-US" sz="3200" b="1" u="sng" dirty="0"/>
          </a:p>
        </p:txBody>
      </p:sp>
      <p:sp>
        <p:nvSpPr>
          <p:cNvPr id="3" name="Content Placeholder 2"/>
          <p:cNvSpPr>
            <a:spLocks noGrp="1"/>
          </p:cNvSpPr>
          <p:nvPr>
            <p:ph idx="1"/>
          </p:nvPr>
        </p:nvSpPr>
        <p:spPr/>
        <p:txBody>
          <a:bodyPr>
            <a:normAutofit/>
          </a:bodyPr>
          <a:lstStyle/>
          <a:p>
            <a:r>
              <a:rPr lang="en-US" sz="1900" u="sng" dirty="0" smtClean="0"/>
              <a:t>Political Reform</a:t>
            </a:r>
            <a:r>
              <a:rPr lang="en-US" sz="1900" dirty="0" smtClean="0"/>
              <a:t>-</a:t>
            </a:r>
          </a:p>
          <a:p>
            <a:pPr lvl="1"/>
            <a:r>
              <a:rPr lang="en-US" sz="1800" dirty="0" smtClean="0"/>
              <a:t>The vote was the primary goal of many woman</a:t>
            </a:r>
            <a:endParaRPr lang="en-US" sz="1800" dirty="0"/>
          </a:p>
          <a:p>
            <a:r>
              <a:rPr lang="en-US" sz="1900" u="sng" dirty="0" smtClean="0"/>
              <a:t>Honest Government</a:t>
            </a:r>
            <a:r>
              <a:rPr lang="en-US" sz="1900" dirty="0" smtClean="0"/>
              <a:t>-</a:t>
            </a:r>
          </a:p>
          <a:p>
            <a:pPr lvl="1"/>
            <a:r>
              <a:rPr lang="en-US" sz="1800" dirty="0" smtClean="0"/>
              <a:t>Targeted political officials who build corrupt organizations, called political machines</a:t>
            </a:r>
          </a:p>
          <a:p>
            <a:r>
              <a:rPr lang="en-US" sz="1900" dirty="0" smtClean="0"/>
              <a:t>Wretched living conditions caused by inadequate services</a:t>
            </a:r>
          </a:p>
          <a:p>
            <a:r>
              <a:rPr lang="en-US" sz="1900" u="sng" dirty="0" smtClean="0"/>
              <a:t>Big Business</a:t>
            </a:r>
            <a:r>
              <a:rPr lang="en-US" sz="1900" dirty="0" smtClean="0"/>
              <a:t>- </a:t>
            </a:r>
          </a:p>
          <a:p>
            <a:pPr lvl="1"/>
            <a:r>
              <a:rPr lang="en-US" sz="1800" dirty="0" smtClean="0"/>
              <a:t>Wanted greater economic opportunities for smaller businesses</a:t>
            </a:r>
          </a:p>
          <a:p>
            <a:r>
              <a:rPr lang="en-US" sz="1900" u="sng" dirty="0" smtClean="0"/>
              <a:t>Class System</a:t>
            </a:r>
            <a:r>
              <a:rPr lang="en-US" sz="1900" dirty="0" smtClean="0"/>
              <a:t>-</a:t>
            </a:r>
          </a:p>
          <a:p>
            <a:pPr lvl="1"/>
            <a:r>
              <a:rPr lang="en-US" sz="1800" dirty="0" smtClean="0"/>
              <a:t>Wanted to reduce growing gap between rich and poor</a:t>
            </a:r>
          </a:p>
          <a:p>
            <a:pPr lvl="1"/>
            <a:r>
              <a:rPr lang="en-US" sz="1800" dirty="0" smtClean="0"/>
              <a:t>Attacked harsh working and living conditions</a:t>
            </a:r>
          </a:p>
          <a:p>
            <a:pPr lvl="1"/>
            <a:r>
              <a:rPr lang="en-US" sz="1800" dirty="0" smtClean="0"/>
              <a:t>Wanted social welfare laws for children</a:t>
            </a:r>
          </a:p>
          <a:p>
            <a:pPr lvl="1"/>
            <a:r>
              <a:rPr lang="en-US" sz="1800" dirty="0" smtClean="0"/>
              <a:t>Wanted government regulations to aid workers and consumers</a:t>
            </a:r>
          </a:p>
          <a:p>
            <a:pPr lvl="1"/>
            <a:endParaRPr lang="en-US" dirty="0" smtClean="0"/>
          </a:p>
          <a:p>
            <a:pPr lvl="1"/>
            <a:endParaRPr lang="en-US" dirty="0" smtClean="0"/>
          </a:p>
        </p:txBody>
      </p:sp>
    </p:spTree>
    <p:extLst>
      <p:ext uri="{BB962C8B-B14F-4D97-AF65-F5344CB8AC3E}">
        <p14:creationId xmlns:p14="http://schemas.microsoft.com/office/powerpoint/2010/main" val="2492409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1902 coal strike </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US" dirty="0" smtClean="0"/>
              <a:t>In 1902 140,000 coal miners went on strike demanding a 20% pay raise, 9 hour work days, and the right to organize a union </a:t>
            </a:r>
          </a:p>
          <a:p>
            <a:r>
              <a:rPr lang="en-US" dirty="0" smtClean="0"/>
              <a:t>After5 months of the strike Roosevelt called both sides to the white house and worked out a deal to end the strike </a:t>
            </a:r>
          </a:p>
          <a:p>
            <a:r>
              <a:rPr lang="en-US" dirty="0" smtClean="0"/>
              <a:t>This set a precedent moving forward that if strikes were to occur the federal government would intervene and help resolve it. </a:t>
            </a:r>
            <a:endParaRPr lang="en-US" dirty="0"/>
          </a:p>
        </p:txBody>
      </p:sp>
    </p:spTree>
    <p:extLst>
      <p:ext uri="{BB962C8B-B14F-4D97-AF65-F5344CB8AC3E}">
        <p14:creationId xmlns:p14="http://schemas.microsoft.com/office/powerpoint/2010/main" val="264514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 regulation</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US" dirty="0" smtClean="0"/>
              <a:t>Roosevelt had congress pass the </a:t>
            </a:r>
            <a:r>
              <a:rPr lang="en-US" dirty="0" err="1" smtClean="0"/>
              <a:t>elkins</a:t>
            </a:r>
            <a:r>
              <a:rPr lang="en-US" dirty="0" smtClean="0"/>
              <a:t> act of 1903 which made it illegal to use rebates for rail road shippers or receivers based on what rail road company they used </a:t>
            </a:r>
          </a:p>
          <a:p>
            <a:r>
              <a:rPr lang="en-US" dirty="0" smtClean="0"/>
              <a:t>This also said they could not change their rates without notifying the public first </a:t>
            </a:r>
          </a:p>
          <a:p>
            <a:r>
              <a:rPr lang="en-US" dirty="0" smtClean="0"/>
              <a:t>Hepburn act of 1906 prohibited the use of free rail road passes </a:t>
            </a:r>
          </a:p>
          <a:p>
            <a:r>
              <a:rPr lang="en-US" dirty="0" smtClean="0"/>
              <a:t>It also gave the </a:t>
            </a:r>
            <a:r>
              <a:rPr lang="en-US" dirty="0" err="1" smtClean="0"/>
              <a:t>icc</a:t>
            </a:r>
            <a:r>
              <a:rPr lang="en-US" dirty="0" smtClean="0"/>
              <a:t> the ability to set a maximum rate for the rail roads. </a:t>
            </a:r>
            <a:endParaRPr lang="en-US" dirty="0"/>
          </a:p>
        </p:txBody>
      </p:sp>
    </p:spTree>
    <p:extLst>
      <p:ext uri="{BB962C8B-B14F-4D97-AF65-F5344CB8AC3E}">
        <p14:creationId xmlns:p14="http://schemas.microsoft.com/office/powerpoint/2010/main" val="3985153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the environment</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US" dirty="0" smtClean="0"/>
              <a:t>After reading Upton Sinclair’s book </a:t>
            </a:r>
            <a:r>
              <a:rPr lang="en-US" i="1" dirty="0" smtClean="0"/>
              <a:t>“the jungle” </a:t>
            </a:r>
            <a:r>
              <a:rPr lang="en-US" dirty="0" smtClean="0"/>
              <a:t>he pushed for regulations for food especially meats </a:t>
            </a:r>
          </a:p>
          <a:p>
            <a:r>
              <a:rPr lang="en-US" dirty="0" smtClean="0"/>
              <a:t>1906 he passed the meat inspection act which insured meat was clean and not spoiled before being allowed to be sold or used in public.  These policies were used until the 1990’s until more up to date procedures were implemented </a:t>
            </a:r>
          </a:p>
          <a:p>
            <a:r>
              <a:rPr lang="en-US" dirty="0" smtClean="0"/>
              <a:t>1906 he passed the pure food and drug act which made sure all foods were clean and not contaminated and it also made sure that all labels on foods were accurate </a:t>
            </a:r>
            <a:endParaRPr lang="en-US" dirty="0"/>
          </a:p>
        </p:txBody>
      </p:sp>
    </p:spTree>
    <p:extLst>
      <p:ext uri="{BB962C8B-B14F-4D97-AF65-F5344CB8AC3E}">
        <p14:creationId xmlns:p14="http://schemas.microsoft.com/office/powerpoint/2010/main" val="257526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and natural resources </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US" dirty="0" smtClean="0"/>
              <a:t>Roosevelt made it a priority to conserve some of Americas natural land </a:t>
            </a:r>
          </a:p>
          <a:p>
            <a:r>
              <a:rPr lang="en-US" dirty="0" smtClean="0"/>
              <a:t>America was destroying al of their natural resources rapidly and Roosevelt set out to stop this from happening </a:t>
            </a:r>
          </a:p>
          <a:p>
            <a:r>
              <a:rPr lang="en-US" dirty="0" smtClean="0"/>
              <a:t>1905 he named Gifford Pinchot head of the </a:t>
            </a:r>
            <a:r>
              <a:rPr lang="en-US" dirty="0" err="1" smtClean="0"/>
              <a:t>u.s.</a:t>
            </a:r>
            <a:r>
              <a:rPr lang="en-US" dirty="0" smtClean="0"/>
              <a:t> forest service.  He encouraged Roosevelt to set aside large tracts of land for national conservation and made it illegal to sell it or mess it up in any way.</a:t>
            </a:r>
          </a:p>
          <a:p>
            <a:r>
              <a:rPr lang="en-US" dirty="0" smtClean="0"/>
              <a:t>He also created large scale conservation acts that created waterways, dams and protected the natural lands of America </a:t>
            </a:r>
            <a:endParaRPr lang="en-US" dirty="0"/>
          </a:p>
        </p:txBody>
      </p:sp>
    </p:spTree>
    <p:extLst>
      <p:ext uri="{BB962C8B-B14F-4D97-AF65-F5344CB8AC3E}">
        <p14:creationId xmlns:p14="http://schemas.microsoft.com/office/powerpoint/2010/main" val="1558099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 and civil rights </a:t>
            </a:r>
            <a:endParaRPr lang="en-US" dirty="0"/>
          </a:p>
        </p:txBody>
      </p:sp>
      <p:sp>
        <p:nvSpPr>
          <p:cNvPr id="3" name="Content Placeholder 2"/>
          <p:cNvSpPr>
            <a:spLocks noGrp="1"/>
          </p:cNvSpPr>
          <p:nvPr>
            <p:ph sz="quarter" idx="4294967295"/>
          </p:nvPr>
        </p:nvSpPr>
        <p:spPr>
          <a:xfrm>
            <a:off x="685330" y="2367093"/>
            <a:ext cx="7772870" cy="3424107"/>
          </a:xfrm>
          <a:prstGeom prst="rect">
            <a:avLst/>
          </a:prstGeom>
        </p:spPr>
        <p:txBody>
          <a:bodyPr>
            <a:normAutofit fontScale="92500" lnSpcReduction="10000"/>
          </a:bodyPr>
          <a:lstStyle/>
          <a:p>
            <a:r>
              <a:rPr lang="en-US" dirty="0" smtClean="0"/>
              <a:t>Roosevelt did not pay much attention to civil rights and it was not a major issue of his presidency </a:t>
            </a:r>
          </a:p>
          <a:p>
            <a:r>
              <a:rPr lang="en-US" dirty="0" smtClean="0"/>
              <a:t>Roosevelt respected and dealt with booker t. Washington who a lot of other blacks opposed due to his position that blacks were the cause of their own poverty and they should accept segregation until they can work to improve their own situation.</a:t>
            </a:r>
          </a:p>
          <a:p>
            <a:r>
              <a:rPr lang="en-US" dirty="0" err="1" smtClean="0"/>
              <a:t>W.e.b</a:t>
            </a:r>
            <a:r>
              <a:rPr lang="en-US" dirty="0" smtClean="0"/>
              <a:t>. </a:t>
            </a:r>
            <a:r>
              <a:rPr lang="en-US" dirty="0" err="1" smtClean="0"/>
              <a:t>dubois</a:t>
            </a:r>
            <a:r>
              <a:rPr lang="en-US" dirty="0" smtClean="0"/>
              <a:t> was particularly against </a:t>
            </a:r>
            <a:r>
              <a:rPr lang="en-US" dirty="0" err="1" smtClean="0"/>
              <a:t>washingtons</a:t>
            </a:r>
            <a:r>
              <a:rPr lang="en-US" dirty="0" smtClean="0"/>
              <a:t> views </a:t>
            </a:r>
          </a:p>
          <a:p>
            <a:r>
              <a:rPr lang="en-US" dirty="0" smtClean="0"/>
              <a:t>1909 a group of them formed the </a:t>
            </a:r>
            <a:r>
              <a:rPr lang="en-US" dirty="0" err="1" smtClean="0"/>
              <a:t>naacp</a:t>
            </a:r>
            <a:r>
              <a:rPr lang="en-US" dirty="0" smtClean="0"/>
              <a:t> (national associati0on for the advancement of colored people)</a:t>
            </a:r>
            <a:endParaRPr lang="en-US" dirty="0"/>
          </a:p>
        </p:txBody>
      </p:sp>
    </p:spTree>
    <p:extLst>
      <p:ext uri="{BB962C8B-B14F-4D97-AF65-F5344CB8AC3E}">
        <p14:creationId xmlns:p14="http://schemas.microsoft.com/office/powerpoint/2010/main" val="279366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a:solidFill>
                  <a:schemeClr val="accent6">
                    <a:lumMod val="50000"/>
                  </a:schemeClr>
                </a:solidFill>
              </a:rPr>
              <a:t>The Progressive Movement</a:t>
            </a:r>
            <a:endParaRPr lang="en-US" dirty="0"/>
          </a:p>
        </p:txBody>
      </p:sp>
      <p:sp>
        <p:nvSpPr>
          <p:cNvPr id="3" name="Content Placeholder 2"/>
          <p:cNvSpPr>
            <a:spLocks noGrp="1"/>
          </p:cNvSpPr>
          <p:nvPr>
            <p:ph sz="quarter" idx="1"/>
          </p:nvPr>
        </p:nvSpPr>
        <p:spPr>
          <a:xfrm>
            <a:off x="457200" y="1600200"/>
            <a:ext cx="4648200" cy="4873752"/>
          </a:xfrm>
        </p:spPr>
        <p:txBody>
          <a:bodyPr>
            <a:normAutofit fontScale="92500"/>
          </a:bodyPr>
          <a:lstStyle/>
          <a:p>
            <a:r>
              <a:rPr lang="en-US" b="1" u="sng" dirty="0" smtClean="0"/>
              <a:t>The Progressive Movement</a:t>
            </a:r>
            <a:r>
              <a:rPr lang="en-US" dirty="0" smtClean="0"/>
              <a:t>-A </a:t>
            </a:r>
            <a:r>
              <a:rPr lang="en-US" dirty="0"/>
              <a:t>movement to restore economic opportunities and correct injustices in American life </a:t>
            </a:r>
            <a:endParaRPr lang="en-US" dirty="0" smtClean="0"/>
          </a:p>
          <a:p>
            <a:endParaRPr lang="en-US" dirty="0"/>
          </a:p>
          <a:p>
            <a:r>
              <a:rPr lang="en-US" b="1" u="sng" dirty="0" smtClean="0"/>
              <a:t>The Progressive Movement had four main goals:</a:t>
            </a:r>
          </a:p>
          <a:p>
            <a:pPr lvl="1"/>
            <a:r>
              <a:rPr lang="en-US" dirty="0" smtClean="0"/>
              <a:t>Protecting Social Welfare </a:t>
            </a:r>
          </a:p>
          <a:p>
            <a:pPr lvl="1"/>
            <a:r>
              <a:rPr lang="en-US" dirty="0" smtClean="0"/>
              <a:t>Promoting Moral Improvement </a:t>
            </a:r>
          </a:p>
          <a:p>
            <a:pPr lvl="1"/>
            <a:r>
              <a:rPr lang="en-US" dirty="0" smtClean="0"/>
              <a:t>Creating Economic Reform </a:t>
            </a:r>
          </a:p>
          <a:p>
            <a:pPr lvl="1"/>
            <a:r>
              <a:rPr lang="en-US" dirty="0" smtClean="0"/>
              <a:t>Fostering Efficiency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046514"/>
            <a:ext cx="3222808"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358" y="6400800"/>
            <a:ext cx="1974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39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Protecting Social Welfare </a:t>
            </a:r>
            <a:endParaRPr lang="en-US" b="1" u="sng" dirty="0"/>
          </a:p>
        </p:txBody>
      </p:sp>
      <p:sp>
        <p:nvSpPr>
          <p:cNvPr id="3" name="Content Placeholder 2"/>
          <p:cNvSpPr>
            <a:spLocks noGrp="1"/>
          </p:cNvSpPr>
          <p:nvPr>
            <p:ph sz="quarter" idx="1"/>
          </p:nvPr>
        </p:nvSpPr>
        <p:spPr>
          <a:xfrm>
            <a:off x="457200" y="1600200"/>
            <a:ext cx="5715000" cy="4873752"/>
          </a:xfrm>
        </p:spPr>
        <p:txBody>
          <a:bodyPr>
            <a:normAutofit fontScale="92500" lnSpcReduction="10000"/>
          </a:bodyPr>
          <a:lstStyle/>
          <a:p>
            <a:r>
              <a:rPr lang="en-US" dirty="0" smtClean="0"/>
              <a:t>During the late 1800’s social welfare reformers worked to soften the harsh conditions resulting from rapid industrialization</a:t>
            </a:r>
          </a:p>
          <a:p>
            <a:pPr lvl="1"/>
            <a:r>
              <a:rPr lang="en-US" dirty="0" smtClean="0"/>
              <a:t>Social Gospel and settlement house movements worked with community centers and local churches to help the poor through social service programs</a:t>
            </a:r>
          </a:p>
          <a:p>
            <a:pPr lvl="1"/>
            <a:r>
              <a:rPr lang="en-US" dirty="0" smtClean="0"/>
              <a:t>The Young Men’s Christian Association (YMCA) opened libraries, sponsored classes, built  along with organizing activities like handball and building swimming pools</a:t>
            </a:r>
          </a:p>
          <a:p>
            <a:pPr lvl="1"/>
            <a:r>
              <a:rPr lang="en-US" dirty="0" smtClean="0"/>
              <a:t>Florence Kelly was influential in helping pass the Illinois Factory Act of 1893.</a:t>
            </a:r>
          </a:p>
          <a:p>
            <a:pPr lvl="2"/>
            <a:r>
              <a:rPr lang="en-US" dirty="0" smtClean="0"/>
              <a:t>This act prohibited child labor and limited the hours a woman would be forced to work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57400"/>
            <a:ext cx="2262550" cy="2835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639" y="6400800"/>
            <a:ext cx="17494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200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Promoting Moral Improvement </a:t>
            </a:r>
            <a:endParaRPr lang="en-US" b="1" u="sng" dirty="0"/>
          </a:p>
        </p:txBody>
      </p:sp>
      <p:sp>
        <p:nvSpPr>
          <p:cNvPr id="3" name="Content Placeholder 2"/>
          <p:cNvSpPr>
            <a:spLocks noGrp="1"/>
          </p:cNvSpPr>
          <p:nvPr>
            <p:ph sz="quarter" idx="1"/>
          </p:nvPr>
        </p:nvSpPr>
        <p:spPr/>
        <p:txBody>
          <a:bodyPr/>
          <a:lstStyle/>
          <a:p>
            <a:r>
              <a:rPr lang="en-US" dirty="0" smtClean="0"/>
              <a:t>While protecting social welfare was important many felt that the key to reform was an improved sense of morality.</a:t>
            </a:r>
          </a:p>
          <a:p>
            <a:pPr lvl="1"/>
            <a:r>
              <a:rPr lang="en-US" dirty="0" smtClean="0"/>
              <a:t>These reformers wanted immigrants and poor city dwellers to help themselves by improving their personal behavior </a:t>
            </a:r>
          </a:p>
          <a:p>
            <a:endParaRPr lang="en-US" dirty="0"/>
          </a:p>
          <a:p>
            <a:r>
              <a:rPr lang="en-US" dirty="0" smtClean="0"/>
              <a:t>One solution was adopting prohibition</a:t>
            </a:r>
          </a:p>
          <a:p>
            <a:pPr lvl="1"/>
            <a:r>
              <a:rPr lang="en-US" b="1" u="sng" dirty="0"/>
              <a:t>Prohibition</a:t>
            </a:r>
            <a:r>
              <a:rPr lang="en-US" dirty="0"/>
              <a:t>-The movement to ban alcoholic beverages for the preservation of American morals and </a:t>
            </a:r>
            <a:r>
              <a:rPr lang="en-US" dirty="0" smtClean="0"/>
              <a:t>values</a:t>
            </a:r>
          </a:p>
          <a:p>
            <a:pPr lvl="1"/>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400800"/>
            <a:ext cx="17494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309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Promoting Moral Improvement </a:t>
            </a:r>
            <a:endParaRPr lang="en-US" dirty="0"/>
          </a:p>
        </p:txBody>
      </p:sp>
      <p:sp>
        <p:nvSpPr>
          <p:cNvPr id="3" name="Content Placeholder 2"/>
          <p:cNvSpPr>
            <a:spLocks noGrp="1"/>
          </p:cNvSpPr>
          <p:nvPr>
            <p:ph sz="quarter" idx="1"/>
          </p:nvPr>
        </p:nvSpPr>
        <p:spPr>
          <a:xfrm>
            <a:off x="457200" y="1600200"/>
            <a:ext cx="4572000" cy="4873752"/>
          </a:xfrm>
        </p:spPr>
        <p:txBody>
          <a:bodyPr>
            <a:normAutofit lnSpcReduction="10000"/>
          </a:bodyPr>
          <a:lstStyle/>
          <a:p>
            <a:pPr lvl="0"/>
            <a:r>
              <a:rPr lang="en-US" dirty="0"/>
              <a:t>Crusade against alcohol led by Women’s Christian Temperance Union (WCTU) and the Anti- Saloon League</a:t>
            </a:r>
          </a:p>
          <a:p>
            <a:pPr lvl="0"/>
            <a:r>
              <a:rPr lang="en-US" dirty="0"/>
              <a:t>Supported prohibition</a:t>
            </a:r>
          </a:p>
          <a:p>
            <a:pPr lvl="1"/>
            <a:r>
              <a:rPr lang="en-US" sz="2800" dirty="0">
                <a:solidFill>
                  <a:schemeClr val="accent3">
                    <a:lumMod val="75000"/>
                  </a:schemeClr>
                </a:solidFill>
              </a:rPr>
              <a:t>Laws that would ban making or selling of alcohol</a:t>
            </a:r>
            <a:endParaRPr lang="en-US" sz="2000" dirty="0">
              <a:solidFill>
                <a:schemeClr val="accent3">
                  <a:lumMod val="75000"/>
                </a:schemeClr>
              </a:solidFill>
            </a:endParaRPr>
          </a:p>
          <a:p>
            <a:pPr lvl="0"/>
            <a:r>
              <a:rPr lang="en-US" dirty="0"/>
              <a:t>Opposed alcohol for moral and social reasons</a:t>
            </a:r>
          </a:p>
          <a:p>
            <a:pPr lvl="0"/>
            <a:r>
              <a:rPr lang="en-US" dirty="0"/>
              <a:t>18</a:t>
            </a:r>
            <a:r>
              <a:rPr lang="en-US" baseline="30000" dirty="0"/>
              <a:t>th</a:t>
            </a:r>
            <a:r>
              <a:rPr lang="en-US" dirty="0"/>
              <a:t> Amendment: </a:t>
            </a:r>
            <a:r>
              <a:rPr lang="en-US" dirty="0">
                <a:solidFill>
                  <a:schemeClr val="accent3">
                    <a:lumMod val="75000"/>
                  </a:schemeClr>
                </a:solidFill>
              </a:rPr>
              <a:t>The Prohibition Law: Ratified in 1919</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400800"/>
            <a:ext cx="17494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269" y="1905000"/>
            <a:ext cx="2945356" cy="3690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563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6">
                    <a:lumMod val="50000"/>
                  </a:schemeClr>
                </a:solidFill>
              </a:rPr>
              <a:t>Muckrakers</a:t>
            </a:r>
            <a:endParaRPr lang="en-US" b="1" u="sng" dirty="0">
              <a:solidFill>
                <a:schemeClr val="accent6">
                  <a:lumMod val="50000"/>
                </a:schemeClr>
              </a:solidFill>
            </a:endParaRPr>
          </a:p>
        </p:txBody>
      </p:sp>
      <p:sp>
        <p:nvSpPr>
          <p:cNvPr id="3" name="Content Placeholder 2"/>
          <p:cNvSpPr>
            <a:spLocks noGrp="1"/>
          </p:cNvSpPr>
          <p:nvPr>
            <p:ph sz="quarter" idx="1"/>
          </p:nvPr>
        </p:nvSpPr>
        <p:spPr/>
        <p:txBody>
          <a:bodyPr>
            <a:normAutofit fontScale="77500" lnSpcReduction="20000"/>
          </a:bodyPr>
          <a:lstStyle/>
          <a:p>
            <a:r>
              <a:rPr lang="en-US" dirty="0" smtClean="0"/>
              <a:t>Socially conscious journalists/writers who uncovered a wide range of ills afflicting America in the early 1900s</a:t>
            </a:r>
          </a:p>
          <a:p>
            <a:r>
              <a:rPr lang="en-US" dirty="0" smtClean="0">
                <a:solidFill>
                  <a:schemeClr val="accent6">
                    <a:lumMod val="50000"/>
                  </a:schemeClr>
                </a:solidFill>
              </a:rPr>
              <a:t>Name coined by Theodore Roosevelt, who thought they were too focused on the ugly side of things </a:t>
            </a:r>
          </a:p>
          <a:p>
            <a:pPr lvl="1"/>
            <a:r>
              <a:rPr lang="en-US" dirty="0" smtClean="0"/>
              <a:t>Muckrake is a tool used to clean manure and hay out of animals’ stables</a:t>
            </a:r>
          </a:p>
          <a:p>
            <a:r>
              <a:rPr lang="en-US" dirty="0" smtClean="0"/>
              <a:t>Articles appeared in newspapers and magazines which were widely read by American families, many of whom were horrified by what they read</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9637"/>
            <a:ext cx="33337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621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2644</TotalTime>
  <Words>2472</Words>
  <Application>Microsoft Office PowerPoint</Application>
  <PresentationFormat>On-screen Show (4:3)</PresentationFormat>
  <Paragraphs>259</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Chapter 9: The Progressive Era</vt:lpstr>
      <vt:lpstr>Section 1: The Origins of Progressivism </vt:lpstr>
      <vt:lpstr>The Progressive Movement</vt:lpstr>
      <vt:lpstr>Progressives Target a Variety of Other Problems</vt:lpstr>
      <vt:lpstr>The Progressive Movement</vt:lpstr>
      <vt:lpstr>Protecting Social Welfare </vt:lpstr>
      <vt:lpstr>Promoting Moral Improvement </vt:lpstr>
      <vt:lpstr>Promoting Moral Improvement </vt:lpstr>
      <vt:lpstr>Muckrakers</vt:lpstr>
      <vt:lpstr>The Shame of Cities</vt:lpstr>
      <vt:lpstr>Jacob Riis</vt:lpstr>
      <vt:lpstr>Social Gospel</vt:lpstr>
      <vt:lpstr>Settlement house</vt:lpstr>
      <vt:lpstr> Jane Addams</vt:lpstr>
      <vt:lpstr>Florence Kelley’s Contribution</vt:lpstr>
      <vt:lpstr>Triangle Shirtwaist Factory</vt:lpstr>
      <vt:lpstr>Section 2: Women in Public Life</vt:lpstr>
      <vt:lpstr>Florence Kelley</vt:lpstr>
      <vt:lpstr>NCL – National Consumer’s League</vt:lpstr>
      <vt:lpstr>Temperance Movement</vt:lpstr>
      <vt:lpstr>Margaret Sanger</vt:lpstr>
      <vt:lpstr>Suffrage</vt:lpstr>
      <vt:lpstr>Nineteenth Amendment</vt:lpstr>
      <vt:lpstr>Progressive women reformers</vt:lpstr>
      <vt:lpstr>How did Progressive women reformers propose to solve societal problems?   </vt:lpstr>
      <vt:lpstr>Section 3: The Struggle Against Discrimination</vt:lpstr>
      <vt:lpstr>Booker T. Washington</vt:lpstr>
      <vt:lpstr>W.E.B. Du Bois</vt:lpstr>
      <vt:lpstr>National Association for the Advancement of Colored People NAACP</vt:lpstr>
      <vt:lpstr>National Association for the Advancement of Colored People NAACP</vt:lpstr>
      <vt:lpstr> Urban League</vt:lpstr>
      <vt:lpstr>Anti-Defamation League</vt:lpstr>
      <vt:lpstr>Mutualistas</vt:lpstr>
      <vt:lpstr>Works Cited PPT-Based on the work of : Lauren Davis, Mary Kate DeLuca, Gabby Hummel, Jordan Veneri</vt:lpstr>
      <vt:lpstr>Works Cited Cont’d</vt:lpstr>
      <vt:lpstr>Section 3</vt:lpstr>
      <vt:lpstr>A rough riding president </vt:lpstr>
      <vt:lpstr>A rough riding president</vt:lpstr>
      <vt:lpstr>Using federal power </vt:lpstr>
      <vt:lpstr>1902 coal strike </vt:lpstr>
      <vt:lpstr>Railroad regulation</vt:lpstr>
      <vt:lpstr>Health and the environment</vt:lpstr>
      <vt:lpstr>Conservation and natural resources </vt:lpstr>
      <vt:lpstr>Roosevelt and civil rights </vt:lpstr>
    </vt:vector>
  </TitlesOfParts>
  <Company>Sacred Heart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The Progressive Era</dc:title>
  <dc:creator>Lauren Davis</dc:creator>
  <cp:lastModifiedBy>Windows User</cp:lastModifiedBy>
  <cp:revision>35</cp:revision>
  <dcterms:created xsi:type="dcterms:W3CDTF">2014-03-26T16:04:35Z</dcterms:created>
  <dcterms:modified xsi:type="dcterms:W3CDTF">2017-09-21T18:21:17Z</dcterms:modified>
</cp:coreProperties>
</file>