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3" r:id="rId3"/>
    <p:sldId id="257" r:id="rId4"/>
    <p:sldId id="258" r:id="rId5"/>
    <p:sldId id="259" r:id="rId6"/>
    <p:sldId id="260" r:id="rId7"/>
    <p:sldId id="262" r:id="rId8"/>
    <p:sldId id="271" r:id="rId9"/>
    <p:sldId id="272" r:id="rId10"/>
    <p:sldId id="264" r:id="rId11"/>
    <p:sldId id="270" r:id="rId12"/>
    <p:sldId id="265" r:id="rId13"/>
    <p:sldId id="266" r:id="rId14"/>
    <p:sldId id="267" r:id="rId15"/>
    <p:sldId id="274" r:id="rId16"/>
    <p:sldId id="269" r:id="rId17"/>
    <p:sldId id="275" r:id="rId18"/>
    <p:sldId id="282" r:id="rId19"/>
    <p:sldId id="283" r:id="rId20"/>
    <p:sldId id="277" r:id="rId21"/>
    <p:sldId id="278" r:id="rId22"/>
    <p:sldId id="279" r:id="rId23"/>
    <p:sldId id="284" r:id="rId24"/>
    <p:sldId id="286" r:id="rId25"/>
    <p:sldId id="287" r:id="rId26"/>
    <p:sldId id="28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118" y="2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2C842473-2F0E-4EDF-9EE9-CBF1C844F9D1}" type="datetimeFigureOut">
              <a:rPr lang="en-US" smtClean="0"/>
              <a:pPr/>
              <a:t>9/13/2017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562AC2E-A1C5-46B3-8167-A6AAF201B4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842473-2F0E-4EDF-9EE9-CBF1C844F9D1}" type="datetimeFigureOut">
              <a:rPr lang="en-US" smtClean="0"/>
              <a:pPr/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62AC2E-A1C5-46B3-8167-A6AAF201B4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842473-2F0E-4EDF-9EE9-CBF1C844F9D1}" type="datetimeFigureOut">
              <a:rPr lang="en-US" smtClean="0"/>
              <a:pPr/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62AC2E-A1C5-46B3-8167-A6AAF201B4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842473-2F0E-4EDF-9EE9-CBF1C844F9D1}" type="datetimeFigureOut">
              <a:rPr lang="en-US" smtClean="0"/>
              <a:pPr/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62AC2E-A1C5-46B3-8167-A6AAF201B4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2C842473-2F0E-4EDF-9EE9-CBF1C844F9D1}" type="datetimeFigureOut">
              <a:rPr lang="en-US" smtClean="0"/>
              <a:pPr/>
              <a:t>9/13/2017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562AC2E-A1C5-46B3-8167-A6AAF201B4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842473-2F0E-4EDF-9EE9-CBF1C844F9D1}" type="datetimeFigureOut">
              <a:rPr lang="en-US" smtClean="0"/>
              <a:pPr/>
              <a:t>9/13/2017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9562AC2E-A1C5-46B3-8167-A6AAF201B4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842473-2F0E-4EDF-9EE9-CBF1C844F9D1}" type="datetimeFigureOut">
              <a:rPr lang="en-US" smtClean="0"/>
              <a:pPr/>
              <a:t>9/13/2017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9562AC2E-A1C5-46B3-8167-A6AAF201B4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842473-2F0E-4EDF-9EE9-CBF1C844F9D1}" type="datetimeFigureOut">
              <a:rPr lang="en-US" smtClean="0"/>
              <a:pPr/>
              <a:t>9/13/2017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62AC2E-A1C5-46B3-8167-A6AAF201B4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842473-2F0E-4EDF-9EE9-CBF1C844F9D1}" type="datetimeFigureOut">
              <a:rPr lang="en-US" smtClean="0"/>
              <a:pPr/>
              <a:t>9/13/2017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62AC2E-A1C5-46B3-8167-A6AAF201B4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2C842473-2F0E-4EDF-9EE9-CBF1C844F9D1}" type="datetimeFigureOut">
              <a:rPr lang="en-US" smtClean="0"/>
              <a:pPr/>
              <a:t>9/13/2017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562AC2E-A1C5-46B3-8167-A6AAF201B4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2C842473-2F0E-4EDF-9EE9-CBF1C844F9D1}" type="datetimeFigureOut">
              <a:rPr lang="en-US" smtClean="0"/>
              <a:pPr/>
              <a:t>9/13/2017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562AC2E-A1C5-46B3-8167-A6AAF201B4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2C842473-2F0E-4EDF-9EE9-CBF1C844F9D1}" type="datetimeFigureOut">
              <a:rPr lang="en-US" smtClean="0"/>
              <a:pPr/>
              <a:t>9/13/2017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9562AC2E-A1C5-46B3-8167-A6AAF201B4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CHAPTER 2-ORIGINS OF AMERICAN GOVERNMENT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3074" name="Picture 2" descr="http://teachingamericanhistory.org/wp-content/themes/tah-main/images/imported/convention/hintermeister-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377" y="2819400"/>
            <a:ext cx="6019800" cy="38818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THE ENGLISH COLONIES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English colonies described as “Thirteen schools of government”</a:t>
            </a:r>
          </a:p>
          <a:p>
            <a:r>
              <a:rPr lang="en-US" dirty="0" smtClean="0"/>
              <a:t>Thirteen</a:t>
            </a:r>
            <a:r>
              <a:rPr lang="en-US" dirty="0" smtClean="0"/>
              <a:t> </a:t>
            </a:r>
            <a:r>
              <a:rPr lang="en-US" dirty="0" smtClean="0"/>
              <a:t>colonies were created separately, over 125 years</a:t>
            </a:r>
          </a:p>
          <a:p>
            <a:pPr lvl="1"/>
            <a:r>
              <a:rPr lang="en-US" dirty="0" smtClean="0"/>
              <a:t>Beginning with Jamestown, VA in 1607 up to Savannah, GA in 1733</a:t>
            </a:r>
            <a:endParaRPr lang="en-US" dirty="0" smtClean="0"/>
          </a:p>
          <a:p>
            <a:r>
              <a:rPr lang="en-US" dirty="0" smtClean="0"/>
              <a:t>Each colony was borne out of a particular set of circumstances</a:t>
            </a:r>
          </a:p>
          <a:p>
            <a:pPr lvl="1"/>
            <a:r>
              <a:rPr lang="en-US" dirty="0" smtClean="0"/>
              <a:t>Each colony was established on the basis of a </a:t>
            </a:r>
            <a:r>
              <a:rPr lang="en-US" b="1" i="1" dirty="0" smtClean="0"/>
              <a:t>CHARTER</a:t>
            </a:r>
            <a:r>
              <a:rPr lang="en-US" dirty="0" smtClean="0"/>
              <a:t> (written grant of authority from the king)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Image result for thirteen colonies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067800" cy="6705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2274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THE ENGLISH COLONIES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6"/>
            <a:ext cx="8229600" cy="4830763"/>
          </a:xfrm>
        </p:spPr>
        <p:txBody>
          <a:bodyPr>
            <a:normAutofit fontScale="92500" lnSpcReduction="10000"/>
          </a:bodyPr>
          <a:lstStyle/>
          <a:p>
            <a:r>
              <a:rPr lang="en-US" b="1" u="sng" dirty="0" smtClean="0"/>
              <a:t>ROYAL COLONIES:</a:t>
            </a:r>
          </a:p>
          <a:p>
            <a:pPr lvl="1"/>
            <a:r>
              <a:rPr lang="en-US" sz="2800" dirty="0" smtClean="0"/>
              <a:t>Subject to the direct control of the Crown</a:t>
            </a:r>
          </a:p>
          <a:p>
            <a:pPr lvl="1"/>
            <a:r>
              <a:rPr lang="en-US" sz="2800" dirty="0" smtClean="0"/>
              <a:t>1775—NH, MA, NY, NJ, VA, NC, SC, GA</a:t>
            </a:r>
          </a:p>
          <a:p>
            <a:pPr lvl="2"/>
            <a:r>
              <a:rPr lang="en-US" sz="2500" dirty="0" smtClean="0"/>
              <a:t>King named a governor as chief executive</a:t>
            </a:r>
          </a:p>
          <a:p>
            <a:pPr lvl="2"/>
            <a:r>
              <a:rPr lang="en-US" sz="2500" dirty="0" smtClean="0"/>
              <a:t>King also named an advisory council</a:t>
            </a:r>
          </a:p>
          <a:p>
            <a:pPr lvl="3"/>
            <a:r>
              <a:rPr lang="en-US" sz="2200" dirty="0" smtClean="0"/>
              <a:t>This council also served as the highest court</a:t>
            </a:r>
          </a:p>
          <a:p>
            <a:pPr lvl="1"/>
            <a:r>
              <a:rPr lang="en-US" sz="2800" dirty="0" smtClean="0"/>
              <a:t>The advisory council became the upper house of a BICAMERAL </a:t>
            </a:r>
            <a:r>
              <a:rPr lang="en-US" sz="2800" dirty="0" smtClean="0"/>
              <a:t>legislature</a:t>
            </a:r>
          </a:p>
          <a:p>
            <a:pPr lvl="2"/>
            <a:r>
              <a:rPr lang="en-US" dirty="0"/>
              <a:t>The lower house was chosen by property owners qualified to vote</a:t>
            </a:r>
          </a:p>
          <a:p>
            <a:r>
              <a:rPr lang="en-US" dirty="0"/>
              <a:t>Laws passed by the legislature had to be approved by the governor and the Crown</a:t>
            </a:r>
          </a:p>
          <a:p>
            <a:pPr lvl="1"/>
            <a:endParaRPr lang="en-US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THE ENGLISH COLONIES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u="sng" dirty="0" smtClean="0"/>
              <a:t>THE </a:t>
            </a:r>
            <a:r>
              <a:rPr lang="en-US" b="1" u="sng" dirty="0" smtClean="0"/>
              <a:t>PROPRIETARY COLONIES:</a:t>
            </a:r>
          </a:p>
          <a:p>
            <a:pPr lvl="1"/>
            <a:r>
              <a:rPr lang="en-US" dirty="0" smtClean="0"/>
              <a:t>1775-Maryland, Pennsylvania, Delaware</a:t>
            </a:r>
            <a:endParaRPr lang="en-US" dirty="0" smtClean="0"/>
          </a:p>
          <a:p>
            <a:pPr lvl="1"/>
            <a:r>
              <a:rPr lang="en-US" dirty="0" smtClean="0"/>
              <a:t>Organized by a </a:t>
            </a:r>
            <a:r>
              <a:rPr lang="en-US" b="1" i="1" dirty="0" smtClean="0"/>
              <a:t>PROPRIETOR</a:t>
            </a:r>
            <a:r>
              <a:rPr lang="en-US" dirty="0" smtClean="0"/>
              <a:t> (a person to which the King made a grant of land</a:t>
            </a:r>
            <a:r>
              <a:rPr lang="en-US" dirty="0" smtClean="0"/>
              <a:t>)</a:t>
            </a:r>
          </a:p>
          <a:p>
            <a:r>
              <a:rPr lang="en-US" dirty="0"/>
              <a:t>This land could be settled and governed as the proprietor saw fit</a:t>
            </a:r>
          </a:p>
          <a:p>
            <a:pPr lvl="1"/>
            <a:r>
              <a:rPr lang="en-US" dirty="0"/>
              <a:t>Government was similar to royal colonies but appointed by the proprietor</a:t>
            </a:r>
          </a:p>
          <a:p>
            <a:r>
              <a:rPr lang="en-US" dirty="0" smtClean="0"/>
              <a:t>Pennsylvania </a:t>
            </a:r>
            <a:r>
              <a:rPr lang="en-US" dirty="0"/>
              <a:t>had a </a:t>
            </a:r>
            <a:r>
              <a:rPr lang="en-US" b="1" i="1" dirty="0"/>
              <a:t>UNICAMERAL</a:t>
            </a:r>
            <a:r>
              <a:rPr lang="en-US" dirty="0"/>
              <a:t> legislature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THE ENGLISH COLONIES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u="sng" dirty="0" smtClean="0"/>
              <a:t>THE </a:t>
            </a:r>
            <a:r>
              <a:rPr lang="en-US" b="1" u="sng" dirty="0" smtClean="0"/>
              <a:t>CHARTER COLONIES:</a:t>
            </a:r>
          </a:p>
          <a:p>
            <a:pPr lvl="1"/>
            <a:r>
              <a:rPr lang="en-US" dirty="0" smtClean="0"/>
              <a:t>Connecticut and Rhode Island </a:t>
            </a:r>
          </a:p>
          <a:p>
            <a:pPr lvl="1"/>
            <a:r>
              <a:rPr lang="en-US" dirty="0" smtClean="0"/>
              <a:t>These colonies were largely self-governing</a:t>
            </a:r>
          </a:p>
          <a:p>
            <a:pPr lvl="1"/>
            <a:r>
              <a:rPr lang="en-US" dirty="0" smtClean="0"/>
              <a:t>Governors were elected by white, male property </a:t>
            </a:r>
            <a:r>
              <a:rPr lang="en-US" dirty="0" smtClean="0"/>
              <a:t>owners</a:t>
            </a:r>
          </a:p>
          <a:p>
            <a:r>
              <a:rPr lang="en-US" dirty="0"/>
              <a:t>Laws made by the bicameral legislature were not subject to governor or King approval</a:t>
            </a:r>
          </a:p>
          <a:p>
            <a:pPr lvl="1"/>
            <a:r>
              <a:rPr lang="en-US" dirty="0"/>
              <a:t>Charters were so liberal that they were left untouched and made into state constitutions until 1818 (Connecticut) and 1843 (Rhode Island)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Guided </a:t>
            </a:r>
            <a:r>
              <a:rPr lang="en-US" dirty="0" smtClean="0"/>
              <a:t>Questions: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6"/>
            <a:ext cx="8229600" cy="5059363"/>
          </a:xfrm>
        </p:spPr>
        <p:txBody>
          <a:bodyPr>
            <a:normAutofit/>
          </a:bodyPr>
          <a:lstStyle/>
          <a:p>
            <a:pPr marL="609600" indent="-609600">
              <a:buFont typeface="Arial" charset="0"/>
              <a:buNone/>
            </a:pPr>
            <a:r>
              <a:rPr lang="en-US" altLang="en-US" dirty="0"/>
              <a:t>1</a:t>
            </a:r>
            <a:r>
              <a:rPr lang="en-US" altLang="en-US" dirty="0" smtClean="0"/>
              <a:t>.) </a:t>
            </a:r>
            <a:r>
              <a:rPr lang="en-US" altLang="en-US" dirty="0"/>
              <a:t>Explain the difference between a </a:t>
            </a:r>
            <a:r>
              <a:rPr lang="en-US" altLang="en-US" b="1" i="1" dirty="0"/>
              <a:t>bicameral</a:t>
            </a:r>
            <a:r>
              <a:rPr lang="en-US" altLang="en-US" dirty="0"/>
              <a:t> and a </a:t>
            </a:r>
            <a:r>
              <a:rPr lang="en-US" altLang="en-US" b="1" i="1" dirty="0"/>
              <a:t>unicameral</a:t>
            </a:r>
            <a:r>
              <a:rPr lang="en-US" altLang="en-US" dirty="0"/>
              <a:t> legislative body.</a:t>
            </a:r>
          </a:p>
          <a:p>
            <a:pPr marL="609600" indent="-609600">
              <a:buFont typeface="Arial" charset="0"/>
              <a:buNone/>
            </a:pPr>
            <a:endParaRPr lang="en-US" altLang="en-US" dirty="0"/>
          </a:p>
          <a:p>
            <a:pPr marL="609600" indent="-609600">
              <a:buFont typeface="Arial" charset="0"/>
              <a:buNone/>
            </a:pPr>
            <a:r>
              <a:rPr lang="en-US" altLang="en-US" dirty="0"/>
              <a:t>2</a:t>
            </a:r>
            <a:r>
              <a:rPr lang="en-US" altLang="en-US" dirty="0" smtClean="0"/>
              <a:t>.) </a:t>
            </a:r>
            <a:r>
              <a:rPr lang="en-US" altLang="en-US" dirty="0"/>
              <a:t>In what ways were the 13 colonies similar to one another? How did they differ?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45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Guided Notes: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6"/>
            <a:ext cx="8229600" cy="5059363"/>
          </a:xfrm>
        </p:spPr>
        <p:txBody>
          <a:bodyPr>
            <a:normAutofit fontScale="77500" lnSpcReduction="20000"/>
          </a:bodyPr>
          <a:lstStyle/>
          <a:p>
            <a:pPr marL="609600" indent="-609600">
              <a:buFont typeface="Arial" charset="0"/>
              <a:buNone/>
            </a:pPr>
            <a:r>
              <a:rPr lang="en-US" altLang="en-US" dirty="0"/>
              <a:t>1.)Explain the concepts of </a:t>
            </a:r>
            <a:r>
              <a:rPr lang="en-US" altLang="en-US" b="1" i="1" dirty="0"/>
              <a:t>ordered government</a:t>
            </a:r>
            <a:r>
              <a:rPr lang="en-US" altLang="en-US" dirty="0"/>
              <a:t>, </a:t>
            </a:r>
            <a:r>
              <a:rPr lang="en-US" altLang="en-US" b="1" i="1" dirty="0"/>
              <a:t>limited government</a:t>
            </a:r>
            <a:r>
              <a:rPr lang="en-US" altLang="en-US" dirty="0"/>
              <a:t>, and </a:t>
            </a:r>
            <a:r>
              <a:rPr lang="en-US" altLang="en-US" b="1" i="1" dirty="0"/>
              <a:t>representative government</a:t>
            </a:r>
            <a:r>
              <a:rPr lang="en-US" altLang="en-US" b="1" dirty="0"/>
              <a:t>.</a:t>
            </a:r>
          </a:p>
          <a:p>
            <a:pPr marL="609600" indent="-609600">
              <a:buFont typeface="Arial" charset="0"/>
              <a:buNone/>
            </a:pPr>
            <a:endParaRPr lang="en-US" altLang="en-US" dirty="0"/>
          </a:p>
          <a:p>
            <a:pPr marL="609600" indent="-609600">
              <a:buFont typeface="Arial" charset="0"/>
              <a:buNone/>
            </a:pPr>
            <a:r>
              <a:rPr lang="en-US" altLang="en-US" dirty="0"/>
              <a:t>2.) What were some of the fundamental rights and principles established in the </a:t>
            </a:r>
            <a:r>
              <a:rPr lang="en-US" altLang="en-US" b="1" i="1" dirty="0"/>
              <a:t>Magna Carta</a:t>
            </a:r>
            <a:r>
              <a:rPr lang="en-US" altLang="en-US" dirty="0"/>
              <a:t>, the </a:t>
            </a:r>
            <a:r>
              <a:rPr lang="en-US" altLang="en-US" b="1" i="1" dirty="0"/>
              <a:t>Petition of Right</a:t>
            </a:r>
            <a:r>
              <a:rPr lang="en-US" altLang="en-US" dirty="0"/>
              <a:t>, and the </a:t>
            </a:r>
            <a:r>
              <a:rPr lang="en-US" altLang="en-US" b="1" i="1" dirty="0"/>
              <a:t>English Bill of Rights</a:t>
            </a:r>
            <a:r>
              <a:rPr lang="en-US" altLang="en-US" dirty="0"/>
              <a:t>?</a:t>
            </a:r>
          </a:p>
          <a:p>
            <a:pPr marL="609600" indent="-609600">
              <a:buFont typeface="Arial" charset="0"/>
              <a:buNone/>
            </a:pPr>
            <a:endParaRPr lang="en-US" altLang="en-US" dirty="0"/>
          </a:p>
          <a:p>
            <a:pPr marL="609600" indent="-609600">
              <a:buFont typeface="Arial" charset="0"/>
              <a:buNone/>
            </a:pPr>
            <a:r>
              <a:rPr lang="en-US" altLang="en-US" dirty="0"/>
              <a:t>3.) Identify and describe the three types of government in </a:t>
            </a:r>
            <a:r>
              <a:rPr lang="en-US" altLang="en-US" dirty="0" smtClean="0"/>
              <a:t>the English </a:t>
            </a:r>
            <a:r>
              <a:rPr lang="en-US" altLang="en-US" dirty="0"/>
              <a:t>colonies.</a:t>
            </a:r>
          </a:p>
          <a:p>
            <a:pPr marL="609600" indent="-609600">
              <a:buFont typeface="Arial" charset="0"/>
              <a:buNone/>
            </a:pPr>
            <a:endParaRPr lang="en-US" altLang="en-US" dirty="0"/>
          </a:p>
          <a:p>
            <a:pPr marL="609600" indent="-609600">
              <a:buFont typeface="Arial" charset="0"/>
              <a:buNone/>
            </a:pPr>
            <a:r>
              <a:rPr lang="en-US" altLang="en-US" dirty="0"/>
              <a:t>4.) Explain the difference between a </a:t>
            </a:r>
            <a:r>
              <a:rPr lang="en-US" altLang="en-US" b="1" i="1" dirty="0"/>
              <a:t>bicameral</a:t>
            </a:r>
            <a:r>
              <a:rPr lang="en-US" altLang="en-US" dirty="0"/>
              <a:t> and a </a:t>
            </a:r>
            <a:r>
              <a:rPr lang="en-US" altLang="en-US" b="1" i="1" dirty="0"/>
              <a:t>unicameral</a:t>
            </a:r>
            <a:r>
              <a:rPr lang="en-US" altLang="en-US" dirty="0"/>
              <a:t> legislative body.</a:t>
            </a:r>
          </a:p>
          <a:p>
            <a:pPr marL="609600" indent="-609600">
              <a:buFont typeface="Arial" charset="0"/>
              <a:buNone/>
            </a:pPr>
            <a:endParaRPr lang="en-US" altLang="en-US" dirty="0"/>
          </a:p>
          <a:p>
            <a:pPr marL="609600" indent="-609600">
              <a:buFont typeface="Arial" charset="0"/>
              <a:buNone/>
            </a:pPr>
            <a:r>
              <a:rPr lang="en-US" altLang="en-US" dirty="0"/>
              <a:t>5.) In what ways were the 13 colonies similar to one another? How did they differ?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09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2566182"/>
          </a:xfrm>
        </p:spPr>
        <p:txBody>
          <a:bodyPr>
            <a:normAutofit fontScale="90000"/>
          </a:bodyPr>
          <a:lstStyle/>
          <a:p>
            <a:r>
              <a:rPr lang="en-US" b="1" u="sng" dirty="0"/>
              <a:t>Section </a:t>
            </a:r>
            <a:r>
              <a:rPr lang="en-US" b="1" u="sng" dirty="0">
                <a:effectLst/>
              </a:rPr>
              <a:t>The Coming of Independence </a:t>
            </a:r>
            <a:r>
              <a:rPr lang="en-US" b="1" u="sng" dirty="0" smtClean="0">
                <a:effectLst/>
              </a:rPr>
              <a:t/>
            </a:r>
            <a:br>
              <a:rPr lang="en-US" b="1" u="sng" dirty="0" smtClean="0">
                <a:effectLst/>
              </a:rPr>
            </a:br>
            <a:r>
              <a:rPr lang="en-US" b="1" u="sng" dirty="0" smtClean="0"/>
              <a:t>Pg.36-42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2" descr="http://www.historycentral.com/Revolt/nimages/reve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438400"/>
            <a:ext cx="6477000" cy="39023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307127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b="1" u="sng" dirty="0" smtClean="0"/>
              <a:t>The Coming of Independence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5486400" cy="4876800"/>
          </a:xfrm>
        </p:spPr>
        <p:txBody>
          <a:bodyPr>
            <a:normAutofit/>
          </a:bodyPr>
          <a:lstStyle/>
          <a:p>
            <a:pPr eaLnBrk="1" hangingPunct="1">
              <a:buFont typeface="Courier New" panose="02070309020205020404" pitchFamily="49" charset="0"/>
              <a:buChar char="o"/>
              <a:defRPr/>
            </a:pPr>
            <a:r>
              <a:rPr lang="en-US" sz="2800" dirty="0" smtClean="0"/>
              <a:t>In the beginning, colonists were given a decent amount of freedom and self-government.  </a:t>
            </a:r>
            <a:endParaRPr lang="en-US" sz="2800" dirty="0"/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en-US" sz="2800" dirty="0" smtClean="0"/>
              <a:t>Over </a:t>
            </a:r>
            <a:r>
              <a:rPr lang="en-US" sz="2800" dirty="0" smtClean="0"/>
              <a:t>time, </a:t>
            </a:r>
            <a:r>
              <a:rPr lang="en-US" sz="2800" dirty="0" smtClean="0"/>
              <a:t>England especially under the rule of King George III began </a:t>
            </a:r>
            <a:r>
              <a:rPr lang="en-US" sz="2800" dirty="0" smtClean="0"/>
              <a:t>to restrict </a:t>
            </a:r>
            <a:r>
              <a:rPr lang="en-US" sz="2800" dirty="0" smtClean="0"/>
              <a:t>the freedoms of the colonists.  </a:t>
            </a:r>
            <a:endParaRPr lang="en-US" sz="2800" dirty="0"/>
          </a:p>
          <a:p>
            <a:pPr lvl="2">
              <a:buFont typeface="Courier New" panose="02070309020205020404" pitchFamily="49" charset="0"/>
              <a:buChar char="o"/>
              <a:defRPr/>
            </a:pPr>
            <a:r>
              <a:rPr lang="en-US" sz="1600" i="1" dirty="0" smtClean="0"/>
              <a:t>Another problem was that the </a:t>
            </a:r>
            <a:r>
              <a:rPr lang="en-US" sz="1600" i="1" dirty="0" smtClean="0"/>
              <a:t>colonists had no representatives in English Parliament, which they greatly resented</a:t>
            </a:r>
            <a:r>
              <a:rPr lang="en-US" sz="1600" i="1" dirty="0" smtClean="0"/>
              <a:t>.</a:t>
            </a:r>
            <a:endParaRPr lang="en-US" sz="1600" i="1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05000"/>
            <a:ext cx="2694432" cy="3962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2199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b="1" u="sng" dirty="0"/>
              <a:t>The Coming of Independence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00600" y="1524000"/>
            <a:ext cx="4038600" cy="2316480"/>
          </a:xfrm>
        </p:spPr>
        <p:txBody>
          <a:bodyPr>
            <a:noAutofit/>
          </a:bodyPr>
          <a:lstStyle/>
          <a:p>
            <a:pPr marL="365760" indent="-283464">
              <a:buFont typeface="Wingdings 2"/>
              <a:buChar char=""/>
              <a:defRPr/>
            </a:pPr>
            <a:r>
              <a:rPr lang="en-US" sz="2200" dirty="0"/>
              <a:t>Colonist became </a:t>
            </a:r>
            <a:r>
              <a:rPr lang="en-US" sz="2200" dirty="0" smtClean="0"/>
              <a:t>use </a:t>
            </a:r>
            <a:r>
              <a:rPr lang="en-US" sz="2200" dirty="0"/>
              <a:t>to self-government</a:t>
            </a:r>
          </a:p>
          <a:p>
            <a:pPr lvl="1" indent="-237744">
              <a:buFont typeface="Verdana"/>
              <a:buChar char="◦"/>
              <a:defRPr/>
            </a:pPr>
            <a:r>
              <a:rPr lang="en-US" sz="2200" dirty="0"/>
              <a:t>Great Britain was 3,000 miles away; </a:t>
            </a:r>
            <a:r>
              <a:rPr lang="en-US" sz="2200" dirty="0" smtClean="0"/>
              <a:t>and it took two months </a:t>
            </a:r>
            <a:r>
              <a:rPr lang="en-US" sz="2200" dirty="0"/>
              <a:t>to sail to receive </a:t>
            </a:r>
            <a:r>
              <a:rPr lang="en-US" sz="2200" dirty="0" smtClean="0"/>
              <a:t>correspondence so they were able to act independently of the English crown</a:t>
            </a:r>
          </a:p>
          <a:p>
            <a:pPr lvl="1" indent="-237744">
              <a:buFont typeface="Verdana"/>
              <a:buChar char="◦"/>
              <a:defRPr/>
            </a:pPr>
            <a:endParaRPr lang="en-US" sz="2200" dirty="0"/>
          </a:p>
          <a:p>
            <a:pPr indent="-237744">
              <a:buFont typeface="Verdana"/>
              <a:buChar char="◦"/>
              <a:defRPr/>
            </a:pPr>
            <a:r>
              <a:rPr lang="en-US" sz="2200" dirty="0"/>
              <a:t>When England began passing restrictive laws, the colonists </a:t>
            </a:r>
            <a:r>
              <a:rPr lang="en-US" sz="2200" dirty="0" smtClean="0"/>
              <a:t>began to consider revolution</a:t>
            </a:r>
            <a:endParaRPr lang="en-US" sz="2200" dirty="0"/>
          </a:p>
          <a:p>
            <a:pPr indent="-237744">
              <a:buFont typeface="Verdana"/>
              <a:buChar char="◦"/>
              <a:defRPr/>
            </a:pPr>
            <a:endParaRPr lang="en-US" sz="2400" dirty="0"/>
          </a:p>
          <a:p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600200"/>
            <a:ext cx="4038600" cy="4953000"/>
          </a:xfrm>
        </p:spPr>
        <p:txBody>
          <a:bodyPr>
            <a:normAutofit fontScale="25000" lnSpcReduction="20000"/>
          </a:bodyPr>
          <a:lstStyle/>
          <a:p>
            <a:pPr marL="365760" indent="-283464">
              <a:buFont typeface="Wingdings 2"/>
              <a:buChar char=""/>
              <a:defRPr/>
            </a:pPr>
            <a:r>
              <a:rPr lang="en-US" sz="9200" dirty="0"/>
              <a:t>Great Britain </a:t>
            </a:r>
            <a:r>
              <a:rPr lang="en-US" sz="9200" dirty="0" smtClean="0"/>
              <a:t>under the colonial system was responsible </a:t>
            </a:r>
            <a:r>
              <a:rPr lang="en-US" sz="9200" dirty="0"/>
              <a:t>for:</a:t>
            </a:r>
          </a:p>
          <a:p>
            <a:pPr lvl="1" indent="-237744">
              <a:buFont typeface="Verdana"/>
              <a:buChar char="◦"/>
              <a:defRPr/>
            </a:pPr>
            <a:r>
              <a:rPr lang="en-US" sz="9200" dirty="0" smtClean="0"/>
              <a:t>Defending the colonies </a:t>
            </a:r>
          </a:p>
          <a:p>
            <a:pPr lvl="1" indent="-237744">
              <a:buFont typeface="Verdana"/>
              <a:buChar char="◦"/>
              <a:defRPr/>
            </a:pPr>
            <a:r>
              <a:rPr lang="en-US" sz="9200" dirty="0" smtClean="0"/>
              <a:t>Representing them in foreign </a:t>
            </a:r>
            <a:r>
              <a:rPr lang="en-US" sz="9200" dirty="0"/>
              <a:t>affairs</a:t>
            </a:r>
          </a:p>
          <a:p>
            <a:pPr lvl="1" indent="-237744">
              <a:buFont typeface="Verdana"/>
              <a:buChar char="◦"/>
              <a:defRPr/>
            </a:pPr>
            <a:r>
              <a:rPr lang="en-US" sz="9200" dirty="0" smtClean="0"/>
              <a:t>Maintaining a uniform monetary </a:t>
            </a:r>
            <a:r>
              <a:rPr lang="en-US" sz="9200" dirty="0"/>
              <a:t>system</a:t>
            </a:r>
          </a:p>
          <a:p>
            <a:pPr lvl="1" indent="-237744">
              <a:buFont typeface="Verdana"/>
              <a:buChar char="◦"/>
              <a:defRPr/>
            </a:pPr>
            <a:r>
              <a:rPr lang="en-US" sz="9200" dirty="0" smtClean="0"/>
              <a:t>Fostering a market </a:t>
            </a:r>
            <a:r>
              <a:rPr lang="en-US" sz="9200" dirty="0"/>
              <a:t>for colonial trade</a:t>
            </a:r>
          </a:p>
          <a:p>
            <a:pPr marL="365760" indent="-283464">
              <a:buFont typeface="Wingdings 2"/>
              <a:buChar char=""/>
              <a:defRPr/>
            </a:pPr>
            <a:endParaRPr lang="en-US" sz="9200" dirty="0" smtClean="0"/>
          </a:p>
          <a:p>
            <a:pPr marL="365760" indent="-283464">
              <a:buFont typeface="Wingdings 2"/>
              <a:buChar char=""/>
              <a:defRPr/>
            </a:pPr>
            <a:r>
              <a:rPr lang="en-US" sz="9200" dirty="0" smtClean="0"/>
              <a:t>For a long time there were very little </a:t>
            </a:r>
            <a:r>
              <a:rPr lang="en-US" sz="9200" dirty="0"/>
              <a:t>taxes were taken from the colonies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348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2566182"/>
          </a:xfrm>
        </p:spPr>
        <p:txBody>
          <a:bodyPr>
            <a:normAutofit fontScale="90000"/>
          </a:bodyPr>
          <a:lstStyle/>
          <a:p>
            <a:r>
              <a:rPr lang="en-US" dirty="0"/>
              <a:t>Section 1-Our </a:t>
            </a:r>
            <a:r>
              <a:rPr lang="en-US" dirty="0" smtClean="0"/>
              <a:t>Political Beginnings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Pg.30-35</a:t>
            </a:r>
            <a:br>
              <a:rPr lang="en-US" dirty="0"/>
            </a:br>
            <a:endParaRPr lang="en-US" dirty="0"/>
          </a:p>
        </p:txBody>
      </p:sp>
      <p:pic>
        <p:nvPicPr>
          <p:cNvPr id="1026" name="Picture 2" descr="http://media-3.web.britannica.com/eb-media/03/129303-004-05E4FA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438400"/>
            <a:ext cx="5238750" cy="37147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0075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u="sng" dirty="0" smtClean="0">
                <a:solidFill>
                  <a:schemeClr val="tx2">
                    <a:satMod val="130000"/>
                  </a:schemeClr>
                </a:solidFill>
              </a:rPr>
              <a:t>Britain's Colonial Policies</a:t>
            </a:r>
            <a:endParaRPr lang="en-US" b="1" u="sng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4572000" cy="4664075"/>
          </a:xfrm>
        </p:spPr>
        <p:txBody>
          <a:bodyPr>
            <a:normAutofit/>
          </a:bodyPr>
          <a:lstStyle/>
          <a:p>
            <a:pPr eaLnBrk="1" hangingPunct="1"/>
            <a:r>
              <a:rPr lang="en-US" u="sng" dirty="0" smtClean="0"/>
              <a:t>King George </a:t>
            </a:r>
            <a:r>
              <a:rPr lang="en-US" u="sng" dirty="0" smtClean="0"/>
              <a:t>III</a:t>
            </a:r>
            <a:r>
              <a:rPr lang="en-US" dirty="0" smtClean="0"/>
              <a:t>-</a:t>
            </a:r>
            <a:endParaRPr lang="en-US" u="sng" dirty="0" smtClean="0"/>
          </a:p>
          <a:p>
            <a:pPr lvl="1" eaLnBrk="1" hangingPunct="1"/>
            <a:r>
              <a:rPr lang="en-US" dirty="0" smtClean="0"/>
              <a:t>When he c</a:t>
            </a:r>
            <a:r>
              <a:rPr lang="en-US" dirty="0" smtClean="0"/>
              <a:t>ame </a:t>
            </a:r>
            <a:r>
              <a:rPr lang="en-US" dirty="0" smtClean="0"/>
              <a:t>to </a:t>
            </a:r>
            <a:r>
              <a:rPr lang="en-US" dirty="0" smtClean="0"/>
              <a:t>the throne </a:t>
            </a:r>
            <a:r>
              <a:rPr lang="en-US" dirty="0" smtClean="0"/>
              <a:t>in 1760  </a:t>
            </a:r>
            <a:r>
              <a:rPr lang="en-US" dirty="0" smtClean="0"/>
              <a:t>he started </a:t>
            </a:r>
            <a:r>
              <a:rPr lang="en-US" dirty="0" smtClean="0"/>
              <a:t>to deal with the colonists more “firmly</a:t>
            </a:r>
            <a:r>
              <a:rPr lang="en-US" dirty="0" smtClean="0"/>
              <a:t>”</a:t>
            </a:r>
          </a:p>
          <a:p>
            <a:pPr marL="411480" lvl="1" indent="0" eaLnBrk="1" hangingPunct="1">
              <a:buNone/>
            </a:pPr>
            <a:endParaRPr lang="en-US" dirty="0" smtClean="0"/>
          </a:p>
          <a:p>
            <a:pPr lvl="1" eaLnBrk="1" hangingPunct="1"/>
            <a:r>
              <a:rPr lang="en-US" dirty="0" smtClean="0"/>
              <a:t>He r</a:t>
            </a:r>
            <a:r>
              <a:rPr lang="en-US" dirty="0" smtClean="0"/>
              <a:t>estricted trade with nations other than England </a:t>
            </a:r>
            <a:r>
              <a:rPr lang="en-US" dirty="0" smtClean="0"/>
              <a:t>and enforced taxes to support British troops in North America</a:t>
            </a:r>
          </a:p>
        </p:txBody>
      </p:sp>
      <p:pic>
        <p:nvPicPr>
          <p:cNvPr id="20484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62600" y="1905000"/>
            <a:ext cx="2743200" cy="41735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67798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3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b="1" u="sng" dirty="0" smtClean="0"/>
              <a:t>The Stamp Act Congress</a:t>
            </a:r>
          </a:p>
        </p:txBody>
      </p:sp>
      <p:sp>
        <p:nvSpPr>
          <p:cNvPr id="21507" name="Content Placeholder 5"/>
          <p:cNvSpPr>
            <a:spLocks noGrp="1"/>
          </p:cNvSpPr>
          <p:nvPr>
            <p:ph sz="half" idx="4294967295"/>
          </p:nvPr>
        </p:nvSpPr>
        <p:spPr>
          <a:xfrm>
            <a:off x="4191000" y="1524000"/>
            <a:ext cx="4778375" cy="5105400"/>
          </a:xfrm>
        </p:spPr>
        <p:txBody>
          <a:bodyPr>
            <a:normAutofit/>
          </a:bodyPr>
          <a:lstStyle/>
          <a:p>
            <a:pPr marL="82550" indent="0" eaLnBrk="1" hangingPunct="1">
              <a:buFont typeface="Wingdings 2" pitchFamily="18" charset="2"/>
              <a:buNone/>
            </a:pPr>
            <a:r>
              <a:rPr lang="en-US" sz="2400" u="sng" dirty="0" smtClean="0"/>
              <a:t>Stamp </a:t>
            </a:r>
            <a:r>
              <a:rPr lang="en-US" sz="2400" u="sng" dirty="0" smtClean="0"/>
              <a:t>Act-</a:t>
            </a:r>
            <a:endParaRPr lang="en-US" sz="2400" u="sng" dirty="0" smtClean="0"/>
          </a:p>
          <a:p>
            <a:pPr lvl="1" eaLnBrk="1" hangingPunct="1"/>
            <a:r>
              <a:rPr lang="en-US" sz="1800" dirty="0" smtClean="0"/>
              <a:t>Required the use of tax stamps on all legal documents, certain business agreements, and on newspapers</a:t>
            </a:r>
          </a:p>
          <a:p>
            <a:pPr lvl="2"/>
            <a:r>
              <a:rPr lang="en-US" sz="1500" dirty="0" smtClean="0"/>
              <a:t>The Act was denounced by the colonies because they thought the taxes were too </a:t>
            </a:r>
            <a:r>
              <a:rPr lang="en-US" sz="1500" dirty="0" smtClean="0"/>
              <a:t>high and that they were without representation in Parliament </a:t>
            </a:r>
            <a:endParaRPr lang="en-US" sz="1500" dirty="0" smtClean="0"/>
          </a:p>
          <a:p>
            <a:pPr lvl="1" eaLnBrk="1" hangingPunct="1"/>
            <a:r>
              <a:rPr lang="en-US" sz="1800" dirty="0" smtClean="0"/>
              <a:t>This tax brought the colonies together; they formed the Stamp Act Congress</a:t>
            </a:r>
          </a:p>
          <a:p>
            <a:pPr lvl="2"/>
            <a:r>
              <a:rPr lang="en-US" sz="1500" dirty="0" smtClean="0"/>
              <a:t>Nine of the thirteen colonies sent delegates</a:t>
            </a:r>
          </a:p>
          <a:p>
            <a:pPr lvl="1" eaLnBrk="1" hangingPunct="1"/>
            <a:r>
              <a:rPr lang="en-US" sz="1800" dirty="0" smtClean="0"/>
              <a:t>Sent a letter to the King called the Declarations of Rights and Grievances </a:t>
            </a:r>
          </a:p>
          <a:p>
            <a:pPr lvl="2"/>
            <a:r>
              <a:rPr lang="en-US" sz="1500" dirty="0" smtClean="0"/>
              <a:t>Parliament repealed the Stamp Act;  frictions still mounted</a:t>
            </a:r>
          </a:p>
          <a:p>
            <a:pPr lvl="1" eaLnBrk="1" hangingPunct="1"/>
            <a:endParaRPr lang="en-US" sz="1800" dirty="0" smtClean="0"/>
          </a:p>
        </p:txBody>
      </p:sp>
      <p:pic>
        <p:nvPicPr>
          <p:cNvPr id="21508" name="Content Placeholder 4" descr="stamp act 2.jpg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700747"/>
            <a:ext cx="3079750" cy="4014788"/>
          </a:xfrm>
        </p:spPr>
      </p:pic>
      <p:sp>
        <p:nvSpPr>
          <p:cNvPr id="21509" name="TextBox 1"/>
          <p:cNvSpPr txBox="1">
            <a:spLocks noChangeArrowheads="1"/>
          </p:cNvSpPr>
          <p:nvPr/>
        </p:nvSpPr>
        <p:spPr bwMode="auto">
          <a:xfrm>
            <a:off x="533400" y="5752748"/>
            <a:ext cx="3657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Britain’s harsh tax and trade policies brought resentment to the colonies.</a:t>
            </a:r>
          </a:p>
        </p:txBody>
      </p:sp>
    </p:spTree>
    <p:extLst>
      <p:ext uri="{BB962C8B-B14F-4D97-AF65-F5344CB8AC3E}">
        <p14:creationId xmlns:p14="http://schemas.microsoft.com/office/powerpoint/2010/main" val="4226488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u="sng" dirty="0" smtClean="0">
                <a:solidFill>
                  <a:schemeClr val="tx2">
                    <a:satMod val="130000"/>
                  </a:schemeClr>
                </a:solidFill>
              </a:rPr>
              <a:t>First Continental Congress</a:t>
            </a:r>
            <a:endParaRPr lang="en-US" b="1" u="sng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2531" name="Content Placeholder 4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4343400" cy="4664075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u="sng" dirty="0" smtClean="0"/>
              <a:t>Intolerable Acts</a:t>
            </a:r>
          </a:p>
          <a:p>
            <a:pPr lvl="1" eaLnBrk="1" hangingPunct="1"/>
            <a:r>
              <a:rPr lang="en-US" dirty="0" smtClean="0"/>
              <a:t>Britain passed new laws </a:t>
            </a:r>
            <a:r>
              <a:rPr lang="en-US" dirty="0" smtClean="0"/>
              <a:t>to punish the colonists over the </a:t>
            </a:r>
            <a:r>
              <a:rPr lang="en-US" dirty="0" smtClean="0"/>
              <a:t>troubles </a:t>
            </a:r>
            <a:r>
              <a:rPr lang="en-US" dirty="0" smtClean="0"/>
              <a:t>in Boston </a:t>
            </a:r>
            <a:endParaRPr lang="en-US" dirty="0"/>
          </a:p>
          <a:p>
            <a:pPr lvl="2"/>
            <a:r>
              <a:rPr lang="en-US" dirty="0" smtClean="0"/>
              <a:t>Ex. Boston Massacre and the Tea Party</a:t>
            </a:r>
            <a:endParaRPr lang="en-US" dirty="0" smtClean="0"/>
          </a:p>
          <a:p>
            <a:pPr lvl="1" eaLnBrk="1" hangingPunct="1"/>
            <a:r>
              <a:rPr lang="en-US" dirty="0" smtClean="0"/>
              <a:t>The colonists w</a:t>
            </a:r>
            <a:r>
              <a:rPr lang="en-US" dirty="0" smtClean="0"/>
              <a:t>rote </a:t>
            </a:r>
            <a:r>
              <a:rPr lang="en-US" dirty="0" smtClean="0"/>
              <a:t>the Declaration of Rights</a:t>
            </a:r>
          </a:p>
          <a:p>
            <a:pPr lvl="2" eaLnBrk="1" hangingPunct="1"/>
            <a:r>
              <a:rPr lang="en-US" dirty="0" smtClean="0"/>
              <a:t>They u</a:t>
            </a:r>
            <a:r>
              <a:rPr lang="en-US" dirty="0" smtClean="0"/>
              <a:t>rged other colonist </a:t>
            </a:r>
            <a:r>
              <a:rPr lang="en-US" dirty="0" smtClean="0"/>
              <a:t>to boycott (refusal to buy) all trade with England </a:t>
            </a: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457" y="2209800"/>
            <a:ext cx="3480343" cy="3128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536553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chemeClr val="tx2">
                    <a:satMod val="130000"/>
                  </a:schemeClr>
                </a:solidFill>
              </a:rPr>
              <a:t>First Continental Congress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5105400" cy="4526280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US" dirty="0" smtClean="0"/>
              <a:t>Delegates from twelve colonies (Georgia failed to send a delegate) met </a:t>
            </a:r>
            <a:r>
              <a:rPr lang="en-US" dirty="0"/>
              <a:t>in Philadelphia on Sept 5</a:t>
            </a:r>
            <a:r>
              <a:rPr lang="en-US" baseline="30000" dirty="0"/>
              <a:t>th</a:t>
            </a:r>
            <a:r>
              <a:rPr lang="en-US" dirty="0"/>
              <a:t>, </a:t>
            </a:r>
            <a:r>
              <a:rPr lang="en-US" dirty="0" smtClean="0"/>
              <a:t>1774</a:t>
            </a:r>
            <a:endParaRPr lang="en-US" dirty="0"/>
          </a:p>
          <a:p>
            <a:pPr lvl="0"/>
            <a:r>
              <a:rPr lang="en-US" dirty="0"/>
              <a:t>For two months </a:t>
            </a:r>
            <a:r>
              <a:rPr lang="en-US" dirty="0" smtClean="0"/>
              <a:t>the </a:t>
            </a:r>
            <a:r>
              <a:rPr lang="en-US" dirty="0"/>
              <a:t>delegates of the First Continental Congress met to discuss the </a:t>
            </a:r>
            <a:r>
              <a:rPr lang="en-US" dirty="0" smtClean="0"/>
              <a:t>crumbling relations with England.</a:t>
            </a:r>
            <a:endParaRPr lang="en-US" dirty="0"/>
          </a:p>
          <a:p>
            <a:pPr lvl="1"/>
            <a:r>
              <a:rPr lang="en-US" dirty="0"/>
              <a:t>Delegates deliberated </a:t>
            </a:r>
            <a:r>
              <a:rPr lang="en-US" dirty="0" smtClean="0"/>
              <a:t>potential plans of action until the meeting adjourned </a:t>
            </a:r>
            <a:r>
              <a:rPr lang="en-US" dirty="0"/>
              <a:t>on October 26</a:t>
            </a:r>
            <a:r>
              <a:rPr lang="en-US" baseline="30000" dirty="0"/>
              <a:t>th</a:t>
            </a:r>
            <a:endParaRPr lang="en-US" dirty="0"/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019" y="2286000"/>
            <a:ext cx="2819400" cy="33616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393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>
                <a:solidFill>
                  <a:schemeClr val="tx2">
                    <a:satMod val="130000"/>
                  </a:schemeClr>
                </a:solidFill>
              </a:rPr>
              <a:t>Second Continental Congress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6"/>
            <a:ext cx="5486400" cy="4906964"/>
          </a:xfrm>
        </p:spPr>
        <p:txBody>
          <a:bodyPr>
            <a:noAutofit/>
          </a:bodyPr>
          <a:lstStyle/>
          <a:p>
            <a:r>
              <a:rPr lang="en-US" sz="2400" dirty="0"/>
              <a:t>The </a:t>
            </a:r>
            <a:r>
              <a:rPr lang="en-US" sz="2400" b="1" dirty="0"/>
              <a:t>Second Continental Congress</a:t>
            </a:r>
            <a:r>
              <a:rPr lang="en-US" sz="2400" dirty="0"/>
              <a:t> was a convention of delegates from the Thirteen Colonies </a:t>
            </a:r>
            <a:r>
              <a:rPr lang="en-US" sz="2400" dirty="0" smtClean="0"/>
              <a:t>that began meeting </a:t>
            </a:r>
            <a:r>
              <a:rPr lang="en-US" sz="2400" dirty="0"/>
              <a:t>in the spring of 1775 in Philadelphia, Pennsylvania. </a:t>
            </a:r>
            <a:endParaRPr lang="en-US" sz="2400" dirty="0" smtClean="0"/>
          </a:p>
          <a:p>
            <a:pPr marL="474980" lvl="2" indent="-292100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</a:pPr>
            <a:r>
              <a:rPr lang="en-US" sz="2400" dirty="0"/>
              <a:t>The reason for these meetings was the British government continued to refuse reversal of their </a:t>
            </a:r>
            <a:r>
              <a:rPr lang="en-US" sz="2400" dirty="0" smtClean="0"/>
              <a:t>policies following the adjournment of the First Congenital Congress and declared these gatherings an act of treason</a:t>
            </a:r>
            <a:endParaRPr lang="en-US" sz="2400" dirty="0"/>
          </a:p>
          <a:p>
            <a:endParaRPr lang="en-US" sz="16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099930"/>
            <a:ext cx="2456379" cy="33829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7028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>
                <a:solidFill>
                  <a:schemeClr val="tx2">
                    <a:satMod val="130000"/>
                  </a:schemeClr>
                </a:solidFill>
              </a:rPr>
              <a:t>Second Continental Congress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5181600" cy="4526280"/>
          </a:xfrm>
        </p:spPr>
        <p:txBody>
          <a:bodyPr/>
          <a:lstStyle/>
          <a:p>
            <a:r>
              <a:rPr lang="en-US" sz="2000" dirty="0"/>
              <a:t>The Second Congress managed the Colonial war effort and moved incrementally towards independence, adopting the United States Declaration of Independence on July 4, 1776.</a:t>
            </a:r>
          </a:p>
          <a:p>
            <a:pPr lvl="1"/>
            <a:r>
              <a:rPr lang="en-US" sz="2000" dirty="0"/>
              <a:t>The Congress acted as the </a:t>
            </a:r>
            <a:r>
              <a:rPr lang="en-US" sz="2000" i="1" dirty="0"/>
              <a:t>de facto</a:t>
            </a:r>
            <a:r>
              <a:rPr lang="en-US" sz="2000" dirty="0"/>
              <a:t> national government of what became the United States by raising armies, directing strategy, appointing diplomats.</a:t>
            </a:r>
          </a:p>
          <a:p>
            <a:pPr lvl="1"/>
            <a:r>
              <a:rPr lang="en-US" sz="2000" dirty="0"/>
              <a:t>John Hancock was elected President of the Congress and George Washington became the commander in chief </a:t>
            </a:r>
          </a:p>
          <a:p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981200"/>
            <a:ext cx="2681244" cy="34258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8955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85825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u="sng" dirty="0" smtClean="0">
                <a:solidFill>
                  <a:schemeClr val="tx2">
                    <a:satMod val="130000"/>
                  </a:schemeClr>
                </a:solidFill>
              </a:rPr>
              <a:t>The Declaration of Independence</a:t>
            </a:r>
            <a:endParaRPr lang="en-US" b="1" u="sng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876800" cy="4664075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 smtClean="0"/>
              <a:t>Ratified on July, 4</a:t>
            </a:r>
            <a:r>
              <a:rPr lang="en-US" baseline="30000" dirty="0" smtClean="0"/>
              <a:t>th</a:t>
            </a:r>
            <a:r>
              <a:rPr lang="en-US" dirty="0" smtClean="0"/>
              <a:t> 1776</a:t>
            </a:r>
          </a:p>
          <a:p>
            <a:pPr lvl="1"/>
            <a:r>
              <a:rPr lang="en-US" dirty="0" smtClean="0"/>
              <a:t>Largely </a:t>
            </a:r>
            <a:r>
              <a:rPr lang="en-US" dirty="0"/>
              <a:t>the work of Thomas </a:t>
            </a:r>
            <a:r>
              <a:rPr lang="en-US" dirty="0" smtClean="0"/>
              <a:t>Jefferson this document boldly announced </a:t>
            </a:r>
            <a:r>
              <a:rPr lang="en-US" dirty="0"/>
              <a:t>the United States independence in the first paragraph</a:t>
            </a:r>
          </a:p>
          <a:p>
            <a:endParaRPr lang="en-US" dirty="0" smtClean="0"/>
          </a:p>
          <a:p>
            <a:r>
              <a:rPr lang="en-US" dirty="0" smtClean="0"/>
              <a:t>Two-thirds </a:t>
            </a:r>
            <a:r>
              <a:rPr lang="en-US" dirty="0"/>
              <a:t>of the document spoke of repeated injuries the British put on the colonists which led to revolt</a:t>
            </a:r>
          </a:p>
          <a:p>
            <a:pPr lvl="1"/>
            <a:r>
              <a:rPr lang="en-US" dirty="0" smtClean="0"/>
              <a:t>Upon it’s ratification the thirteen </a:t>
            </a:r>
            <a:r>
              <a:rPr lang="en-US" dirty="0"/>
              <a:t>colonies become </a:t>
            </a:r>
            <a:r>
              <a:rPr lang="en-US" dirty="0" smtClean="0"/>
              <a:t>fa collection of </a:t>
            </a:r>
            <a:r>
              <a:rPr lang="en-US" dirty="0"/>
              <a:t>f</a:t>
            </a:r>
            <a:r>
              <a:rPr lang="en-US" dirty="0" smtClean="0"/>
              <a:t>ree </a:t>
            </a:r>
            <a:r>
              <a:rPr lang="en-US" dirty="0"/>
              <a:t>and independent </a:t>
            </a:r>
            <a:r>
              <a:rPr lang="en-US" dirty="0" smtClean="0"/>
              <a:t>states</a:t>
            </a:r>
          </a:p>
          <a:p>
            <a:pPr lvl="0"/>
            <a:endParaRPr lang="en-US" dirty="0"/>
          </a:p>
          <a:p>
            <a:pPr marL="82296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/>
          </a:p>
          <a:p>
            <a:pPr marL="82296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</p:txBody>
      </p:sp>
      <p:pic>
        <p:nvPicPr>
          <p:cNvPr id="24581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0" y="2057400"/>
            <a:ext cx="3121204" cy="41306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79138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34666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BASIC CONCEPTS OF GOVERNMENT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Earliest settlers had knowledge of political systems</a:t>
            </a:r>
          </a:p>
          <a:p>
            <a:endParaRPr lang="en-US" dirty="0" smtClean="0"/>
          </a:p>
          <a:p>
            <a:r>
              <a:rPr lang="en-US" dirty="0" smtClean="0"/>
              <a:t>Political </a:t>
            </a:r>
            <a:r>
              <a:rPr lang="en-US" dirty="0" smtClean="0"/>
              <a:t>system was based on practices in England</a:t>
            </a:r>
          </a:p>
          <a:p>
            <a:endParaRPr lang="en-US" dirty="0" smtClean="0"/>
          </a:p>
          <a:p>
            <a:r>
              <a:rPr lang="en-US" u="sng" dirty="0" smtClean="0"/>
              <a:t>ORDERED GOVERNMENT</a:t>
            </a:r>
          </a:p>
          <a:p>
            <a:pPr lvl="1"/>
            <a:r>
              <a:rPr lang="en-US" dirty="0" smtClean="0"/>
              <a:t>Orderly regulation of relationships with one another</a:t>
            </a:r>
          </a:p>
          <a:p>
            <a:pPr lvl="1"/>
            <a:r>
              <a:rPr lang="en-US" dirty="0" smtClean="0"/>
              <a:t>Many offices created then are available today:  sheriff, coroner, assessor, grand jury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BASIC CONCEPTS OF GOVERNMENT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u="sng" dirty="0" smtClean="0"/>
              <a:t>LIMITED GOVERNMENT</a:t>
            </a:r>
          </a:p>
          <a:p>
            <a:pPr lvl="1"/>
            <a:r>
              <a:rPr lang="en-US" dirty="0" smtClean="0"/>
              <a:t>Government is not all powerful</a:t>
            </a:r>
          </a:p>
          <a:p>
            <a:pPr lvl="1"/>
            <a:r>
              <a:rPr lang="en-US" dirty="0" smtClean="0"/>
              <a:t>Government has restrictions</a:t>
            </a:r>
          </a:p>
          <a:p>
            <a:pPr lvl="1"/>
            <a:r>
              <a:rPr lang="en-US" dirty="0" smtClean="0"/>
              <a:t>Citizens have certain rights that governments cannot take away</a:t>
            </a:r>
          </a:p>
          <a:p>
            <a:endParaRPr lang="en-US" dirty="0" smtClean="0"/>
          </a:p>
          <a:p>
            <a:r>
              <a:rPr lang="en-US" b="1" u="sng" dirty="0" smtClean="0"/>
              <a:t>REPRESENTATIVE GOVERNMENT</a:t>
            </a:r>
          </a:p>
          <a:p>
            <a:pPr lvl="1"/>
            <a:r>
              <a:rPr lang="en-US" dirty="0" smtClean="0"/>
              <a:t>People’s interests are represented in the government</a:t>
            </a:r>
          </a:p>
          <a:p>
            <a:pPr lvl="1"/>
            <a:r>
              <a:rPr lang="en-US" dirty="0" smtClean="0"/>
              <a:t>People should have a voice in deciding what government should and should not do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LANDMARK ENGLISH DOCUMENTS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6"/>
            <a:ext cx="8229600" cy="4906963"/>
          </a:xfrm>
        </p:spPr>
        <p:txBody>
          <a:bodyPr>
            <a:normAutofit fontScale="92500" lnSpcReduction="10000"/>
          </a:bodyPr>
          <a:lstStyle/>
          <a:p>
            <a:r>
              <a:rPr lang="en-US" b="1" u="sng" dirty="0" smtClean="0"/>
              <a:t>THE MAGNA CARTA (1215)</a:t>
            </a:r>
          </a:p>
          <a:p>
            <a:pPr lvl="1"/>
            <a:r>
              <a:rPr lang="en-US" dirty="0" smtClean="0"/>
              <a:t>Aka the Great Charter</a:t>
            </a:r>
          </a:p>
          <a:p>
            <a:r>
              <a:rPr lang="en-US" dirty="0" smtClean="0"/>
              <a:t>Barons forced King John to sign because of military campaigns and heavy taxes</a:t>
            </a:r>
          </a:p>
          <a:p>
            <a:r>
              <a:rPr lang="en-US" dirty="0" smtClean="0"/>
              <a:t>Fundamental rights: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rial by jury and due process of law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rotection against arbitrary taking of life, liberty, or property</a:t>
            </a:r>
          </a:p>
          <a:p>
            <a:pPr lvl="1"/>
            <a:r>
              <a:rPr lang="en-US" dirty="0" smtClean="0"/>
              <a:t>These protections originally were for the privileged classes but they spread to </a:t>
            </a:r>
            <a:r>
              <a:rPr lang="en-US" dirty="0" smtClean="0"/>
              <a:t>everyone</a:t>
            </a:r>
          </a:p>
          <a:p>
            <a:pPr lvl="2"/>
            <a:r>
              <a:rPr lang="en-US" dirty="0"/>
              <a:t>Magna Carta established the principle that the power of the monarchy was not absolute.</a:t>
            </a:r>
          </a:p>
          <a:p>
            <a:pPr marL="411480" lvl="1" indent="0">
              <a:buNone/>
            </a:pPr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LANDMARK ENGLISH DOCUMENTS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6"/>
            <a:ext cx="8229600" cy="4830763"/>
          </a:xfrm>
        </p:spPr>
        <p:txBody>
          <a:bodyPr>
            <a:normAutofit fontScale="92500"/>
          </a:bodyPr>
          <a:lstStyle/>
          <a:p>
            <a:r>
              <a:rPr lang="en-US" u="sng" dirty="0" smtClean="0"/>
              <a:t>THE </a:t>
            </a:r>
            <a:r>
              <a:rPr lang="en-US" u="sng" dirty="0" smtClean="0"/>
              <a:t>PETITION OF RIGHT</a:t>
            </a:r>
          </a:p>
          <a:p>
            <a:r>
              <a:rPr lang="en-US" dirty="0" smtClean="0"/>
              <a:t>1621-King </a:t>
            </a:r>
            <a:r>
              <a:rPr lang="en-US" dirty="0" smtClean="0"/>
              <a:t>Charles I asked Parliament for more tax money</a:t>
            </a:r>
          </a:p>
          <a:p>
            <a:r>
              <a:rPr lang="en-US" dirty="0" smtClean="0"/>
              <a:t>Parliament refused until he signed </a:t>
            </a:r>
            <a:r>
              <a:rPr lang="en-US" dirty="0" smtClean="0"/>
              <a:t>Petition</a:t>
            </a:r>
          </a:p>
          <a:p>
            <a:r>
              <a:rPr lang="en-US" dirty="0" smtClean="0"/>
              <a:t>The Petition of Right limited </a:t>
            </a:r>
            <a:r>
              <a:rPr lang="en-US" dirty="0"/>
              <a:t>King’s </a:t>
            </a:r>
            <a:r>
              <a:rPr lang="en-US" dirty="0" smtClean="0"/>
              <a:t>power:</a:t>
            </a:r>
            <a:endParaRPr lang="en-US" dirty="0"/>
          </a:p>
          <a:p>
            <a:pPr lvl="1"/>
            <a:r>
              <a:rPr lang="en-US" dirty="0"/>
              <a:t>Could not imprison or otherwise punish any person but by lawful judgment of their peers</a:t>
            </a:r>
          </a:p>
          <a:p>
            <a:pPr lvl="1"/>
            <a:r>
              <a:rPr lang="en-US" dirty="0"/>
              <a:t>Could not impose martial law in time of peace</a:t>
            </a:r>
          </a:p>
          <a:p>
            <a:pPr lvl="1"/>
            <a:r>
              <a:rPr lang="en-US" dirty="0"/>
              <a:t>Could not require homeowners to shelter troops without consent</a:t>
            </a:r>
          </a:p>
          <a:p>
            <a:pPr lvl="1"/>
            <a:r>
              <a:rPr lang="en-US" dirty="0"/>
              <a:t>Could not require tax without consent of Parliament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LANDMARK ENGLISH DOCUMENTS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u="sng" dirty="0" smtClean="0"/>
              <a:t>THE BILL OF RIGHTS (ENGLAND)</a:t>
            </a:r>
            <a:r>
              <a:rPr lang="en-US" dirty="0" smtClean="0"/>
              <a:t>	</a:t>
            </a:r>
          </a:p>
          <a:p>
            <a:pPr lvl="1"/>
            <a:r>
              <a:rPr lang="en-US" dirty="0" smtClean="0"/>
              <a:t>1688-Crown offered to William and Mary of Orange</a:t>
            </a:r>
          </a:p>
          <a:p>
            <a:pPr lvl="1"/>
            <a:r>
              <a:rPr lang="en-US" dirty="0" smtClean="0"/>
              <a:t>1689-List of provisions Kings had to agree </a:t>
            </a:r>
            <a:r>
              <a:rPr lang="en-US" dirty="0" smtClean="0"/>
              <a:t>to were:</a:t>
            </a:r>
            <a:endParaRPr lang="en-US" dirty="0" smtClean="0"/>
          </a:p>
          <a:p>
            <a:pPr lvl="2"/>
            <a:r>
              <a:rPr lang="en-US" dirty="0"/>
              <a:t>P</a:t>
            </a:r>
            <a:r>
              <a:rPr lang="en-US" dirty="0" smtClean="0"/>
              <a:t>rohibited standing army in peace time</a:t>
            </a:r>
          </a:p>
          <a:p>
            <a:pPr lvl="2"/>
            <a:r>
              <a:rPr lang="en-US" dirty="0"/>
              <a:t>R</a:t>
            </a:r>
            <a:r>
              <a:rPr lang="en-US" dirty="0" smtClean="0"/>
              <a:t>equired all parliamentary elections be free</a:t>
            </a:r>
          </a:p>
          <a:p>
            <a:pPr lvl="2"/>
            <a:r>
              <a:rPr lang="en-US" dirty="0" smtClean="0"/>
              <a:t>King could not suspend laws without consent of Parliament</a:t>
            </a:r>
          </a:p>
          <a:p>
            <a:pPr lvl="2"/>
            <a:r>
              <a:rPr lang="en-US" dirty="0" smtClean="0"/>
              <a:t>King could not tax citizens for the Crown’s use without Parliament’s </a:t>
            </a:r>
            <a:r>
              <a:rPr lang="en-US" dirty="0" smtClean="0"/>
              <a:t>consent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Bill of Rights also included guarantees as the right to a fair trial, and freedom from excessive bail and from cruel and unusual punishment</a:t>
            </a:r>
          </a:p>
          <a:p>
            <a:pPr lvl="1"/>
            <a:r>
              <a:rPr lang="en-US" dirty="0"/>
              <a:t>Our nation is built on ideals brought to North America but English settlers.</a:t>
            </a:r>
          </a:p>
          <a:p>
            <a:pPr lvl="2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71017546"/>
              </p:ext>
            </p:extLst>
          </p:nvPr>
        </p:nvGraphicFramePr>
        <p:xfrm>
          <a:off x="685800" y="1600200"/>
          <a:ext cx="7772400" cy="4814139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669155"/>
                <a:gridCol w="6103245"/>
              </a:tblGrid>
              <a:tr h="13177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Magna Carta</a:t>
                      </a:r>
                    </a:p>
                    <a:p>
                      <a:pPr algn="ctr"/>
                      <a:r>
                        <a:rPr lang="en-US" sz="1600" dirty="0" smtClean="0"/>
                        <a:t>1215</a:t>
                      </a:r>
                      <a:endParaRPr lang="en-US" sz="1600" dirty="0"/>
                    </a:p>
                  </a:txBody>
                  <a:tcPr marT="45731" marB="45731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600" b="0" dirty="0" smtClean="0"/>
                        <a:t>Government is not all-powerful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600" b="0" dirty="0" smtClean="0"/>
                        <a:t>Provided for the basis of limited government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600" b="0" dirty="0" smtClean="0"/>
                        <a:t>Protection against unjust punishment, loss of life, liberty,</a:t>
                      </a:r>
                      <a:r>
                        <a:rPr lang="en-US" sz="1600" b="0" baseline="0" dirty="0" smtClean="0"/>
                        <a:t> and property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600" b="0" baseline="0" dirty="0" smtClean="0"/>
                        <a:t>Certain taxes could not be levied with out popular consent</a:t>
                      </a:r>
                      <a:endParaRPr lang="en-US" sz="1600" b="0" dirty="0"/>
                    </a:p>
                  </a:txBody>
                  <a:tcPr marT="45731" marB="45731"/>
                </a:tc>
              </a:tr>
              <a:tr h="152578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Petition</a:t>
                      </a:r>
                      <a:r>
                        <a:rPr lang="en-US" sz="1600" b="1" baseline="0" dirty="0" smtClean="0"/>
                        <a:t> of Rights</a:t>
                      </a:r>
                    </a:p>
                    <a:p>
                      <a:pPr algn="ctr"/>
                      <a:r>
                        <a:rPr lang="en-US" sz="1600" b="1" baseline="0" dirty="0" smtClean="0"/>
                        <a:t>1628</a:t>
                      </a:r>
                      <a:endParaRPr lang="en-US" sz="1600" b="1" dirty="0"/>
                    </a:p>
                  </a:txBody>
                  <a:tcPr marT="45731" marB="45731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600" dirty="0" smtClean="0"/>
                        <a:t>Severely limited the</a:t>
                      </a:r>
                      <a:r>
                        <a:rPr lang="en-US" sz="1600" baseline="0" dirty="0" smtClean="0"/>
                        <a:t> king’s power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600" baseline="0" dirty="0" smtClean="0"/>
                        <a:t>Could not collect tax without Parliament’s consent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600" baseline="0" dirty="0" smtClean="0"/>
                        <a:t>Could not imprison people without just cause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600" baseline="0" dirty="0" smtClean="0"/>
                        <a:t>No quartering of troops without permission of the homeowner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600" baseline="0" dirty="0" smtClean="0"/>
                        <a:t>Cannot declare marital law unless the country was at war</a:t>
                      </a:r>
                      <a:endParaRPr lang="en-US" sz="1600" dirty="0"/>
                    </a:p>
                  </a:txBody>
                  <a:tcPr marT="45731" marB="45731"/>
                </a:tc>
              </a:tr>
              <a:tr h="194190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English</a:t>
                      </a:r>
                      <a:r>
                        <a:rPr lang="en-US" sz="1600" b="1" baseline="0" dirty="0" smtClean="0"/>
                        <a:t> Bill of Rights</a:t>
                      </a:r>
                    </a:p>
                    <a:p>
                      <a:pPr algn="ctr"/>
                      <a:r>
                        <a:rPr lang="en-US" sz="1600" b="1" baseline="0" smtClean="0"/>
                        <a:t>1689</a:t>
                      </a:r>
                      <a:endParaRPr lang="en-US" sz="1600" b="1" dirty="0"/>
                    </a:p>
                  </a:txBody>
                  <a:tcPr marT="45731" marB="45731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600" dirty="0" smtClean="0"/>
                        <a:t>Set  clear limits on what a leader could or could not do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600" dirty="0" smtClean="0"/>
                        <a:t>Stated</a:t>
                      </a:r>
                      <a:r>
                        <a:rPr lang="en-US" sz="1600" baseline="0" dirty="0" smtClean="0"/>
                        <a:t> Monarchs do not have absolute authority; rule with consent of the people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600" baseline="0" dirty="0" smtClean="0"/>
                        <a:t>Must have consent from Parliament to suspend laws, levy taxes., maintain army; right to fair and speedy trial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600" baseline="0" dirty="0" smtClean="0"/>
                        <a:t>People protected against cruel and unusual punishment</a:t>
                      </a:r>
                      <a:endParaRPr lang="en-US" sz="1600" dirty="0"/>
                    </a:p>
                  </a:txBody>
                  <a:tcPr marT="45731" marB="45731"/>
                </a:tc>
              </a:tr>
            </a:tbl>
          </a:graphicData>
        </a:graphic>
      </p:graphicFrame>
      <p:sp>
        <p:nvSpPr>
          <p:cNvPr id="13328" name="Title 2"/>
          <p:cNvSpPr>
            <a:spLocks noGrp="1"/>
          </p:cNvSpPr>
          <p:nvPr>
            <p:ph type="title" idx="4294967295"/>
          </p:nvPr>
        </p:nvSpPr>
        <p:spPr>
          <a:xfrm>
            <a:off x="1447800" y="304800"/>
            <a:ext cx="749935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400" dirty="0" smtClean="0"/>
              <a:t>An English Political Heritage</a:t>
            </a:r>
          </a:p>
        </p:txBody>
      </p:sp>
    </p:spTree>
    <p:extLst>
      <p:ext uri="{BB962C8B-B14F-4D97-AF65-F5344CB8AC3E}">
        <p14:creationId xmlns:p14="http://schemas.microsoft.com/office/powerpoint/2010/main" val="4175072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34377526"/>
              </p:ext>
            </p:extLst>
          </p:nvPr>
        </p:nvGraphicFramePr>
        <p:xfrm>
          <a:off x="0" y="0"/>
          <a:ext cx="9144000" cy="7076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828800"/>
                <a:gridCol w="1828800"/>
                <a:gridCol w="1828800"/>
                <a:gridCol w="1828800"/>
              </a:tblGrid>
              <a:tr h="458771">
                <a:tc gridSpan="5"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FOUNDATIONS OF</a:t>
                      </a:r>
                      <a:r>
                        <a:rPr lang="en-US" sz="2000" baseline="0" dirty="0" smtClean="0"/>
                        <a:t> AMERICAN RIGHTS</a:t>
                      </a:r>
                      <a:endParaRPr lang="en-US" sz="2000" dirty="0"/>
                    </a:p>
                  </a:txBody>
                  <a:tcPr marT="45724" marB="45724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81110">
                <a:tc gridSpan="5">
                  <a:txBody>
                    <a:bodyPr/>
                    <a:lstStyle/>
                    <a:p>
                      <a:r>
                        <a:rPr lang="en-US" sz="1600" dirty="0" smtClean="0"/>
                        <a:t>The rights established in these landmark documents were revolutionary in their day and</a:t>
                      </a:r>
                      <a:r>
                        <a:rPr lang="en-US" sz="1600" baseline="0" dirty="0" smtClean="0"/>
                        <a:t> influenced government in many countries.</a:t>
                      </a:r>
                      <a:endParaRPr lang="en-US" sz="1600" dirty="0"/>
                    </a:p>
                  </a:txBody>
                  <a:tcPr marT="45724" marB="45724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31587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1215</a:t>
                      </a: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Magna</a:t>
                      </a:r>
                      <a:r>
                        <a:rPr lang="en-US" sz="14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400" b="1" baseline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Carta</a:t>
                      </a:r>
                      <a:endParaRPr lang="en-US" sz="14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1689</a:t>
                      </a: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English</a:t>
                      </a:r>
                      <a:r>
                        <a:rPr lang="en-US" sz="1400" b="1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Bill of Rights</a:t>
                      </a:r>
                      <a:endParaRPr lang="en-US" sz="1400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2060"/>
                          </a:solidFill>
                        </a:rPr>
                        <a:t>1776</a:t>
                      </a: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rgbClr val="002060"/>
                          </a:solidFill>
                        </a:rPr>
                        <a:t>Virginia Bill of Right</a:t>
                      </a:r>
                      <a:r>
                        <a:rPr lang="en-US" sz="1200" b="1" dirty="0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</a:rPr>
                        <a:t>s</a:t>
                      </a:r>
                      <a:endParaRPr lang="en-US" sz="1200" b="1" dirty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1791</a:t>
                      </a: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Bill of Rights</a:t>
                      </a:r>
                      <a:endParaRPr lang="en-US" sz="1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T="45724" marB="45724"/>
                </a:tc>
              </a:tr>
              <a:tr h="45877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Trial by jury</a:t>
                      </a:r>
                    </a:p>
                  </a:txBody>
                  <a:tcPr marT="45724" marB="45724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√</a:t>
                      </a:r>
                      <a:endParaRPr lang="en-US" sz="1800" b="1" dirty="0"/>
                    </a:p>
                  </a:txBody>
                  <a:tcPr marT="45724" marB="45724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√</a:t>
                      </a:r>
                      <a:endParaRPr lang="en-US" sz="1800" b="1" dirty="0"/>
                    </a:p>
                  </a:txBody>
                  <a:tcPr marT="45724" marB="45724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√</a:t>
                      </a:r>
                    </a:p>
                  </a:txBody>
                  <a:tcPr marT="45724" marB="45724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√</a:t>
                      </a:r>
                    </a:p>
                  </a:txBody>
                  <a:tcPr marT="45724" marB="45724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5877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Due Process</a:t>
                      </a:r>
                      <a:endParaRPr lang="en-US" sz="1400" dirty="0"/>
                    </a:p>
                  </a:txBody>
                  <a:tcPr marT="45724" marB="45724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√</a:t>
                      </a:r>
                    </a:p>
                  </a:txBody>
                  <a:tcPr marT="45724" marB="45724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√</a:t>
                      </a:r>
                    </a:p>
                  </a:txBody>
                  <a:tcPr marT="45724" marB="45724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/>
                    </a:p>
                  </a:txBody>
                  <a:tcPr marT="45724" marB="45724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√</a:t>
                      </a:r>
                    </a:p>
                  </a:txBody>
                  <a:tcPr marT="45724" marB="45724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5877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Private Property</a:t>
                      </a:r>
                    </a:p>
                  </a:txBody>
                  <a:tcPr marT="45724" marB="45724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√</a:t>
                      </a:r>
                    </a:p>
                  </a:txBody>
                  <a:tcPr marT="45724" marB="45724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/>
                    </a:p>
                  </a:txBody>
                  <a:tcPr marT="45724" marB="45724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√</a:t>
                      </a:r>
                    </a:p>
                  </a:txBody>
                  <a:tcPr marT="45724" marB="45724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√</a:t>
                      </a:r>
                    </a:p>
                  </a:txBody>
                  <a:tcPr marT="45724" marB="45724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5877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 Cruel punishment</a:t>
                      </a:r>
                      <a:endParaRPr lang="en-US" sz="1400" dirty="0"/>
                    </a:p>
                  </a:txBody>
                  <a:tcPr marT="45724" marB="45724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/>
                    </a:p>
                  </a:txBody>
                  <a:tcPr marT="45724" marB="45724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√</a:t>
                      </a:r>
                    </a:p>
                  </a:txBody>
                  <a:tcPr marT="45724" marB="45724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√</a:t>
                      </a:r>
                    </a:p>
                  </a:txBody>
                  <a:tcPr marT="45724" marB="45724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√</a:t>
                      </a:r>
                    </a:p>
                  </a:txBody>
                  <a:tcPr marT="45724" marB="45724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51994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 excessive bail or fines</a:t>
                      </a:r>
                      <a:endParaRPr lang="en-US" sz="1400" dirty="0"/>
                    </a:p>
                  </a:txBody>
                  <a:tcPr marT="45724" marB="45724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/>
                    </a:p>
                  </a:txBody>
                  <a:tcPr marT="45724" marB="45724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√</a:t>
                      </a:r>
                    </a:p>
                  </a:txBody>
                  <a:tcPr marT="45724" marB="45724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√</a:t>
                      </a:r>
                    </a:p>
                  </a:txBody>
                  <a:tcPr marT="45724" marB="45724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√</a:t>
                      </a:r>
                    </a:p>
                  </a:txBody>
                  <a:tcPr marT="45724" marB="45724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5877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Right to bear arms</a:t>
                      </a:r>
                      <a:endParaRPr lang="en-US" sz="1400" dirty="0"/>
                    </a:p>
                  </a:txBody>
                  <a:tcPr marT="45724" marB="45724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/>
                    </a:p>
                  </a:txBody>
                  <a:tcPr marT="45724" marB="45724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√</a:t>
                      </a:r>
                    </a:p>
                  </a:txBody>
                  <a:tcPr marT="45724" marB="45724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√</a:t>
                      </a:r>
                    </a:p>
                  </a:txBody>
                  <a:tcPr marT="45724" marB="45724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√</a:t>
                      </a:r>
                    </a:p>
                  </a:txBody>
                  <a:tcPr marT="45724" marB="45724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5877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Right to petition</a:t>
                      </a:r>
                      <a:endParaRPr lang="en-US" sz="1400" dirty="0"/>
                    </a:p>
                  </a:txBody>
                  <a:tcPr marT="45724" marB="45724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/>
                    </a:p>
                  </a:txBody>
                  <a:tcPr marT="45724" marB="45724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√</a:t>
                      </a:r>
                    </a:p>
                  </a:txBody>
                  <a:tcPr marT="45724" marB="45724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/>
                    </a:p>
                  </a:txBody>
                  <a:tcPr marT="45724" marB="45724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√</a:t>
                      </a:r>
                    </a:p>
                  </a:txBody>
                  <a:tcPr marT="45724" marB="45724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51994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 unreasonable search or seizures</a:t>
                      </a:r>
                      <a:endParaRPr lang="en-US" sz="1400" dirty="0"/>
                    </a:p>
                  </a:txBody>
                  <a:tcPr marT="45724" marB="45724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/>
                    </a:p>
                  </a:txBody>
                  <a:tcPr marT="45724" marB="45724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/>
                    </a:p>
                  </a:txBody>
                  <a:tcPr marT="45724" marB="45724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√</a:t>
                      </a:r>
                    </a:p>
                  </a:txBody>
                  <a:tcPr marT="45724" marB="45724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√</a:t>
                      </a:r>
                    </a:p>
                  </a:txBody>
                  <a:tcPr marT="45724" marB="45724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5877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Freedom</a:t>
                      </a:r>
                      <a:r>
                        <a:rPr lang="en-US" sz="1400" baseline="0" dirty="0" smtClean="0"/>
                        <a:t> of speech</a:t>
                      </a:r>
                      <a:endParaRPr lang="en-US" sz="1400" dirty="0"/>
                    </a:p>
                  </a:txBody>
                  <a:tcPr marT="45724" marB="45724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/>
                    </a:p>
                  </a:txBody>
                  <a:tcPr marT="45724" marB="45724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/>
                    </a:p>
                  </a:txBody>
                  <a:tcPr marT="45724" marB="45724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√</a:t>
                      </a:r>
                    </a:p>
                  </a:txBody>
                  <a:tcPr marT="45724" marB="45724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√</a:t>
                      </a:r>
                    </a:p>
                  </a:txBody>
                  <a:tcPr marT="45724" marB="45724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5877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Freedom</a:t>
                      </a:r>
                      <a:r>
                        <a:rPr lang="en-US" sz="1400" baseline="0" dirty="0" smtClean="0"/>
                        <a:t> of press</a:t>
                      </a:r>
                      <a:endParaRPr lang="en-US" sz="1400" dirty="0"/>
                    </a:p>
                  </a:txBody>
                  <a:tcPr marT="45724" marB="45724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/>
                    </a:p>
                  </a:txBody>
                  <a:tcPr marT="45724" marB="45724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/>
                    </a:p>
                  </a:txBody>
                  <a:tcPr marT="45724" marB="45724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√</a:t>
                      </a:r>
                    </a:p>
                  </a:txBody>
                  <a:tcPr marT="45724" marB="45724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√</a:t>
                      </a:r>
                    </a:p>
                  </a:txBody>
                  <a:tcPr marT="45724" marB="45724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3523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Freedom of religion</a:t>
                      </a:r>
                      <a:endParaRPr lang="en-US" sz="1400" dirty="0"/>
                    </a:p>
                  </a:txBody>
                  <a:tcPr marT="45724" marB="45724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/>
                    </a:p>
                  </a:txBody>
                  <a:tcPr marT="45724" marB="45724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/>
                    </a:p>
                  </a:txBody>
                  <a:tcPr marT="45724" marB="45724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√</a:t>
                      </a:r>
                    </a:p>
                  </a:txBody>
                  <a:tcPr marT="45724" marB="45724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√</a:t>
                      </a:r>
                    </a:p>
                  </a:txBody>
                  <a:tcPr marT="45724" marB="45724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556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667</TotalTime>
  <Words>1504</Words>
  <Application>Microsoft Office PowerPoint</Application>
  <PresentationFormat>On-screen Show (4:3)</PresentationFormat>
  <Paragraphs>217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Foundry</vt:lpstr>
      <vt:lpstr>CHAPTER 2-ORIGINS OF AMERICAN GOVERNMENT </vt:lpstr>
      <vt:lpstr>Section 1-Our Political Beginnings Pg.30-35 </vt:lpstr>
      <vt:lpstr>BASIC CONCEPTS OF GOVERNMENT</vt:lpstr>
      <vt:lpstr>BASIC CONCEPTS OF GOVERNMENT</vt:lpstr>
      <vt:lpstr>LANDMARK ENGLISH DOCUMENTS</vt:lpstr>
      <vt:lpstr>LANDMARK ENGLISH DOCUMENTS</vt:lpstr>
      <vt:lpstr>LANDMARK ENGLISH DOCUMENTS</vt:lpstr>
      <vt:lpstr>An English Political Heritage</vt:lpstr>
      <vt:lpstr>PowerPoint Presentation</vt:lpstr>
      <vt:lpstr>THE ENGLISH COLONIES</vt:lpstr>
      <vt:lpstr>PowerPoint Presentation</vt:lpstr>
      <vt:lpstr>THE ENGLISH COLONIES</vt:lpstr>
      <vt:lpstr>THE ENGLISH COLONIES</vt:lpstr>
      <vt:lpstr>THE ENGLISH COLONIES</vt:lpstr>
      <vt:lpstr>Guided Questions:</vt:lpstr>
      <vt:lpstr>Guided Notes:</vt:lpstr>
      <vt:lpstr>Section The Coming of Independence  Pg.36-42 </vt:lpstr>
      <vt:lpstr>The Coming of Independence</vt:lpstr>
      <vt:lpstr>The Coming of Independence</vt:lpstr>
      <vt:lpstr>Britain's Colonial Policies</vt:lpstr>
      <vt:lpstr>The Stamp Act Congress</vt:lpstr>
      <vt:lpstr>First Continental Congress</vt:lpstr>
      <vt:lpstr>First Continental Congress</vt:lpstr>
      <vt:lpstr>Second Continental Congress</vt:lpstr>
      <vt:lpstr>Second Continental Congress</vt:lpstr>
      <vt:lpstr>The Declaration of Independence</vt:lpstr>
    </vt:vector>
  </TitlesOfParts>
  <Company>Le Mars Community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 ORIGINS OF AMERICAN GOVERNMENT Ch. 2-1 Our Political Beginnings</dc:title>
  <dc:creator>Mark A. Zeka</dc:creator>
  <cp:lastModifiedBy>Windows User</cp:lastModifiedBy>
  <cp:revision>26</cp:revision>
  <dcterms:created xsi:type="dcterms:W3CDTF">2011-01-28T21:07:03Z</dcterms:created>
  <dcterms:modified xsi:type="dcterms:W3CDTF">2017-09-13T18:07:50Z</dcterms:modified>
</cp:coreProperties>
</file>