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2" r:id="rId8"/>
    <p:sldId id="271" r:id="rId9"/>
    <p:sldId id="272" r:id="rId10"/>
    <p:sldId id="264" r:id="rId11"/>
    <p:sldId id="270" r:id="rId12"/>
    <p:sldId id="265" r:id="rId13"/>
    <p:sldId id="266" r:id="rId14"/>
    <p:sldId id="267" r:id="rId15"/>
    <p:sldId id="274" r:id="rId16"/>
    <p:sldId id="269" r:id="rId17"/>
    <p:sldId id="275" r:id="rId18"/>
    <p:sldId id="282" r:id="rId19"/>
    <p:sldId id="283" r:id="rId20"/>
    <p:sldId id="277" r:id="rId21"/>
    <p:sldId id="278" r:id="rId22"/>
    <p:sldId id="279" r:id="rId23"/>
    <p:sldId id="284" r:id="rId24"/>
    <p:sldId id="286" r:id="rId25"/>
    <p:sldId id="287" r:id="rId26"/>
    <p:sldId id="281" r:id="rId27"/>
    <p:sldId id="288" r:id="rId28"/>
    <p:sldId id="289" r:id="rId29"/>
    <p:sldId id="290" r:id="rId30"/>
    <p:sldId id="305" r:id="rId31"/>
    <p:sldId id="306" r:id="rId32"/>
    <p:sldId id="304"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11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9/20/2017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9/20/2017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9/20/2017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990600"/>
            <a:ext cx="4229100" cy="4267200"/>
          </a:xfrm>
        </p:spPr>
        <p:txBody>
          <a:bodyPr/>
          <a:lstStyle/>
          <a:p>
            <a:pPr lvl="0"/>
            <a:endParaRPr lang="en-US" noProof="0" smtClean="0"/>
          </a:p>
        </p:txBody>
      </p:sp>
    </p:spTree>
    <p:extLst>
      <p:ext uri="{BB962C8B-B14F-4D97-AF65-F5344CB8AC3E}">
        <p14:creationId xmlns:p14="http://schemas.microsoft.com/office/powerpoint/2010/main" val="401398745"/>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9/20/2017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9/20/2017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842473-2F0E-4EDF-9EE9-CBF1C844F9D1}" type="datetimeFigureOut">
              <a:rPr lang="en-US" smtClean="0"/>
              <a:pPr/>
              <a:t>9/20/2017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842473-2F0E-4EDF-9EE9-CBF1C844F9D1}" type="datetimeFigureOut">
              <a:rPr lang="en-US" smtClean="0"/>
              <a:pPr/>
              <a:t>9/20/2017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842473-2F0E-4EDF-9EE9-CBF1C844F9D1}" type="datetimeFigureOut">
              <a:rPr lang="en-US" smtClean="0"/>
              <a:pPr/>
              <a:t>9/20/2017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562AC2E-A1C5-46B3-8167-A6AAF201B45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C842473-2F0E-4EDF-9EE9-CBF1C844F9D1}" type="datetimeFigureOut">
              <a:rPr lang="en-US" smtClean="0"/>
              <a:pPr/>
              <a:t>9/20/2017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9/20/2017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9/20/2017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C842473-2F0E-4EDF-9EE9-CBF1C844F9D1}" type="datetimeFigureOut">
              <a:rPr lang="en-US" smtClean="0"/>
              <a:pPr/>
              <a:t>9/20/2017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562AC2E-A1C5-46B3-8167-A6AAF201B458}"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CHAPTER 2-ORIGINS OF AMERICAN GOVERNMENT</a:t>
            </a:r>
            <a:r>
              <a:rPr lang="en-US" dirty="0" smtClean="0"/>
              <a:t/>
            </a:r>
            <a:br>
              <a:rPr lang="en-US" dirty="0" smtClean="0"/>
            </a:br>
            <a:endParaRPr lang="en-US" dirty="0"/>
          </a:p>
        </p:txBody>
      </p:sp>
      <p:pic>
        <p:nvPicPr>
          <p:cNvPr id="3074" name="Picture 2" descr="http://teachingamericanhistory.org/wp-content/themes/tah-main/images/imported/convention/hintermeis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377" y="2819400"/>
            <a:ext cx="6019800" cy="3881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ENGLISH COLONIES</a:t>
            </a:r>
            <a:endParaRPr lang="en-US" b="1" u="sng" dirty="0"/>
          </a:p>
        </p:txBody>
      </p:sp>
      <p:sp>
        <p:nvSpPr>
          <p:cNvPr id="3" name="Content Placeholder 2"/>
          <p:cNvSpPr>
            <a:spLocks noGrp="1"/>
          </p:cNvSpPr>
          <p:nvPr>
            <p:ph idx="1"/>
          </p:nvPr>
        </p:nvSpPr>
        <p:spPr/>
        <p:txBody>
          <a:bodyPr>
            <a:normAutofit fontScale="92500"/>
          </a:bodyPr>
          <a:lstStyle/>
          <a:p>
            <a:r>
              <a:rPr lang="en-US" dirty="0" smtClean="0"/>
              <a:t>English colonies described as “Thirteen schools of government”</a:t>
            </a:r>
          </a:p>
          <a:p>
            <a:r>
              <a:rPr lang="en-US" dirty="0" smtClean="0"/>
              <a:t>Thirteen colonies were created separately, over 125 years</a:t>
            </a:r>
          </a:p>
          <a:p>
            <a:pPr lvl="1"/>
            <a:r>
              <a:rPr lang="en-US" dirty="0" smtClean="0"/>
              <a:t>Beginning with Jamestown, VA in 1607 up to Savannah, GA in 1733</a:t>
            </a:r>
          </a:p>
          <a:p>
            <a:r>
              <a:rPr lang="en-US" dirty="0" smtClean="0"/>
              <a:t>Each colony was borne out of a particular set of circumstances</a:t>
            </a:r>
          </a:p>
          <a:p>
            <a:pPr lvl="1"/>
            <a:r>
              <a:rPr lang="en-US" dirty="0" smtClean="0"/>
              <a:t>Each colony was established on the basis of a </a:t>
            </a:r>
            <a:r>
              <a:rPr lang="en-US" b="1" i="1" dirty="0" smtClean="0"/>
              <a:t>CHARTER</a:t>
            </a:r>
            <a:r>
              <a:rPr lang="en-US" dirty="0" smtClean="0"/>
              <a:t> (written grant of authority from the king)</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thirteen colonie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70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227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a:xfrm>
            <a:off x="457200" y="1646236"/>
            <a:ext cx="8229600" cy="4830763"/>
          </a:xfrm>
        </p:spPr>
        <p:txBody>
          <a:bodyPr>
            <a:normAutofit fontScale="92500" lnSpcReduction="10000"/>
          </a:bodyPr>
          <a:lstStyle/>
          <a:p>
            <a:r>
              <a:rPr lang="en-US" b="1" u="sng" dirty="0" smtClean="0"/>
              <a:t>ROYAL COLONIES:</a:t>
            </a:r>
          </a:p>
          <a:p>
            <a:pPr lvl="1"/>
            <a:r>
              <a:rPr lang="en-US" sz="2800" dirty="0" smtClean="0"/>
              <a:t>Subject to the direct control of the Crown</a:t>
            </a:r>
          </a:p>
          <a:p>
            <a:pPr lvl="1"/>
            <a:r>
              <a:rPr lang="en-US" sz="2800" dirty="0" smtClean="0"/>
              <a:t>1775—NH, MA, NY, NJ, VA, NC, SC, GA</a:t>
            </a:r>
          </a:p>
          <a:p>
            <a:pPr lvl="2"/>
            <a:r>
              <a:rPr lang="en-US" sz="2500" dirty="0" smtClean="0"/>
              <a:t>King named a governor as chief executive</a:t>
            </a:r>
          </a:p>
          <a:p>
            <a:pPr lvl="2"/>
            <a:r>
              <a:rPr lang="en-US" sz="2500" dirty="0" smtClean="0"/>
              <a:t>King also named an advisory council</a:t>
            </a:r>
          </a:p>
          <a:p>
            <a:pPr lvl="3"/>
            <a:r>
              <a:rPr lang="en-US" sz="2200" dirty="0" smtClean="0"/>
              <a:t>This council also served as the highest court</a:t>
            </a:r>
          </a:p>
          <a:p>
            <a:pPr lvl="1"/>
            <a:r>
              <a:rPr lang="en-US" sz="2800" dirty="0" smtClean="0"/>
              <a:t>The advisory council became the upper house of a BICAMERAL legislature</a:t>
            </a:r>
          </a:p>
          <a:p>
            <a:pPr lvl="2"/>
            <a:r>
              <a:rPr lang="en-US" dirty="0"/>
              <a:t>The lower house was chosen by property owners qualified to vote</a:t>
            </a:r>
          </a:p>
          <a:p>
            <a:r>
              <a:rPr lang="en-US" dirty="0"/>
              <a:t>Laws passed by the legislature had to be approved by the governor and the Crown</a:t>
            </a:r>
          </a:p>
          <a:p>
            <a:pPr lvl="1"/>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p:txBody>
          <a:bodyPr>
            <a:normAutofit lnSpcReduction="10000"/>
          </a:bodyPr>
          <a:lstStyle/>
          <a:p>
            <a:r>
              <a:rPr lang="en-US" b="1" u="sng" dirty="0" smtClean="0"/>
              <a:t>THE PROPRIETARY COLONIES:</a:t>
            </a:r>
          </a:p>
          <a:p>
            <a:pPr lvl="1"/>
            <a:r>
              <a:rPr lang="en-US" dirty="0" smtClean="0"/>
              <a:t>1775-Maryland, Pennsylvania, Delaware</a:t>
            </a:r>
          </a:p>
          <a:p>
            <a:pPr lvl="1"/>
            <a:r>
              <a:rPr lang="en-US" dirty="0" smtClean="0"/>
              <a:t>Organized by a </a:t>
            </a:r>
            <a:r>
              <a:rPr lang="en-US" b="1" i="1" dirty="0" smtClean="0"/>
              <a:t>PROPRIETOR</a:t>
            </a:r>
            <a:r>
              <a:rPr lang="en-US" dirty="0" smtClean="0"/>
              <a:t> (a person to which the King made a grant of land)</a:t>
            </a:r>
          </a:p>
          <a:p>
            <a:r>
              <a:rPr lang="en-US" dirty="0"/>
              <a:t>This land could be settled and governed as the proprietor saw fit</a:t>
            </a:r>
          </a:p>
          <a:p>
            <a:pPr lvl="1"/>
            <a:r>
              <a:rPr lang="en-US" dirty="0"/>
              <a:t>Government was similar to royal colonies but appointed by the proprietor</a:t>
            </a:r>
          </a:p>
          <a:p>
            <a:r>
              <a:rPr lang="en-US" dirty="0" smtClean="0"/>
              <a:t>Pennsylvania </a:t>
            </a:r>
            <a:r>
              <a:rPr lang="en-US" dirty="0"/>
              <a:t>had a </a:t>
            </a:r>
            <a:r>
              <a:rPr lang="en-US" b="1" i="1" dirty="0"/>
              <a:t>UNICAMERAL</a:t>
            </a:r>
            <a:r>
              <a:rPr lang="en-US" dirty="0"/>
              <a:t> legislature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p:txBody>
          <a:bodyPr>
            <a:normAutofit fontScale="92500" lnSpcReduction="10000"/>
          </a:bodyPr>
          <a:lstStyle/>
          <a:p>
            <a:r>
              <a:rPr lang="en-US" b="1" u="sng" dirty="0" smtClean="0"/>
              <a:t>THE CHARTER COLONIES:</a:t>
            </a:r>
          </a:p>
          <a:p>
            <a:pPr lvl="1"/>
            <a:r>
              <a:rPr lang="en-US" dirty="0" smtClean="0"/>
              <a:t>Connecticut and Rhode Island </a:t>
            </a:r>
          </a:p>
          <a:p>
            <a:pPr lvl="1"/>
            <a:r>
              <a:rPr lang="en-US" dirty="0" smtClean="0"/>
              <a:t>These colonies were largely self-governing</a:t>
            </a:r>
          </a:p>
          <a:p>
            <a:pPr lvl="1"/>
            <a:r>
              <a:rPr lang="en-US" dirty="0" smtClean="0"/>
              <a:t>Governors were elected by white, male property owners</a:t>
            </a:r>
          </a:p>
          <a:p>
            <a:r>
              <a:rPr lang="en-US" dirty="0"/>
              <a:t>Laws made by the bicameral legislature were not subject to governor or King approval</a:t>
            </a:r>
          </a:p>
          <a:p>
            <a:pPr lvl="1"/>
            <a:r>
              <a:rPr lang="en-US" dirty="0"/>
              <a:t>Charters were so liberal that they were left untouched and made into state constitutions until 1818 (Connecticut) and 1843 (Rhode Island)</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Questions:</a:t>
            </a:r>
            <a:endParaRPr lang="en-US" dirty="0"/>
          </a:p>
        </p:txBody>
      </p:sp>
      <p:sp>
        <p:nvSpPr>
          <p:cNvPr id="3" name="Content Placeholder 2"/>
          <p:cNvSpPr>
            <a:spLocks noGrp="1"/>
          </p:cNvSpPr>
          <p:nvPr>
            <p:ph idx="1"/>
          </p:nvPr>
        </p:nvSpPr>
        <p:spPr>
          <a:xfrm>
            <a:off x="457200" y="1646236"/>
            <a:ext cx="8229600" cy="5059363"/>
          </a:xfrm>
        </p:spPr>
        <p:txBody>
          <a:bodyPr>
            <a:normAutofit/>
          </a:bodyPr>
          <a:lstStyle/>
          <a:p>
            <a:pPr marL="609600" indent="-609600">
              <a:buFont typeface="Arial" charset="0"/>
              <a:buNone/>
            </a:pPr>
            <a:r>
              <a:rPr lang="en-US" altLang="en-US" dirty="0"/>
              <a:t>1</a:t>
            </a:r>
            <a:r>
              <a:rPr lang="en-US" altLang="en-US" dirty="0" smtClean="0"/>
              <a:t>.) </a:t>
            </a:r>
            <a:r>
              <a:rPr lang="en-US" altLang="en-US" dirty="0"/>
              <a:t>Explain the difference between a </a:t>
            </a:r>
            <a:r>
              <a:rPr lang="en-US" altLang="en-US" b="1" i="1" dirty="0"/>
              <a:t>bicameral</a:t>
            </a:r>
            <a:r>
              <a:rPr lang="en-US" altLang="en-US" dirty="0"/>
              <a:t> and a </a:t>
            </a:r>
            <a:r>
              <a:rPr lang="en-US" altLang="en-US" b="1" i="1" dirty="0"/>
              <a:t>unicameral</a:t>
            </a:r>
            <a:r>
              <a:rPr lang="en-US" altLang="en-US" dirty="0"/>
              <a:t> legislative body.</a:t>
            </a:r>
          </a:p>
          <a:p>
            <a:pPr marL="609600" indent="-609600">
              <a:buFont typeface="Arial" charset="0"/>
              <a:buNone/>
            </a:pPr>
            <a:endParaRPr lang="en-US" altLang="en-US" dirty="0"/>
          </a:p>
          <a:p>
            <a:pPr marL="609600" indent="-609600">
              <a:buFont typeface="Arial" charset="0"/>
              <a:buNone/>
            </a:pPr>
            <a:r>
              <a:rPr lang="en-US" altLang="en-US" dirty="0"/>
              <a:t>2</a:t>
            </a:r>
            <a:r>
              <a:rPr lang="en-US" altLang="en-US" dirty="0" smtClean="0"/>
              <a:t>.) </a:t>
            </a:r>
            <a:r>
              <a:rPr lang="en-US" altLang="en-US" dirty="0"/>
              <a:t>In what ways were the 13 colonies similar to one another? How did they differ?</a:t>
            </a:r>
          </a:p>
          <a:p>
            <a:endParaRPr lang="en-US" dirty="0"/>
          </a:p>
        </p:txBody>
      </p:sp>
    </p:spTree>
    <p:extLst>
      <p:ext uri="{BB962C8B-B14F-4D97-AF65-F5344CB8AC3E}">
        <p14:creationId xmlns:p14="http://schemas.microsoft.com/office/powerpoint/2010/main" val="293845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Notes:</a:t>
            </a:r>
            <a:endParaRPr lang="en-US" dirty="0"/>
          </a:p>
        </p:txBody>
      </p:sp>
      <p:sp>
        <p:nvSpPr>
          <p:cNvPr id="3" name="Content Placeholder 2"/>
          <p:cNvSpPr>
            <a:spLocks noGrp="1"/>
          </p:cNvSpPr>
          <p:nvPr>
            <p:ph idx="1"/>
          </p:nvPr>
        </p:nvSpPr>
        <p:spPr>
          <a:xfrm>
            <a:off x="457200" y="1646236"/>
            <a:ext cx="8229600" cy="5059363"/>
          </a:xfrm>
        </p:spPr>
        <p:txBody>
          <a:bodyPr>
            <a:normAutofit fontScale="77500" lnSpcReduction="20000"/>
          </a:bodyPr>
          <a:lstStyle/>
          <a:p>
            <a:pPr marL="609600" indent="-609600">
              <a:buFont typeface="Arial" charset="0"/>
              <a:buNone/>
            </a:pPr>
            <a:r>
              <a:rPr lang="en-US" altLang="en-US" dirty="0"/>
              <a:t>1.)Explain the concepts of </a:t>
            </a:r>
            <a:r>
              <a:rPr lang="en-US" altLang="en-US" b="1" i="1" dirty="0"/>
              <a:t>ordered government</a:t>
            </a:r>
            <a:r>
              <a:rPr lang="en-US" altLang="en-US" dirty="0"/>
              <a:t>, </a:t>
            </a:r>
            <a:r>
              <a:rPr lang="en-US" altLang="en-US" b="1" i="1" dirty="0"/>
              <a:t>limited government</a:t>
            </a:r>
            <a:r>
              <a:rPr lang="en-US" altLang="en-US" dirty="0"/>
              <a:t>, and </a:t>
            </a:r>
            <a:r>
              <a:rPr lang="en-US" altLang="en-US" b="1" i="1" dirty="0"/>
              <a:t>representative government</a:t>
            </a:r>
            <a:r>
              <a:rPr lang="en-US" altLang="en-US" b="1" dirty="0"/>
              <a:t>.</a:t>
            </a:r>
          </a:p>
          <a:p>
            <a:pPr marL="609600" indent="-609600">
              <a:buFont typeface="Arial" charset="0"/>
              <a:buNone/>
            </a:pPr>
            <a:endParaRPr lang="en-US" altLang="en-US" dirty="0"/>
          </a:p>
          <a:p>
            <a:pPr marL="609600" indent="-609600">
              <a:buFont typeface="Arial" charset="0"/>
              <a:buNone/>
            </a:pPr>
            <a:r>
              <a:rPr lang="en-US" altLang="en-US" dirty="0"/>
              <a:t>2.) What were some of the fundamental rights and principles established in the </a:t>
            </a:r>
            <a:r>
              <a:rPr lang="en-US" altLang="en-US" b="1" i="1" dirty="0"/>
              <a:t>Magna Carta</a:t>
            </a:r>
            <a:r>
              <a:rPr lang="en-US" altLang="en-US" dirty="0"/>
              <a:t>, the </a:t>
            </a:r>
            <a:r>
              <a:rPr lang="en-US" altLang="en-US" b="1" i="1" dirty="0"/>
              <a:t>Petition of Right</a:t>
            </a:r>
            <a:r>
              <a:rPr lang="en-US" altLang="en-US" dirty="0"/>
              <a:t>, and the </a:t>
            </a:r>
            <a:r>
              <a:rPr lang="en-US" altLang="en-US" b="1" i="1" dirty="0"/>
              <a:t>English Bill of Rights</a:t>
            </a:r>
            <a:r>
              <a:rPr lang="en-US" altLang="en-US" dirty="0"/>
              <a:t>?</a:t>
            </a:r>
          </a:p>
          <a:p>
            <a:pPr marL="609600" indent="-609600">
              <a:buFont typeface="Arial" charset="0"/>
              <a:buNone/>
            </a:pPr>
            <a:endParaRPr lang="en-US" altLang="en-US" dirty="0"/>
          </a:p>
          <a:p>
            <a:pPr marL="609600" indent="-609600">
              <a:buFont typeface="Arial" charset="0"/>
              <a:buNone/>
            </a:pPr>
            <a:r>
              <a:rPr lang="en-US" altLang="en-US" dirty="0"/>
              <a:t>3.) Identify and describe the three types of government in </a:t>
            </a:r>
            <a:r>
              <a:rPr lang="en-US" altLang="en-US" dirty="0" smtClean="0"/>
              <a:t>the English </a:t>
            </a:r>
            <a:r>
              <a:rPr lang="en-US" altLang="en-US" dirty="0"/>
              <a:t>colonies.</a:t>
            </a:r>
          </a:p>
          <a:p>
            <a:pPr marL="609600" indent="-609600">
              <a:buFont typeface="Arial" charset="0"/>
              <a:buNone/>
            </a:pPr>
            <a:endParaRPr lang="en-US" altLang="en-US" dirty="0"/>
          </a:p>
          <a:p>
            <a:pPr marL="609600" indent="-609600">
              <a:buFont typeface="Arial" charset="0"/>
              <a:buNone/>
            </a:pPr>
            <a:r>
              <a:rPr lang="en-US" altLang="en-US" dirty="0"/>
              <a:t>4.) Explain the difference between a </a:t>
            </a:r>
            <a:r>
              <a:rPr lang="en-US" altLang="en-US" b="1" i="1" dirty="0"/>
              <a:t>bicameral</a:t>
            </a:r>
            <a:r>
              <a:rPr lang="en-US" altLang="en-US" dirty="0"/>
              <a:t> and a </a:t>
            </a:r>
            <a:r>
              <a:rPr lang="en-US" altLang="en-US" b="1" i="1" dirty="0"/>
              <a:t>unicameral</a:t>
            </a:r>
            <a:r>
              <a:rPr lang="en-US" altLang="en-US" dirty="0"/>
              <a:t> legislative body.</a:t>
            </a:r>
          </a:p>
          <a:p>
            <a:pPr marL="609600" indent="-609600">
              <a:buFont typeface="Arial" charset="0"/>
              <a:buNone/>
            </a:pPr>
            <a:endParaRPr lang="en-US" altLang="en-US" dirty="0"/>
          </a:p>
          <a:p>
            <a:pPr marL="609600" indent="-609600">
              <a:buFont typeface="Arial" charset="0"/>
              <a:buNone/>
            </a:pPr>
            <a:r>
              <a:rPr lang="en-US" altLang="en-US" dirty="0"/>
              <a:t>5.) In what ways were the 13 colonies similar to one another? How did they differ?</a:t>
            </a:r>
          </a:p>
          <a:p>
            <a:endParaRPr lang="en-US" dirty="0"/>
          </a:p>
        </p:txBody>
      </p:sp>
    </p:spTree>
    <p:extLst>
      <p:ext uri="{BB962C8B-B14F-4D97-AF65-F5344CB8AC3E}">
        <p14:creationId xmlns:p14="http://schemas.microsoft.com/office/powerpoint/2010/main" val="2263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2566182"/>
          </a:xfrm>
        </p:spPr>
        <p:txBody>
          <a:bodyPr>
            <a:normAutofit fontScale="90000"/>
          </a:bodyPr>
          <a:lstStyle/>
          <a:p>
            <a:r>
              <a:rPr lang="en-US" b="1" u="sng" dirty="0" smtClean="0">
                <a:effectLst/>
              </a:rPr>
              <a:t>Chapter 2-Section 2-The </a:t>
            </a:r>
            <a:r>
              <a:rPr lang="en-US" b="1" u="sng" dirty="0">
                <a:effectLst/>
              </a:rPr>
              <a:t>Coming of Independence </a:t>
            </a:r>
            <a:r>
              <a:rPr lang="en-US" b="1" u="sng" dirty="0" smtClean="0">
                <a:effectLst/>
              </a:rPr>
              <a:t/>
            </a:r>
            <a:br>
              <a:rPr lang="en-US" b="1" u="sng" dirty="0" smtClean="0">
                <a:effectLst/>
              </a:rPr>
            </a:br>
            <a:r>
              <a:rPr lang="en-US" sz="4000" b="1" u="sng" dirty="0" smtClean="0"/>
              <a:t>Pg.36-42</a:t>
            </a:r>
            <a:r>
              <a:rPr lang="en-US" sz="4000" dirty="0"/>
              <a:t/>
            </a:r>
            <a:br>
              <a:rPr lang="en-US" sz="4000" dirty="0"/>
            </a:br>
            <a:endParaRPr lang="en-US" sz="4000" dirty="0"/>
          </a:p>
        </p:txBody>
      </p:sp>
      <p:pic>
        <p:nvPicPr>
          <p:cNvPr id="4" name="Picture 2" descr="http://www.historycentral.com/Revolt/nimages/rev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6477000" cy="3902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071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z="3600" b="1" u="sng" dirty="0" smtClean="0"/>
              <a:t>The Coming of Independence</a:t>
            </a:r>
          </a:p>
        </p:txBody>
      </p:sp>
      <p:sp>
        <p:nvSpPr>
          <p:cNvPr id="59395" name="Rectangle 3"/>
          <p:cNvSpPr>
            <a:spLocks noGrp="1" noChangeArrowheads="1"/>
          </p:cNvSpPr>
          <p:nvPr>
            <p:ph type="body" idx="1"/>
          </p:nvPr>
        </p:nvSpPr>
        <p:spPr>
          <a:xfrm>
            <a:off x="457200" y="1524000"/>
            <a:ext cx="5486400" cy="4876800"/>
          </a:xfrm>
        </p:spPr>
        <p:txBody>
          <a:bodyPr>
            <a:normAutofit/>
          </a:bodyPr>
          <a:lstStyle/>
          <a:p>
            <a:pPr eaLnBrk="1" hangingPunct="1">
              <a:buFont typeface="Courier New" panose="02070309020205020404" pitchFamily="49" charset="0"/>
              <a:buChar char="o"/>
              <a:defRPr/>
            </a:pPr>
            <a:r>
              <a:rPr lang="en-US" sz="2800" dirty="0" smtClean="0"/>
              <a:t>In the beginning, colonists were given a decent amount of freedom and self-government.  </a:t>
            </a:r>
            <a:endParaRPr lang="en-US" sz="2800" dirty="0"/>
          </a:p>
          <a:p>
            <a:pPr lvl="1">
              <a:buFont typeface="Courier New" panose="02070309020205020404" pitchFamily="49" charset="0"/>
              <a:buChar char="o"/>
              <a:defRPr/>
            </a:pPr>
            <a:r>
              <a:rPr lang="en-US" sz="2800" dirty="0" smtClean="0"/>
              <a:t>Over time, England especially under the rule of King George III began to restrict the freedoms of the colonists.  </a:t>
            </a:r>
            <a:endParaRPr lang="en-US" sz="2800" dirty="0"/>
          </a:p>
          <a:p>
            <a:pPr lvl="2">
              <a:buFont typeface="Courier New" panose="02070309020205020404" pitchFamily="49" charset="0"/>
              <a:buChar char="o"/>
              <a:defRPr/>
            </a:pPr>
            <a:r>
              <a:rPr lang="en-US" sz="1600" i="1" dirty="0" smtClean="0"/>
              <a:t>Another problem was that the colonists had no representatives in English Parliament, which they greatly resented.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05000"/>
            <a:ext cx="2694432"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821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1000"/>
                                        <p:tgtEl>
                                          <p:spTgt spid="59395">
                                            <p:txEl>
                                              <p:pRg st="1" end="1"/>
                                            </p:txEl>
                                          </p:spTgt>
                                        </p:tgtEl>
                                      </p:cBhvr>
                                    </p:animEffect>
                                    <p:anim calcmode="lin" valueType="num">
                                      <p:cBhvr>
                                        <p:cTn id="13"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93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fade">
                                      <p:cBhvr>
                                        <p:cTn id="17" dur="1000"/>
                                        <p:tgtEl>
                                          <p:spTgt spid="59395">
                                            <p:txEl>
                                              <p:pRg st="2" end="2"/>
                                            </p:txEl>
                                          </p:spTgt>
                                        </p:tgtEl>
                                      </p:cBhvr>
                                    </p:animEffect>
                                    <p:anim calcmode="lin" valueType="num">
                                      <p:cBhvr>
                                        <p:cTn id="18"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93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u="sng" dirty="0"/>
              <a:t>The Coming of Independence</a:t>
            </a:r>
            <a:endParaRPr lang="en-US" b="1" u="sng" dirty="0"/>
          </a:p>
        </p:txBody>
      </p:sp>
      <p:sp>
        <p:nvSpPr>
          <p:cNvPr id="3" name="Content Placeholder 2"/>
          <p:cNvSpPr>
            <a:spLocks noGrp="1"/>
          </p:cNvSpPr>
          <p:nvPr>
            <p:ph sz="half" idx="1"/>
          </p:nvPr>
        </p:nvSpPr>
        <p:spPr>
          <a:xfrm>
            <a:off x="4800600" y="1524000"/>
            <a:ext cx="4038600" cy="2316480"/>
          </a:xfrm>
        </p:spPr>
        <p:txBody>
          <a:bodyPr>
            <a:noAutofit/>
          </a:bodyPr>
          <a:lstStyle/>
          <a:p>
            <a:pPr marL="365760" indent="-283464">
              <a:buFont typeface="Wingdings 2"/>
              <a:buChar char=""/>
              <a:defRPr/>
            </a:pPr>
            <a:r>
              <a:rPr lang="en-US" sz="2200" dirty="0"/>
              <a:t>Colonist became </a:t>
            </a:r>
            <a:r>
              <a:rPr lang="en-US" sz="2200" dirty="0" smtClean="0"/>
              <a:t>use </a:t>
            </a:r>
            <a:r>
              <a:rPr lang="en-US" sz="2200" dirty="0"/>
              <a:t>to self-government</a:t>
            </a:r>
          </a:p>
          <a:p>
            <a:pPr lvl="1" indent="-237744">
              <a:buFont typeface="Verdana"/>
              <a:buChar char="◦"/>
              <a:defRPr/>
            </a:pPr>
            <a:r>
              <a:rPr lang="en-US" sz="2200" dirty="0"/>
              <a:t>Great Britain was 3,000 miles away; </a:t>
            </a:r>
            <a:r>
              <a:rPr lang="en-US" sz="2200" dirty="0" smtClean="0"/>
              <a:t>and it took two months </a:t>
            </a:r>
            <a:r>
              <a:rPr lang="en-US" sz="2200" dirty="0"/>
              <a:t>to sail to receive </a:t>
            </a:r>
            <a:r>
              <a:rPr lang="en-US" sz="2200" dirty="0" smtClean="0"/>
              <a:t>correspondence so they were able to act independently of the English crown</a:t>
            </a:r>
          </a:p>
          <a:p>
            <a:pPr lvl="1" indent="-237744">
              <a:buFont typeface="Verdana"/>
              <a:buChar char="◦"/>
              <a:defRPr/>
            </a:pPr>
            <a:endParaRPr lang="en-US" sz="2200" dirty="0"/>
          </a:p>
          <a:p>
            <a:pPr indent="-237744">
              <a:buFont typeface="Verdana"/>
              <a:buChar char="◦"/>
              <a:defRPr/>
            </a:pPr>
            <a:r>
              <a:rPr lang="en-US" sz="2200" dirty="0"/>
              <a:t>When England began passing restrictive laws, the colonists </a:t>
            </a:r>
            <a:r>
              <a:rPr lang="en-US" sz="2200" dirty="0" smtClean="0"/>
              <a:t>began to consider revolution</a:t>
            </a:r>
            <a:endParaRPr lang="en-US" sz="2200" dirty="0"/>
          </a:p>
          <a:p>
            <a:pPr indent="-237744">
              <a:buFont typeface="Verdana"/>
              <a:buChar char="◦"/>
              <a:defRPr/>
            </a:pPr>
            <a:endParaRPr lang="en-US" sz="2400" dirty="0"/>
          </a:p>
          <a:p>
            <a:endParaRPr lang="en-US" sz="2400" dirty="0"/>
          </a:p>
        </p:txBody>
      </p:sp>
      <p:sp>
        <p:nvSpPr>
          <p:cNvPr id="4" name="Content Placeholder 3"/>
          <p:cNvSpPr>
            <a:spLocks noGrp="1"/>
          </p:cNvSpPr>
          <p:nvPr>
            <p:ph sz="half" idx="2"/>
          </p:nvPr>
        </p:nvSpPr>
        <p:spPr>
          <a:xfrm>
            <a:off x="609600" y="1600200"/>
            <a:ext cx="4038600" cy="4953000"/>
          </a:xfrm>
        </p:spPr>
        <p:txBody>
          <a:bodyPr>
            <a:normAutofit fontScale="25000" lnSpcReduction="20000"/>
          </a:bodyPr>
          <a:lstStyle/>
          <a:p>
            <a:pPr marL="365760" indent="-283464">
              <a:buFont typeface="Wingdings 2"/>
              <a:buChar char=""/>
              <a:defRPr/>
            </a:pPr>
            <a:r>
              <a:rPr lang="en-US" sz="9200" dirty="0"/>
              <a:t>Great Britain </a:t>
            </a:r>
            <a:r>
              <a:rPr lang="en-US" sz="9200" dirty="0" smtClean="0"/>
              <a:t>under the colonial system was responsible </a:t>
            </a:r>
            <a:r>
              <a:rPr lang="en-US" sz="9200" dirty="0"/>
              <a:t>for:</a:t>
            </a:r>
          </a:p>
          <a:p>
            <a:pPr lvl="1" indent="-237744">
              <a:buFont typeface="Verdana"/>
              <a:buChar char="◦"/>
              <a:defRPr/>
            </a:pPr>
            <a:r>
              <a:rPr lang="en-US" sz="9200" dirty="0" smtClean="0"/>
              <a:t>Defending the colonies </a:t>
            </a:r>
          </a:p>
          <a:p>
            <a:pPr lvl="1" indent="-237744">
              <a:buFont typeface="Verdana"/>
              <a:buChar char="◦"/>
              <a:defRPr/>
            </a:pPr>
            <a:r>
              <a:rPr lang="en-US" sz="9200" dirty="0" smtClean="0"/>
              <a:t>Representing them in foreign </a:t>
            </a:r>
            <a:r>
              <a:rPr lang="en-US" sz="9200" dirty="0"/>
              <a:t>affairs</a:t>
            </a:r>
          </a:p>
          <a:p>
            <a:pPr lvl="1" indent="-237744">
              <a:buFont typeface="Verdana"/>
              <a:buChar char="◦"/>
              <a:defRPr/>
            </a:pPr>
            <a:r>
              <a:rPr lang="en-US" sz="9200" dirty="0" smtClean="0"/>
              <a:t>Maintaining a uniform monetary </a:t>
            </a:r>
            <a:r>
              <a:rPr lang="en-US" sz="9200" dirty="0"/>
              <a:t>system</a:t>
            </a:r>
          </a:p>
          <a:p>
            <a:pPr lvl="1" indent="-237744">
              <a:buFont typeface="Verdana"/>
              <a:buChar char="◦"/>
              <a:defRPr/>
            </a:pPr>
            <a:r>
              <a:rPr lang="en-US" sz="9200" dirty="0" smtClean="0"/>
              <a:t>Fostering a market </a:t>
            </a:r>
            <a:r>
              <a:rPr lang="en-US" sz="9200" dirty="0"/>
              <a:t>for colonial trade</a:t>
            </a:r>
          </a:p>
          <a:p>
            <a:pPr marL="365760" indent="-283464">
              <a:buFont typeface="Wingdings 2"/>
              <a:buChar char=""/>
              <a:defRPr/>
            </a:pPr>
            <a:endParaRPr lang="en-US" sz="9200" dirty="0" smtClean="0"/>
          </a:p>
          <a:p>
            <a:pPr marL="365760" indent="-283464">
              <a:buFont typeface="Wingdings 2"/>
              <a:buChar char=""/>
              <a:defRPr/>
            </a:pPr>
            <a:r>
              <a:rPr lang="en-US" sz="9200" dirty="0" smtClean="0"/>
              <a:t>For a long time there were very little </a:t>
            </a:r>
            <a:r>
              <a:rPr lang="en-US" sz="9200" dirty="0"/>
              <a:t>taxes were taken from the colonies</a:t>
            </a:r>
          </a:p>
          <a:p>
            <a:endParaRPr lang="en-US" dirty="0"/>
          </a:p>
        </p:txBody>
      </p:sp>
    </p:spTree>
    <p:extLst>
      <p:ext uri="{BB962C8B-B14F-4D97-AF65-F5344CB8AC3E}">
        <p14:creationId xmlns:p14="http://schemas.microsoft.com/office/powerpoint/2010/main" val="131034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2566182"/>
          </a:xfrm>
        </p:spPr>
        <p:txBody>
          <a:bodyPr>
            <a:normAutofit fontScale="90000"/>
          </a:bodyPr>
          <a:lstStyle/>
          <a:p>
            <a:r>
              <a:rPr lang="en-US" b="1" u="sng" dirty="0" smtClean="0"/>
              <a:t>Chapter 2-Section </a:t>
            </a:r>
            <a:r>
              <a:rPr lang="en-US" b="1" u="sng" dirty="0"/>
              <a:t>1-Our </a:t>
            </a:r>
            <a:r>
              <a:rPr lang="en-US" b="1" u="sng" dirty="0" smtClean="0"/>
              <a:t>Political Beginnings</a:t>
            </a:r>
            <a:r>
              <a:rPr lang="en-US" b="1" dirty="0"/>
              <a:t/>
            </a:r>
            <a:br>
              <a:rPr lang="en-US" b="1" dirty="0"/>
            </a:br>
            <a:r>
              <a:rPr lang="en-US" sz="4000" b="1" dirty="0"/>
              <a:t>Pg.30-35</a:t>
            </a:r>
            <a:r>
              <a:rPr lang="en-US" sz="4000" dirty="0"/>
              <a:t/>
            </a:r>
            <a:br>
              <a:rPr lang="en-US" sz="4000" dirty="0"/>
            </a:br>
            <a:endParaRPr lang="en-US" sz="4000" dirty="0"/>
          </a:p>
        </p:txBody>
      </p:sp>
      <p:pic>
        <p:nvPicPr>
          <p:cNvPr id="1026" name="Picture 2" descr="http://media-3.web.britannica.com/eb-media/03/129303-004-05E4FA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238750" cy="371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9007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Britain's Colonial Policies</a:t>
            </a:r>
            <a:endParaRPr lang="en-US" b="1" u="sng" dirty="0">
              <a:solidFill>
                <a:schemeClr val="tx2">
                  <a:satMod val="130000"/>
                </a:schemeClr>
              </a:solidFill>
            </a:endParaRPr>
          </a:p>
        </p:txBody>
      </p:sp>
      <p:sp>
        <p:nvSpPr>
          <p:cNvPr id="20483" name="Content Placeholder 2"/>
          <p:cNvSpPr>
            <a:spLocks noGrp="1"/>
          </p:cNvSpPr>
          <p:nvPr>
            <p:ph sz="half" idx="1"/>
          </p:nvPr>
        </p:nvSpPr>
        <p:spPr>
          <a:xfrm>
            <a:off x="685800" y="1676400"/>
            <a:ext cx="4572000" cy="4664075"/>
          </a:xfrm>
        </p:spPr>
        <p:txBody>
          <a:bodyPr>
            <a:normAutofit/>
          </a:bodyPr>
          <a:lstStyle/>
          <a:p>
            <a:pPr eaLnBrk="1" hangingPunct="1"/>
            <a:r>
              <a:rPr lang="en-US" u="sng" dirty="0" smtClean="0"/>
              <a:t>King George III</a:t>
            </a:r>
            <a:r>
              <a:rPr lang="en-US" dirty="0" smtClean="0"/>
              <a:t>-</a:t>
            </a:r>
            <a:endParaRPr lang="en-US" u="sng" dirty="0" smtClean="0"/>
          </a:p>
          <a:p>
            <a:pPr lvl="1" eaLnBrk="1" hangingPunct="1"/>
            <a:r>
              <a:rPr lang="en-US" dirty="0" smtClean="0"/>
              <a:t>When he came to the throne in 1760  he started to deal with the colonists more “firmly”</a:t>
            </a:r>
          </a:p>
          <a:p>
            <a:pPr marL="411480" lvl="1" indent="0" eaLnBrk="1" hangingPunct="1">
              <a:buNone/>
            </a:pPr>
            <a:endParaRPr lang="en-US" dirty="0" smtClean="0"/>
          </a:p>
          <a:p>
            <a:pPr lvl="1" eaLnBrk="1" hangingPunct="1"/>
            <a:r>
              <a:rPr lang="en-US" dirty="0" smtClean="0"/>
              <a:t>He restricted trade with nations other than England and enforced taxes to support British troops in North America</a:t>
            </a:r>
          </a:p>
        </p:txBody>
      </p:sp>
      <p:pic>
        <p:nvPicPr>
          <p:cNvPr id="20484"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1905000"/>
            <a:ext cx="2743200" cy="4173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77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435100" y="274638"/>
            <a:ext cx="7499350" cy="1143000"/>
          </a:xfrm>
        </p:spPr>
        <p:txBody>
          <a:bodyPr/>
          <a:lstStyle/>
          <a:p>
            <a:pPr algn="ctr" eaLnBrk="1" hangingPunct="1">
              <a:defRPr/>
            </a:pPr>
            <a:r>
              <a:rPr lang="en-US" b="1" u="sng" dirty="0" smtClean="0"/>
              <a:t>The Stamp Act Congress</a:t>
            </a:r>
          </a:p>
        </p:txBody>
      </p:sp>
      <p:sp>
        <p:nvSpPr>
          <p:cNvPr id="21507" name="Content Placeholder 5"/>
          <p:cNvSpPr>
            <a:spLocks noGrp="1"/>
          </p:cNvSpPr>
          <p:nvPr>
            <p:ph sz="half" idx="4294967295"/>
          </p:nvPr>
        </p:nvSpPr>
        <p:spPr>
          <a:xfrm>
            <a:off x="4191000" y="1524000"/>
            <a:ext cx="4778375" cy="5105400"/>
          </a:xfrm>
        </p:spPr>
        <p:txBody>
          <a:bodyPr>
            <a:normAutofit/>
          </a:bodyPr>
          <a:lstStyle/>
          <a:p>
            <a:pPr marL="82550" indent="0" eaLnBrk="1" hangingPunct="1">
              <a:buFont typeface="Wingdings 2" pitchFamily="18" charset="2"/>
              <a:buNone/>
            </a:pPr>
            <a:r>
              <a:rPr lang="en-US" sz="2400" u="sng" dirty="0" smtClean="0"/>
              <a:t>Stamp Act-</a:t>
            </a:r>
          </a:p>
          <a:p>
            <a:pPr lvl="1" eaLnBrk="1" hangingPunct="1"/>
            <a:r>
              <a:rPr lang="en-US" sz="1800" dirty="0" smtClean="0"/>
              <a:t>Required the use of tax stamps on all legal documents, certain business agreements, and on newspapers</a:t>
            </a:r>
          </a:p>
          <a:p>
            <a:pPr lvl="2"/>
            <a:r>
              <a:rPr lang="en-US" sz="1500" dirty="0" smtClean="0"/>
              <a:t>The Act was denounced by the colonies because they thought the taxes were too high and that they were without representation in Parliament </a:t>
            </a:r>
          </a:p>
          <a:p>
            <a:pPr lvl="1" eaLnBrk="1" hangingPunct="1"/>
            <a:r>
              <a:rPr lang="en-US" sz="1800" dirty="0" smtClean="0"/>
              <a:t>This tax brought the colonies together; they formed the Stamp Act Congress</a:t>
            </a:r>
          </a:p>
          <a:p>
            <a:pPr lvl="2"/>
            <a:r>
              <a:rPr lang="en-US" sz="1500" dirty="0" smtClean="0"/>
              <a:t>Nine of the thirteen colonies sent delegates</a:t>
            </a:r>
          </a:p>
          <a:p>
            <a:pPr lvl="1" eaLnBrk="1" hangingPunct="1"/>
            <a:r>
              <a:rPr lang="en-US" sz="1800" dirty="0" smtClean="0"/>
              <a:t>Sent a letter to the King called the Declarations of Rights and Grievances </a:t>
            </a:r>
          </a:p>
          <a:p>
            <a:pPr lvl="2"/>
            <a:r>
              <a:rPr lang="en-US" sz="1500" dirty="0" smtClean="0"/>
              <a:t>Parliament repealed the Stamp Act;  frictions still mounted</a:t>
            </a:r>
          </a:p>
          <a:p>
            <a:pPr lvl="1" eaLnBrk="1" hangingPunct="1"/>
            <a:endParaRPr lang="en-US" sz="1800" dirty="0" smtClean="0"/>
          </a:p>
        </p:txBody>
      </p:sp>
      <p:pic>
        <p:nvPicPr>
          <p:cNvPr id="21508" name="Content Placeholder 4" descr="stamp act 2.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1700747"/>
            <a:ext cx="3079750" cy="4014788"/>
          </a:xfrm>
        </p:spPr>
      </p:pic>
      <p:sp>
        <p:nvSpPr>
          <p:cNvPr id="21509" name="TextBox 1"/>
          <p:cNvSpPr txBox="1">
            <a:spLocks noChangeArrowheads="1"/>
          </p:cNvSpPr>
          <p:nvPr/>
        </p:nvSpPr>
        <p:spPr bwMode="auto">
          <a:xfrm>
            <a:off x="533400" y="5752748"/>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eaLnBrk="0" fontAlgn="base" hangingPunct="0">
              <a:spcBef>
                <a:spcPct val="0"/>
              </a:spcBef>
              <a:spcAft>
                <a:spcPct val="0"/>
              </a:spcAft>
              <a:defRPr>
                <a:solidFill>
                  <a:schemeClr val="tx1"/>
                </a:solidFill>
                <a:latin typeface="Gill Sans MT" pitchFamily="34" charset="0"/>
                <a:cs typeface="Arial" charset="0"/>
              </a:defRPr>
            </a:lvl6pPr>
            <a:lvl7pPr marL="2971800" indent="-228600" eaLnBrk="0" fontAlgn="base" hangingPunct="0">
              <a:spcBef>
                <a:spcPct val="0"/>
              </a:spcBef>
              <a:spcAft>
                <a:spcPct val="0"/>
              </a:spcAft>
              <a:defRPr>
                <a:solidFill>
                  <a:schemeClr val="tx1"/>
                </a:solidFill>
                <a:latin typeface="Gill Sans MT" pitchFamily="34" charset="0"/>
                <a:cs typeface="Arial" charset="0"/>
              </a:defRPr>
            </a:lvl7pPr>
            <a:lvl8pPr marL="3429000" indent="-228600" eaLnBrk="0" fontAlgn="base" hangingPunct="0">
              <a:spcBef>
                <a:spcPct val="0"/>
              </a:spcBef>
              <a:spcAft>
                <a:spcPct val="0"/>
              </a:spcAft>
              <a:defRPr>
                <a:solidFill>
                  <a:schemeClr val="tx1"/>
                </a:solidFill>
                <a:latin typeface="Gill Sans MT" pitchFamily="34" charset="0"/>
                <a:cs typeface="Arial" charset="0"/>
              </a:defRPr>
            </a:lvl8pPr>
            <a:lvl9pPr marL="3886200" indent="-228600" eaLnBrk="0" fontAlgn="base" hangingPunct="0">
              <a:spcBef>
                <a:spcPct val="0"/>
              </a:spcBef>
              <a:spcAft>
                <a:spcPct val="0"/>
              </a:spcAft>
              <a:defRPr>
                <a:solidFill>
                  <a:schemeClr val="tx1"/>
                </a:solidFill>
                <a:latin typeface="Gill Sans MT" pitchFamily="34" charset="0"/>
                <a:cs typeface="Arial" charset="0"/>
              </a:defRPr>
            </a:lvl9pPr>
          </a:lstStyle>
          <a:p>
            <a:pPr eaLnBrk="1" hangingPunct="1"/>
            <a:r>
              <a:rPr lang="en-US" dirty="0"/>
              <a:t>Britain’s harsh tax and trade policies brought resentment to the colonies.</a:t>
            </a:r>
          </a:p>
        </p:txBody>
      </p:sp>
    </p:spTree>
    <p:extLst>
      <p:ext uri="{BB962C8B-B14F-4D97-AF65-F5344CB8AC3E}">
        <p14:creationId xmlns:p14="http://schemas.microsoft.com/office/powerpoint/2010/main" val="42264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74993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First Continental Congress</a:t>
            </a:r>
            <a:endParaRPr lang="en-US" b="1" u="sng" dirty="0">
              <a:solidFill>
                <a:schemeClr val="tx2">
                  <a:satMod val="130000"/>
                </a:schemeClr>
              </a:solidFill>
            </a:endParaRPr>
          </a:p>
        </p:txBody>
      </p:sp>
      <p:sp>
        <p:nvSpPr>
          <p:cNvPr id="22531" name="Content Placeholder 4"/>
          <p:cNvSpPr>
            <a:spLocks noGrp="1"/>
          </p:cNvSpPr>
          <p:nvPr>
            <p:ph sz="half" idx="1"/>
          </p:nvPr>
        </p:nvSpPr>
        <p:spPr>
          <a:xfrm>
            <a:off x="609600" y="1524000"/>
            <a:ext cx="4343400" cy="4664075"/>
          </a:xfrm>
        </p:spPr>
        <p:txBody>
          <a:bodyPr>
            <a:normAutofit/>
          </a:bodyPr>
          <a:lstStyle/>
          <a:p>
            <a:pPr eaLnBrk="1" hangingPunct="1"/>
            <a:r>
              <a:rPr lang="en-US" b="1" u="sng" dirty="0" smtClean="0"/>
              <a:t>Intolerable Acts</a:t>
            </a:r>
          </a:p>
          <a:p>
            <a:pPr lvl="1" eaLnBrk="1" hangingPunct="1"/>
            <a:r>
              <a:rPr lang="en-US" dirty="0" smtClean="0"/>
              <a:t>Britain passed new laws to punish the colonists over the troubles in Boston </a:t>
            </a:r>
            <a:endParaRPr lang="en-US" dirty="0"/>
          </a:p>
          <a:p>
            <a:pPr lvl="2"/>
            <a:r>
              <a:rPr lang="en-US" dirty="0" smtClean="0"/>
              <a:t>Ex. Boston Massacre and the Tea Party</a:t>
            </a:r>
          </a:p>
          <a:p>
            <a:pPr lvl="1" eaLnBrk="1" hangingPunct="1"/>
            <a:r>
              <a:rPr lang="en-US" dirty="0" smtClean="0"/>
              <a:t>The colonists wrote the Declaration of Rights</a:t>
            </a:r>
          </a:p>
          <a:p>
            <a:pPr lvl="2" eaLnBrk="1" hangingPunct="1"/>
            <a:r>
              <a:rPr lang="en-US" dirty="0" smtClean="0"/>
              <a:t>They urged other colonist to boycott (refusal to buy) all trade with England </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457" y="2209800"/>
            <a:ext cx="3480343" cy="312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655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tx2">
                    <a:satMod val="130000"/>
                  </a:schemeClr>
                </a:solidFill>
              </a:rPr>
              <a:t>First Continental Congress</a:t>
            </a:r>
            <a:endParaRPr lang="en-US" dirty="0"/>
          </a:p>
        </p:txBody>
      </p:sp>
      <p:sp>
        <p:nvSpPr>
          <p:cNvPr id="3" name="Content Placeholder 2"/>
          <p:cNvSpPr>
            <a:spLocks noGrp="1"/>
          </p:cNvSpPr>
          <p:nvPr>
            <p:ph idx="1"/>
          </p:nvPr>
        </p:nvSpPr>
        <p:spPr>
          <a:xfrm>
            <a:off x="457200" y="1646237"/>
            <a:ext cx="5105400" cy="4526280"/>
          </a:xfrm>
        </p:spPr>
        <p:txBody>
          <a:bodyPr>
            <a:normAutofit fontScale="85000" lnSpcReduction="10000"/>
          </a:bodyPr>
          <a:lstStyle/>
          <a:p>
            <a:pPr lvl="0"/>
            <a:r>
              <a:rPr lang="en-US" dirty="0" smtClean="0"/>
              <a:t>Delegates from twelve colonies (Georgia failed to send a delegate) met </a:t>
            </a:r>
            <a:r>
              <a:rPr lang="en-US" dirty="0"/>
              <a:t>in Philadelphia on Sept 5</a:t>
            </a:r>
            <a:r>
              <a:rPr lang="en-US" baseline="30000" dirty="0"/>
              <a:t>th</a:t>
            </a:r>
            <a:r>
              <a:rPr lang="en-US" dirty="0"/>
              <a:t>, </a:t>
            </a:r>
            <a:r>
              <a:rPr lang="en-US" dirty="0" smtClean="0"/>
              <a:t>1774</a:t>
            </a:r>
            <a:endParaRPr lang="en-US" dirty="0"/>
          </a:p>
          <a:p>
            <a:pPr lvl="0"/>
            <a:r>
              <a:rPr lang="en-US" dirty="0"/>
              <a:t>For two months </a:t>
            </a:r>
            <a:r>
              <a:rPr lang="en-US" dirty="0" smtClean="0"/>
              <a:t>the </a:t>
            </a:r>
            <a:r>
              <a:rPr lang="en-US" dirty="0"/>
              <a:t>delegates of the First Continental Congress met to discuss the </a:t>
            </a:r>
            <a:r>
              <a:rPr lang="en-US" dirty="0" smtClean="0"/>
              <a:t>crumbling relations with England.</a:t>
            </a:r>
            <a:endParaRPr lang="en-US" dirty="0"/>
          </a:p>
          <a:p>
            <a:pPr lvl="1"/>
            <a:r>
              <a:rPr lang="en-US" dirty="0"/>
              <a:t>Delegates deliberated </a:t>
            </a:r>
            <a:r>
              <a:rPr lang="en-US" dirty="0" smtClean="0"/>
              <a:t>potential plans of action until the meeting adjourned </a:t>
            </a:r>
            <a:r>
              <a:rPr lang="en-US" dirty="0"/>
              <a:t>on October 26</a:t>
            </a:r>
            <a:r>
              <a:rPr lang="en-US" baseline="30000" dirty="0"/>
              <a:t>th</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019" y="2286000"/>
            <a:ext cx="2819400" cy="336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539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2">
                    <a:satMod val="130000"/>
                  </a:schemeClr>
                </a:solidFill>
              </a:rPr>
              <a:t>Second Continental Congress</a:t>
            </a:r>
            <a:endParaRPr lang="en-US" dirty="0"/>
          </a:p>
        </p:txBody>
      </p:sp>
      <p:sp>
        <p:nvSpPr>
          <p:cNvPr id="3" name="Content Placeholder 2"/>
          <p:cNvSpPr>
            <a:spLocks noGrp="1"/>
          </p:cNvSpPr>
          <p:nvPr>
            <p:ph idx="1"/>
          </p:nvPr>
        </p:nvSpPr>
        <p:spPr>
          <a:xfrm>
            <a:off x="457200" y="1646236"/>
            <a:ext cx="5486400" cy="4906964"/>
          </a:xfrm>
        </p:spPr>
        <p:txBody>
          <a:bodyPr>
            <a:noAutofit/>
          </a:bodyPr>
          <a:lstStyle/>
          <a:p>
            <a:r>
              <a:rPr lang="en-US" sz="2400" dirty="0"/>
              <a:t>The </a:t>
            </a:r>
            <a:r>
              <a:rPr lang="en-US" sz="2400" b="1" dirty="0"/>
              <a:t>Second Continental Congress</a:t>
            </a:r>
            <a:r>
              <a:rPr lang="en-US" sz="2400" dirty="0"/>
              <a:t> was a convention of delegates from the Thirteen Colonies </a:t>
            </a:r>
            <a:r>
              <a:rPr lang="en-US" sz="2400" dirty="0" smtClean="0"/>
              <a:t>that began meeting </a:t>
            </a:r>
            <a:r>
              <a:rPr lang="en-US" sz="2400" dirty="0"/>
              <a:t>in the spring of 1775 in Philadelphia, Pennsylvania. </a:t>
            </a:r>
            <a:endParaRPr lang="en-US" sz="2400" dirty="0" smtClean="0"/>
          </a:p>
          <a:p>
            <a:pPr marL="474980" lvl="2" indent="-292100">
              <a:spcBef>
                <a:spcPts val="0"/>
              </a:spcBef>
              <a:buClr>
                <a:schemeClr val="accent1"/>
              </a:buClr>
              <a:buSzPct val="70000"/>
              <a:buFont typeface="Wingdings 2"/>
              <a:buChar char=""/>
            </a:pPr>
            <a:r>
              <a:rPr lang="en-US" sz="2400" dirty="0"/>
              <a:t>The reason for these meetings was the British government continued to refuse reversal of their </a:t>
            </a:r>
            <a:r>
              <a:rPr lang="en-US" sz="2400" dirty="0" smtClean="0"/>
              <a:t>policies following the adjournment of the First Congenital Congress and declared these gatherings an act of treason</a:t>
            </a:r>
            <a:endParaRPr lang="en-US" sz="2400" dirty="0"/>
          </a:p>
          <a:p>
            <a:endParaRPr lang="en-US" sz="16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099930"/>
            <a:ext cx="2456379" cy="3382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0702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2">
                    <a:satMod val="130000"/>
                  </a:schemeClr>
                </a:solidFill>
              </a:rPr>
              <a:t>Second Continental Congress</a:t>
            </a:r>
            <a:endParaRPr lang="en-US" dirty="0"/>
          </a:p>
        </p:txBody>
      </p:sp>
      <p:sp>
        <p:nvSpPr>
          <p:cNvPr id="3" name="Content Placeholder 2"/>
          <p:cNvSpPr>
            <a:spLocks noGrp="1"/>
          </p:cNvSpPr>
          <p:nvPr>
            <p:ph idx="1"/>
          </p:nvPr>
        </p:nvSpPr>
        <p:spPr>
          <a:xfrm>
            <a:off x="457200" y="1646237"/>
            <a:ext cx="5181600" cy="4526280"/>
          </a:xfrm>
        </p:spPr>
        <p:txBody>
          <a:bodyPr/>
          <a:lstStyle/>
          <a:p>
            <a:r>
              <a:rPr lang="en-US" sz="2000" dirty="0"/>
              <a:t>The Second Congress managed the Colonial war effort and moved incrementally towards independence, adopting the United States Declaration of Independence on July 4, 1776.</a:t>
            </a:r>
          </a:p>
          <a:p>
            <a:pPr lvl="1"/>
            <a:r>
              <a:rPr lang="en-US" sz="2000" dirty="0"/>
              <a:t>The Congress acted as the </a:t>
            </a:r>
            <a:r>
              <a:rPr lang="en-US" sz="2000" i="1" dirty="0"/>
              <a:t>de facto</a:t>
            </a:r>
            <a:r>
              <a:rPr lang="en-US" sz="2000" dirty="0"/>
              <a:t> national government of what became the United States by raising armies, directing strategy, appointing diplomats.</a:t>
            </a:r>
          </a:p>
          <a:p>
            <a:pPr lvl="1"/>
            <a:r>
              <a:rPr lang="en-US" sz="2000" dirty="0"/>
              <a:t>John Hancock was elected President of the Congress and George Washington became the commander in chief </a:t>
            </a:r>
          </a:p>
          <a:p>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981200"/>
            <a:ext cx="2681244" cy="3425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8895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582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The Declaration of Independence</a:t>
            </a:r>
            <a:endParaRPr lang="en-US" b="1" u="sng" dirty="0">
              <a:solidFill>
                <a:schemeClr val="tx2">
                  <a:satMod val="130000"/>
                </a:schemeClr>
              </a:solidFill>
            </a:endParaRPr>
          </a:p>
        </p:txBody>
      </p:sp>
      <p:sp>
        <p:nvSpPr>
          <p:cNvPr id="3" name="Content Placeholder 2"/>
          <p:cNvSpPr>
            <a:spLocks noGrp="1"/>
          </p:cNvSpPr>
          <p:nvPr>
            <p:ph sz="half" idx="1"/>
          </p:nvPr>
        </p:nvSpPr>
        <p:spPr>
          <a:xfrm>
            <a:off x="304800" y="1600200"/>
            <a:ext cx="4876800" cy="4664075"/>
          </a:xfrm>
        </p:spPr>
        <p:txBody>
          <a:bodyPr>
            <a:normAutofit fontScale="92500" lnSpcReduction="20000"/>
          </a:bodyPr>
          <a:lstStyle/>
          <a:p>
            <a:pPr lvl="0"/>
            <a:r>
              <a:rPr lang="en-US" dirty="0" smtClean="0"/>
              <a:t>Ratified on July, 4</a:t>
            </a:r>
            <a:r>
              <a:rPr lang="en-US" baseline="30000" dirty="0" smtClean="0"/>
              <a:t>th</a:t>
            </a:r>
            <a:r>
              <a:rPr lang="en-US" dirty="0" smtClean="0"/>
              <a:t> 1776</a:t>
            </a:r>
          </a:p>
          <a:p>
            <a:pPr lvl="1"/>
            <a:r>
              <a:rPr lang="en-US" dirty="0" smtClean="0"/>
              <a:t>Largely </a:t>
            </a:r>
            <a:r>
              <a:rPr lang="en-US" dirty="0"/>
              <a:t>the work of Thomas </a:t>
            </a:r>
            <a:r>
              <a:rPr lang="en-US" dirty="0" smtClean="0"/>
              <a:t>Jefferson this document boldly announced </a:t>
            </a:r>
            <a:r>
              <a:rPr lang="en-US" dirty="0"/>
              <a:t>the United States independence in the first paragraph</a:t>
            </a:r>
          </a:p>
          <a:p>
            <a:endParaRPr lang="en-US" dirty="0" smtClean="0"/>
          </a:p>
          <a:p>
            <a:r>
              <a:rPr lang="en-US" dirty="0" smtClean="0"/>
              <a:t>Two-thirds </a:t>
            </a:r>
            <a:r>
              <a:rPr lang="en-US" dirty="0"/>
              <a:t>of the document spoke of repeated injuries the British put on the colonists which led to revolt</a:t>
            </a:r>
          </a:p>
          <a:p>
            <a:pPr lvl="1"/>
            <a:r>
              <a:rPr lang="en-US" dirty="0" smtClean="0"/>
              <a:t>Upon it’s ratification the thirteen </a:t>
            </a:r>
            <a:r>
              <a:rPr lang="en-US" dirty="0"/>
              <a:t>colonies become </a:t>
            </a:r>
            <a:r>
              <a:rPr lang="en-US" dirty="0" smtClean="0"/>
              <a:t>fa collection of </a:t>
            </a:r>
            <a:r>
              <a:rPr lang="en-US" dirty="0"/>
              <a:t>f</a:t>
            </a:r>
            <a:r>
              <a:rPr lang="en-US" dirty="0" smtClean="0"/>
              <a:t>ree </a:t>
            </a:r>
            <a:r>
              <a:rPr lang="en-US" dirty="0"/>
              <a:t>and independent </a:t>
            </a:r>
            <a:r>
              <a:rPr lang="en-US" dirty="0" smtClean="0"/>
              <a:t>states</a:t>
            </a:r>
          </a:p>
          <a:p>
            <a:pPr lvl="0"/>
            <a:endParaRPr lang="en-US" dirty="0"/>
          </a:p>
          <a:p>
            <a:pPr marL="82296" indent="0" eaLnBrk="1" fontAlgn="auto" hangingPunct="1">
              <a:spcAft>
                <a:spcPts val="0"/>
              </a:spcAft>
              <a:buFont typeface="Wingdings 2"/>
              <a:buNone/>
              <a:defRPr/>
            </a:pPr>
            <a:endParaRPr lang="en-US" dirty="0"/>
          </a:p>
          <a:p>
            <a:pPr marL="82296" indent="0" eaLnBrk="1" fontAlgn="auto" hangingPunct="1">
              <a:spcAft>
                <a:spcPts val="0"/>
              </a:spcAft>
              <a:buFont typeface="Wingdings 2"/>
              <a:buNone/>
              <a:defRPr/>
            </a:pPr>
            <a:endParaRPr lang="en-US" dirty="0" smtClean="0"/>
          </a:p>
        </p:txBody>
      </p:sp>
      <p:pic>
        <p:nvPicPr>
          <p:cNvPr id="24581"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057400"/>
            <a:ext cx="3121204" cy="413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91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3218"/>
            <a:ext cx="8915400" cy="1804182"/>
          </a:xfrm>
        </p:spPr>
        <p:txBody>
          <a:bodyPr>
            <a:normAutofit fontScale="90000"/>
          </a:bodyPr>
          <a:lstStyle/>
          <a:p>
            <a:pPr>
              <a:defRPr/>
            </a:pPr>
            <a:r>
              <a:rPr lang="en-US" b="1" u="sng" dirty="0" smtClean="0"/>
              <a:t>Chapter 2-Section 3</a:t>
            </a:r>
            <a:br>
              <a:rPr lang="en-US" b="1" u="sng" dirty="0" smtClean="0"/>
            </a:br>
            <a:r>
              <a:rPr lang="en-US" b="1" u="sng" dirty="0" smtClean="0"/>
              <a:t>The Critical </a:t>
            </a:r>
            <a:r>
              <a:rPr lang="en-US" b="1" u="sng" dirty="0" smtClean="0"/>
              <a:t>Period</a:t>
            </a:r>
            <a:br>
              <a:rPr lang="en-US" b="1" u="sng" dirty="0" smtClean="0"/>
            </a:br>
            <a:r>
              <a:rPr lang="en-US" dirty="0"/>
              <a:t>	</a:t>
            </a:r>
            <a:r>
              <a:rPr lang="en-US" sz="3600" b="1" dirty="0" smtClean="0"/>
              <a:t>Pg. 49-51</a:t>
            </a:r>
            <a:r>
              <a:rPr lang="en-US" b="1" dirty="0" smtClean="0"/>
              <a:t> </a:t>
            </a:r>
            <a:endParaRPr lang="en-US" b="1" dirty="0"/>
          </a:p>
        </p:txBody>
      </p:sp>
      <p:pic>
        <p:nvPicPr>
          <p:cNvPr id="55298" name="Picture 2" descr="http://mrclark.aretesys.com/constitutional%20convention%20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02195"/>
            <a:ext cx="5943600" cy="336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1400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algn="l" eaLnBrk="1" hangingPunct="1">
              <a:defRPr/>
            </a:pPr>
            <a:r>
              <a:rPr lang="en-US" sz="3600" b="1" u="sng" dirty="0" smtClean="0"/>
              <a:t>The Critical Period</a:t>
            </a:r>
            <a:r>
              <a:rPr lang="en-US" b="1" u="sng" dirty="0" smtClean="0"/>
              <a:t> </a:t>
            </a:r>
          </a:p>
        </p:txBody>
      </p:sp>
      <p:sp>
        <p:nvSpPr>
          <p:cNvPr id="62467" name="Rectangle 3"/>
          <p:cNvSpPr>
            <a:spLocks noGrp="1" noChangeArrowheads="1"/>
          </p:cNvSpPr>
          <p:nvPr>
            <p:ph type="body" idx="1"/>
          </p:nvPr>
        </p:nvSpPr>
        <p:spPr>
          <a:xfrm>
            <a:off x="304800" y="1828800"/>
            <a:ext cx="5334000" cy="4297363"/>
          </a:xfrm>
        </p:spPr>
        <p:txBody>
          <a:bodyPr>
            <a:normAutofit fontScale="92500" lnSpcReduction="10000"/>
          </a:bodyPr>
          <a:lstStyle/>
          <a:p>
            <a:pPr>
              <a:defRPr/>
            </a:pPr>
            <a:r>
              <a:rPr lang="en-US" b="1" dirty="0" smtClean="0">
                <a:solidFill>
                  <a:srgbClr val="FF0000"/>
                </a:solidFill>
              </a:rPr>
              <a:t>The Articles of Confederation</a:t>
            </a:r>
            <a:r>
              <a:rPr lang="en-US" dirty="0" smtClean="0"/>
              <a:t> was the foundation document of the United States. </a:t>
            </a:r>
          </a:p>
          <a:p>
            <a:pPr eaLnBrk="1" hangingPunct="1">
              <a:buFont typeface="Wingdings" pitchFamily="2" charset="2"/>
              <a:buNone/>
              <a:defRPr/>
            </a:pPr>
            <a:r>
              <a:rPr lang="en-US" dirty="0" smtClean="0"/>
              <a:t> </a:t>
            </a:r>
          </a:p>
          <a:p>
            <a:pPr>
              <a:defRPr/>
            </a:pPr>
            <a:r>
              <a:rPr lang="en-US" dirty="0" smtClean="0"/>
              <a:t>It established a </a:t>
            </a:r>
            <a:r>
              <a:rPr lang="en-US" b="1" dirty="0" smtClean="0">
                <a:solidFill>
                  <a:srgbClr val="FF0000"/>
                </a:solidFill>
              </a:rPr>
              <a:t>“firm league of friendship</a:t>
            </a:r>
            <a:r>
              <a:rPr lang="en-US" dirty="0" smtClean="0">
                <a:solidFill>
                  <a:srgbClr val="FF0000"/>
                </a:solidFill>
              </a:rPr>
              <a:t>”</a:t>
            </a:r>
            <a:r>
              <a:rPr lang="en-US" dirty="0" smtClean="0"/>
              <a:t> between the 13 states and was </a:t>
            </a:r>
            <a:r>
              <a:rPr lang="en-US" b="1" dirty="0" smtClean="0">
                <a:solidFill>
                  <a:srgbClr val="FF0000"/>
                </a:solidFill>
              </a:rPr>
              <a:t>“ratified”:</a:t>
            </a:r>
            <a:r>
              <a:rPr lang="en-US" dirty="0" smtClean="0"/>
              <a:t> </a:t>
            </a:r>
            <a:r>
              <a:rPr lang="en-US" dirty="0" smtClean="0"/>
              <a:t>Formally </a:t>
            </a:r>
            <a:r>
              <a:rPr lang="en-US" dirty="0" smtClean="0"/>
              <a:t>approved in 1781.</a:t>
            </a:r>
          </a:p>
        </p:txBody>
      </p:sp>
      <p:pic>
        <p:nvPicPr>
          <p:cNvPr id="16388" name="Picture 5" descr="http://www.jordanpagemusic.com/images/Articles%20of%20Confede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59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normAutofit fontScale="90000"/>
          </a:bodyPr>
          <a:lstStyle/>
          <a:p>
            <a:pPr eaLnBrk="1" hangingPunct="1">
              <a:defRPr/>
            </a:pPr>
            <a:r>
              <a:rPr lang="en-US" b="1" u="sng" dirty="0" smtClean="0"/>
              <a:t>Government Structure Under the Articles of Confederation </a:t>
            </a:r>
            <a:endParaRPr lang="en-US" b="1" u="sng" dirty="0" smtClean="0"/>
          </a:p>
        </p:txBody>
      </p:sp>
      <p:sp>
        <p:nvSpPr>
          <p:cNvPr id="63491" name="Rectangle 3"/>
          <p:cNvSpPr>
            <a:spLocks noGrp="1" noChangeArrowheads="1"/>
          </p:cNvSpPr>
          <p:nvPr>
            <p:ph type="body" idx="1"/>
          </p:nvPr>
        </p:nvSpPr>
        <p:spPr>
          <a:xfrm>
            <a:off x="533400" y="1447800"/>
            <a:ext cx="8153400" cy="5181600"/>
          </a:xfrm>
        </p:spPr>
        <p:txBody>
          <a:bodyPr>
            <a:normAutofit lnSpcReduction="10000"/>
          </a:bodyPr>
          <a:lstStyle/>
          <a:p>
            <a:pPr>
              <a:defRPr/>
            </a:pPr>
            <a:r>
              <a:rPr lang="en-US" b="1" i="1" u="sng" dirty="0" smtClean="0">
                <a:solidFill>
                  <a:srgbClr val="00B0F0"/>
                </a:solidFill>
              </a:rPr>
              <a:t>Congress</a:t>
            </a:r>
            <a:r>
              <a:rPr lang="en-US" b="1" i="1" dirty="0" smtClean="0">
                <a:solidFill>
                  <a:srgbClr val="00B0F0"/>
                </a:solidFill>
              </a:rPr>
              <a:t>:</a:t>
            </a:r>
            <a:r>
              <a:rPr lang="en-US" dirty="0" smtClean="0"/>
              <a:t> </a:t>
            </a:r>
            <a:r>
              <a:rPr lang="en-US" dirty="0" smtClean="0"/>
              <a:t>Was </a:t>
            </a:r>
            <a:r>
              <a:rPr lang="en-US" dirty="0" smtClean="0"/>
              <a:t>unicameral – its powers were very limited and each state had one vote (regardless of its population).</a:t>
            </a:r>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a:defRPr/>
            </a:pPr>
            <a:r>
              <a:rPr lang="en-US" b="1" i="1" u="sng" dirty="0" smtClean="0">
                <a:solidFill>
                  <a:srgbClr val="00B0F0"/>
                </a:solidFill>
              </a:rPr>
              <a:t>The States</a:t>
            </a:r>
            <a:r>
              <a:rPr lang="en-US" b="1" i="1" dirty="0" smtClean="0">
                <a:solidFill>
                  <a:srgbClr val="00B0F0"/>
                </a:solidFill>
              </a:rPr>
              <a:t>:</a:t>
            </a:r>
            <a:r>
              <a:rPr lang="en-US" b="1" dirty="0" smtClean="0">
                <a:solidFill>
                  <a:srgbClr val="00B0F0"/>
                </a:solidFill>
              </a:rPr>
              <a:t> </a:t>
            </a:r>
            <a:r>
              <a:rPr lang="en-US" dirty="0"/>
              <a:t>A</a:t>
            </a:r>
            <a:r>
              <a:rPr lang="en-US" dirty="0" smtClean="0"/>
              <a:t>greed </a:t>
            </a:r>
            <a:r>
              <a:rPr lang="en-US" dirty="0" smtClean="0"/>
              <a:t>to follow the acts of Congress, provide funds and troops requested by Congress, treat citizens of other state fairly and equally, and allow open travel and trade between states (among other things).</a:t>
            </a:r>
          </a:p>
          <a:p>
            <a:pPr eaLnBrk="1" hangingPunct="1">
              <a:buFont typeface="Wingdings" pitchFamily="2" charset="2"/>
              <a:buNone/>
              <a:defRPr/>
            </a:pPr>
            <a:endParaRPr lang="en-US" sz="1600" i="1" dirty="0" smtClean="0"/>
          </a:p>
        </p:txBody>
      </p:sp>
    </p:spTree>
    <p:extLst>
      <p:ext uri="{BB962C8B-B14F-4D97-AF65-F5344CB8AC3E}">
        <p14:creationId xmlns:p14="http://schemas.microsoft.com/office/powerpoint/2010/main" val="353165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3491">
                                            <p:txEl>
                                              <p:pRg st="4" end="4"/>
                                            </p:txEl>
                                          </p:spTgt>
                                        </p:tgtEl>
                                        <p:attrNameLst>
                                          <p:attrName>style.visibility</p:attrName>
                                        </p:attrNameLst>
                                      </p:cBhvr>
                                      <p:to>
                                        <p:strVal val="visible"/>
                                      </p:to>
                                    </p:set>
                                    <p:animEffect transition="in" filter="fade">
                                      <p:cBhvr>
                                        <p:cTn id="14" dur="1000"/>
                                        <p:tgtEl>
                                          <p:spTgt spid="63491">
                                            <p:txEl>
                                              <p:pRg st="4" end="4"/>
                                            </p:txEl>
                                          </p:spTgt>
                                        </p:tgtEl>
                                      </p:cBhvr>
                                    </p:animEffect>
                                    <p:anim calcmode="lin" valueType="num">
                                      <p:cBhvr>
                                        <p:cTn id="15"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346664"/>
          </a:xfrm>
        </p:spPr>
        <p:txBody>
          <a:bodyPr>
            <a:normAutofit fontScale="90000"/>
          </a:bodyPr>
          <a:lstStyle/>
          <a:p>
            <a:r>
              <a:rPr lang="en-US" dirty="0" smtClean="0"/>
              <a:t>BASIC CONCEPTS OF GOVERNMENT</a:t>
            </a:r>
            <a:endParaRPr lang="en-US" dirty="0"/>
          </a:p>
        </p:txBody>
      </p:sp>
      <p:sp>
        <p:nvSpPr>
          <p:cNvPr id="3" name="Content Placeholder 2"/>
          <p:cNvSpPr>
            <a:spLocks noGrp="1"/>
          </p:cNvSpPr>
          <p:nvPr>
            <p:ph idx="1"/>
          </p:nvPr>
        </p:nvSpPr>
        <p:spPr/>
        <p:txBody>
          <a:bodyPr>
            <a:normAutofit fontScale="92500"/>
          </a:bodyPr>
          <a:lstStyle/>
          <a:p>
            <a:r>
              <a:rPr lang="en-US" dirty="0" smtClean="0"/>
              <a:t>Earliest settlers had knowledge of political systems</a:t>
            </a:r>
          </a:p>
          <a:p>
            <a:endParaRPr lang="en-US" dirty="0" smtClean="0"/>
          </a:p>
          <a:p>
            <a:r>
              <a:rPr lang="en-US" dirty="0" smtClean="0"/>
              <a:t>Political system was based on practices in England</a:t>
            </a:r>
          </a:p>
          <a:p>
            <a:endParaRPr lang="en-US" dirty="0" smtClean="0"/>
          </a:p>
          <a:p>
            <a:r>
              <a:rPr lang="en-US" u="sng" dirty="0" smtClean="0"/>
              <a:t>ORDERED GOVERNMENT</a:t>
            </a:r>
          </a:p>
          <a:p>
            <a:pPr lvl="1"/>
            <a:r>
              <a:rPr lang="en-US" dirty="0" smtClean="0"/>
              <a:t>Orderly regulation of relationships with one another</a:t>
            </a:r>
          </a:p>
          <a:p>
            <a:pPr lvl="1"/>
            <a:r>
              <a:rPr lang="en-US" dirty="0" smtClean="0"/>
              <a:t>Many offices created then are available today:  sheriff, coroner, assessor, grand jury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Weaknesses of the Articles of Confederation</a:t>
            </a:r>
            <a:endParaRPr lang="en-US" b="1" u="sng" dirty="0"/>
          </a:p>
        </p:txBody>
      </p:sp>
      <p:sp>
        <p:nvSpPr>
          <p:cNvPr id="3" name="Content Placeholder 2"/>
          <p:cNvSpPr>
            <a:spLocks noGrp="1"/>
          </p:cNvSpPr>
          <p:nvPr>
            <p:ph idx="1"/>
          </p:nvPr>
        </p:nvSpPr>
        <p:spPr>
          <a:xfrm>
            <a:off x="228600" y="1600200"/>
            <a:ext cx="5181600" cy="4876800"/>
          </a:xfrm>
        </p:spPr>
        <p:txBody>
          <a:bodyPr>
            <a:normAutofit fontScale="77500" lnSpcReduction="20000"/>
          </a:bodyPr>
          <a:lstStyle/>
          <a:p>
            <a:pPr>
              <a:defRPr/>
            </a:pPr>
            <a:r>
              <a:rPr lang="en-US" sz="2600" b="1" dirty="0">
                <a:solidFill>
                  <a:srgbClr val="FF0000"/>
                </a:solidFill>
              </a:rPr>
              <a:t>Its Weaknesses: </a:t>
            </a:r>
            <a:r>
              <a:rPr lang="en-US" sz="2600" dirty="0" smtClean="0"/>
              <a:t>The </a:t>
            </a:r>
            <a:r>
              <a:rPr lang="en-US" sz="2600" dirty="0"/>
              <a:t>powers of government were </a:t>
            </a:r>
            <a:r>
              <a:rPr lang="en-US" sz="2600" dirty="0" smtClean="0"/>
              <a:t>incredibly limited: </a:t>
            </a:r>
          </a:p>
          <a:p>
            <a:pPr lvl="1">
              <a:defRPr/>
            </a:pPr>
            <a:r>
              <a:rPr lang="en-US" dirty="0" smtClean="0"/>
              <a:t>The central government could </a:t>
            </a:r>
            <a:r>
              <a:rPr lang="en-US" dirty="0"/>
              <a:t>not </a:t>
            </a:r>
            <a:r>
              <a:rPr lang="en-US" dirty="0" smtClean="0"/>
              <a:t>directly tax the population they could </a:t>
            </a:r>
            <a:r>
              <a:rPr lang="en-US" dirty="0"/>
              <a:t>only borrow or request </a:t>
            </a:r>
            <a:r>
              <a:rPr lang="en-US" dirty="0" smtClean="0"/>
              <a:t>money from the states </a:t>
            </a:r>
          </a:p>
          <a:p>
            <a:pPr lvl="1">
              <a:defRPr/>
            </a:pPr>
            <a:r>
              <a:rPr lang="en-US" dirty="0" smtClean="0"/>
              <a:t>They could </a:t>
            </a:r>
            <a:r>
              <a:rPr lang="en-US" dirty="0"/>
              <a:t>not regulate trade between the </a:t>
            </a:r>
            <a:r>
              <a:rPr lang="en-US" dirty="0" smtClean="0"/>
              <a:t>states</a:t>
            </a:r>
          </a:p>
          <a:p>
            <a:pPr lvl="1">
              <a:defRPr/>
            </a:pPr>
            <a:r>
              <a:rPr lang="en-US" dirty="0" smtClean="0"/>
              <a:t>They also could </a:t>
            </a:r>
            <a:r>
              <a:rPr lang="en-US" dirty="0"/>
              <a:t>not make states obey </a:t>
            </a:r>
            <a:r>
              <a:rPr lang="en-US" dirty="0" smtClean="0"/>
              <a:t>the Articles of </a:t>
            </a:r>
            <a:r>
              <a:rPr lang="en-US" dirty="0"/>
              <a:t>Confederation </a:t>
            </a:r>
            <a:r>
              <a:rPr lang="en-US" dirty="0" smtClean="0"/>
              <a:t>or the </a:t>
            </a:r>
            <a:r>
              <a:rPr lang="en-US" dirty="0"/>
              <a:t>laws contained </a:t>
            </a:r>
            <a:r>
              <a:rPr lang="en-US" dirty="0" smtClean="0"/>
              <a:t>within it</a:t>
            </a:r>
          </a:p>
          <a:p>
            <a:pPr lvl="1">
              <a:defRPr/>
            </a:pPr>
            <a:r>
              <a:rPr lang="en-US" dirty="0" smtClean="0"/>
              <a:t>Congress could only assert their power with the consent of 9 out of thirteen states approving</a:t>
            </a:r>
          </a:p>
          <a:p>
            <a:pPr lvl="1">
              <a:defRPr/>
            </a:pPr>
            <a:r>
              <a:rPr lang="en-US" dirty="0" smtClean="0"/>
              <a:t>To amend the articles there had to be unanimous approval</a:t>
            </a:r>
          </a:p>
          <a:p>
            <a:pPr lvl="2">
              <a:defRPr/>
            </a:pPr>
            <a:r>
              <a:rPr lang="en-US" sz="2600" dirty="0" smtClean="0"/>
              <a:t>So all thirteen states had to agree  </a:t>
            </a:r>
          </a:p>
          <a:p>
            <a:pPr lvl="1">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i="1"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81200"/>
            <a:ext cx="3130719" cy="3924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9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0" y="1"/>
            <a:ext cx="9117420" cy="683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4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The Need for a Stronger Government</a:t>
            </a:r>
            <a:endParaRPr lang="en-US" b="1" u="sng" dirty="0"/>
          </a:p>
        </p:txBody>
      </p:sp>
      <p:sp>
        <p:nvSpPr>
          <p:cNvPr id="3" name="Content Placeholder 2"/>
          <p:cNvSpPr>
            <a:spLocks noGrp="1"/>
          </p:cNvSpPr>
          <p:nvPr>
            <p:ph idx="1"/>
          </p:nvPr>
        </p:nvSpPr>
        <p:spPr>
          <a:xfrm>
            <a:off x="457200" y="1524000"/>
            <a:ext cx="5334000" cy="5181599"/>
          </a:xfrm>
        </p:spPr>
        <p:txBody>
          <a:bodyPr>
            <a:normAutofit fontScale="47500" lnSpcReduction="20000"/>
          </a:bodyPr>
          <a:lstStyle/>
          <a:p>
            <a:pPr>
              <a:defRPr/>
            </a:pPr>
            <a:r>
              <a:rPr lang="en-US" sz="4800" dirty="0"/>
              <a:t>States instantly became jealous and suspicious of one another (Congress couldn’t act).  States refused to follow Congressional decisions, taxed each other’s goods, banned trade, and organized their own militaries and currencies.  Violence and economic chaos broke out.</a:t>
            </a:r>
          </a:p>
          <a:p>
            <a:pPr>
              <a:buNone/>
              <a:defRPr/>
            </a:pPr>
            <a:endParaRPr lang="en-US" sz="4800" dirty="0"/>
          </a:p>
          <a:p>
            <a:pPr>
              <a:buNone/>
              <a:defRPr/>
            </a:pPr>
            <a:endParaRPr lang="en-US" sz="4800" dirty="0"/>
          </a:p>
          <a:p>
            <a:pPr>
              <a:defRPr/>
            </a:pPr>
            <a:r>
              <a:rPr lang="en-US" sz="4800" dirty="0"/>
              <a:t>Very quickly, leaders realized that a new foundation of government was needed. In 1787, state delegates met in </a:t>
            </a:r>
            <a:r>
              <a:rPr lang="en-US" sz="4800" b="1" dirty="0">
                <a:solidFill>
                  <a:srgbClr val="FF0000"/>
                </a:solidFill>
              </a:rPr>
              <a:t>Philadelphia</a:t>
            </a:r>
            <a:r>
              <a:rPr lang="en-US" sz="4800" dirty="0">
                <a:solidFill>
                  <a:srgbClr val="FF0000"/>
                </a:solidFill>
              </a:rPr>
              <a:t> </a:t>
            </a:r>
            <a:r>
              <a:rPr lang="en-US" sz="4800" dirty="0"/>
              <a:t>in order to construct this new foundation.  This meeting became known as </a:t>
            </a:r>
            <a:r>
              <a:rPr lang="en-US" sz="4800" b="1" dirty="0"/>
              <a:t>the </a:t>
            </a:r>
            <a:r>
              <a:rPr lang="en-US" sz="4800" b="1" dirty="0">
                <a:solidFill>
                  <a:srgbClr val="FF0000"/>
                </a:solidFill>
              </a:rPr>
              <a:t>Constitutional Convention.</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097" y="2819400"/>
            <a:ext cx="2827624" cy="2153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09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982"/>
            <a:ext cx="8229600" cy="1777218"/>
          </a:xfrm>
        </p:spPr>
        <p:txBody>
          <a:bodyPr>
            <a:normAutofit fontScale="90000"/>
          </a:bodyPr>
          <a:lstStyle/>
          <a:p>
            <a:pPr>
              <a:defRPr/>
            </a:pPr>
            <a:r>
              <a:rPr lang="en-US" b="1" u="sng" dirty="0" smtClean="0"/>
              <a:t>Chapter 2-Section 4-Creating </a:t>
            </a:r>
            <a:r>
              <a:rPr lang="en-US" b="1" u="sng" dirty="0" smtClean="0"/>
              <a:t>the </a:t>
            </a:r>
            <a:r>
              <a:rPr lang="en-US" b="1" u="sng" dirty="0" smtClean="0"/>
              <a:t>Constitution</a:t>
            </a:r>
            <a:r>
              <a:rPr lang="en-US" b="1" dirty="0" smtClean="0"/>
              <a:t/>
            </a:r>
            <a:br>
              <a:rPr lang="en-US" b="1" dirty="0" smtClean="0"/>
            </a:br>
            <a:r>
              <a:rPr lang="en-US" sz="4000" b="1" dirty="0" smtClean="0"/>
              <a:t>Pg. 52 to 58 </a:t>
            </a:r>
            <a:endParaRPr lang="en-US" sz="4000" b="1" dirty="0"/>
          </a:p>
        </p:txBody>
      </p:sp>
      <p:pic>
        <p:nvPicPr>
          <p:cNvPr id="53250" name="Picture 2" descr="Image result for the constit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116" y="2209800"/>
            <a:ext cx="5999887" cy="3971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6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457200"/>
            <a:ext cx="8229600" cy="762000"/>
          </a:xfrm>
        </p:spPr>
        <p:txBody>
          <a:bodyPr/>
          <a:lstStyle/>
          <a:p>
            <a:pPr eaLnBrk="1" hangingPunct="1">
              <a:defRPr/>
            </a:pPr>
            <a:r>
              <a:rPr lang="en-US" sz="3600" u="sng" dirty="0" smtClean="0"/>
              <a:t>The Framers</a:t>
            </a:r>
          </a:p>
        </p:txBody>
      </p:sp>
      <p:sp>
        <p:nvSpPr>
          <p:cNvPr id="65539" name="Rectangle 3"/>
          <p:cNvSpPr>
            <a:spLocks noGrp="1" noChangeArrowheads="1"/>
          </p:cNvSpPr>
          <p:nvPr>
            <p:ph type="body" idx="1"/>
          </p:nvPr>
        </p:nvSpPr>
        <p:spPr>
          <a:xfrm>
            <a:off x="76200" y="1143000"/>
            <a:ext cx="6019800" cy="5638800"/>
          </a:xfrm>
        </p:spPr>
        <p:txBody>
          <a:bodyPr>
            <a:normAutofit fontScale="92500" lnSpcReduction="10000"/>
          </a:bodyPr>
          <a:lstStyle/>
          <a:p>
            <a:pPr eaLnBrk="1" hangingPunct="1">
              <a:buFont typeface="Wingdings" pitchFamily="2" charset="2"/>
              <a:buChar char="§"/>
              <a:defRPr/>
            </a:pPr>
            <a:r>
              <a:rPr lang="en-US" sz="2500" dirty="0" smtClean="0"/>
              <a:t>Twelve of the Thirteen states (everyone except Rhode Island) sent a total of 55 delegates to Philadelphia in order to draft a new constitution.  </a:t>
            </a:r>
          </a:p>
          <a:p>
            <a:pPr eaLnBrk="1" hangingPunct="1">
              <a:buFont typeface="Wingdings" pitchFamily="2" charset="2"/>
              <a:buChar char="§"/>
              <a:defRPr/>
            </a:pPr>
            <a:endParaRPr lang="en-US" sz="2500" dirty="0" smtClean="0"/>
          </a:p>
          <a:p>
            <a:pPr eaLnBrk="1" hangingPunct="1">
              <a:buFont typeface="Wingdings" pitchFamily="2" charset="2"/>
              <a:buChar char="§"/>
              <a:defRPr/>
            </a:pPr>
            <a:r>
              <a:rPr lang="en-US" sz="2500" dirty="0" smtClean="0"/>
              <a:t>These men became known as the </a:t>
            </a:r>
            <a:r>
              <a:rPr lang="en-US" sz="2500" b="1" dirty="0" smtClean="0">
                <a:solidFill>
                  <a:srgbClr val="FF0000"/>
                </a:solidFill>
              </a:rPr>
              <a:t>“framers”</a:t>
            </a:r>
            <a:r>
              <a:rPr lang="en-US" sz="2500" dirty="0" smtClean="0">
                <a:solidFill>
                  <a:srgbClr val="FF0000"/>
                </a:solidFill>
              </a:rPr>
              <a:t> </a:t>
            </a:r>
            <a:r>
              <a:rPr lang="en-US" sz="2500" dirty="0" smtClean="0"/>
              <a:t>of the constitution and included some of the most famous thinkers in American history.</a:t>
            </a:r>
          </a:p>
          <a:p>
            <a:pPr lvl="1" eaLnBrk="1" hangingPunct="1">
              <a:buFont typeface="Wingdings" pitchFamily="2" charset="2"/>
              <a:buChar char="§"/>
              <a:defRPr/>
            </a:pPr>
            <a:r>
              <a:rPr lang="en-US" sz="2500" i="1" dirty="0" smtClean="0"/>
              <a:t>Washington, Madison, Hamilton, Franklin</a:t>
            </a:r>
            <a:endParaRPr lang="en-US" sz="2500" dirty="0"/>
          </a:p>
          <a:p>
            <a:pPr eaLnBrk="1" hangingPunct="1">
              <a:buFont typeface="Wingdings" pitchFamily="2" charset="2"/>
              <a:buChar char="§"/>
              <a:defRPr/>
            </a:pPr>
            <a:endParaRPr lang="en-US" sz="2500" dirty="0" smtClean="0"/>
          </a:p>
          <a:p>
            <a:pPr eaLnBrk="1" hangingPunct="1">
              <a:buFont typeface="Wingdings" pitchFamily="2" charset="2"/>
              <a:buChar char="§"/>
              <a:defRPr/>
            </a:pPr>
            <a:r>
              <a:rPr lang="en-US" sz="2500" dirty="0" smtClean="0"/>
              <a:t>Each state had one vote in each matter – sometimes disagreements occurred.</a:t>
            </a:r>
          </a:p>
          <a:p>
            <a:pPr lvl="1" eaLnBrk="1" hangingPunct="1">
              <a:buFont typeface="Wingdings" pitchFamily="2" charset="2"/>
              <a:buChar char="§"/>
              <a:defRPr/>
            </a:pPr>
            <a:r>
              <a:rPr lang="en-US" sz="2100" dirty="0" smtClean="0"/>
              <a:t>They came up with two major plans the Virginia Plan and the New Jersey Plan  </a:t>
            </a:r>
          </a:p>
        </p:txBody>
      </p:sp>
      <p:pic>
        <p:nvPicPr>
          <p:cNvPr id="21508" name="Picture 6" descr="http://www.expat-today.com/photos/mini_constitution11_us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971800"/>
            <a:ext cx="2630488"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55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u="sng" dirty="0">
                <a:latin typeface="Goudy Old Style" pitchFamily="18" charset="0"/>
                <a:cs typeface="Times New Roman" pitchFamily="18" charset="0"/>
              </a:rPr>
              <a:t>VIRGINIA PLAN</a:t>
            </a:r>
            <a:endParaRPr lang="en-US" dirty="0"/>
          </a:p>
        </p:txBody>
      </p:sp>
      <p:sp>
        <p:nvSpPr>
          <p:cNvPr id="3" name="Content Placeholder 2"/>
          <p:cNvSpPr>
            <a:spLocks noGrp="1"/>
          </p:cNvSpPr>
          <p:nvPr>
            <p:ph idx="1"/>
          </p:nvPr>
        </p:nvSpPr>
        <p:spPr/>
        <p:txBody>
          <a:bodyPr>
            <a:normAutofit lnSpcReduction="10000"/>
          </a:bodyPr>
          <a:lstStyle/>
          <a:p>
            <a:pPr>
              <a:defRPr/>
            </a:pPr>
            <a:r>
              <a:rPr lang="en-US" altLang="en-US" sz="2200" dirty="0" smtClean="0"/>
              <a:t>Drafted by James Madison </a:t>
            </a:r>
          </a:p>
          <a:p>
            <a:pPr>
              <a:defRPr/>
            </a:pPr>
            <a:r>
              <a:rPr lang="en-US" altLang="en-US" sz="2200" dirty="0" smtClean="0"/>
              <a:t>The Virginia Plan was intended to have a strong central government with three powerful branches</a:t>
            </a:r>
          </a:p>
          <a:p>
            <a:pPr lvl="1">
              <a:defRPr/>
            </a:pPr>
            <a:r>
              <a:rPr lang="en-US" altLang="en-US" sz="2200" dirty="0" smtClean="0"/>
              <a:t>Legislative Branch (Congress) designed to make the laws</a:t>
            </a:r>
          </a:p>
          <a:p>
            <a:pPr lvl="1">
              <a:defRPr/>
            </a:pPr>
            <a:r>
              <a:rPr lang="en-US" altLang="en-US" sz="2200" dirty="0" smtClean="0"/>
              <a:t>Executive Branch (President) designed to carry out the laws</a:t>
            </a:r>
          </a:p>
          <a:p>
            <a:pPr lvl="1">
              <a:defRPr/>
            </a:pPr>
            <a:r>
              <a:rPr lang="en-US" altLang="en-US" sz="2200" dirty="0" smtClean="0"/>
              <a:t>Judicial Branch (Supreme Court) designed to interpret the laws </a:t>
            </a:r>
          </a:p>
          <a:p>
            <a:pPr eaLnBrk="1" hangingPunct="1">
              <a:lnSpc>
                <a:spcPct val="80000"/>
              </a:lnSpc>
              <a:defRPr/>
            </a:pPr>
            <a:endParaRPr lang="en-US" altLang="en-US" sz="2200" b="1" u="sng" dirty="0" smtClean="0">
              <a:solidFill>
                <a:srgbClr val="FF3300"/>
              </a:solidFill>
              <a:latin typeface="Times New Roman" pitchFamily="18" charset="0"/>
              <a:cs typeface="Times New Roman" pitchFamily="18" charset="0"/>
            </a:endParaRPr>
          </a:p>
          <a:p>
            <a:pPr eaLnBrk="1" hangingPunct="1">
              <a:lnSpc>
                <a:spcPct val="80000"/>
              </a:lnSpc>
              <a:defRPr/>
            </a:pPr>
            <a:r>
              <a:rPr lang="en-US" altLang="en-US" sz="2200" b="1" dirty="0" smtClean="0">
                <a:latin typeface="Times New Roman" pitchFamily="18" charset="0"/>
                <a:cs typeface="Times New Roman" pitchFamily="18" charset="0"/>
              </a:rPr>
              <a:t>It would also contain a Bicameral</a:t>
            </a:r>
            <a:r>
              <a:rPr lang="en-US" altLang="en-US" sz="2200" b="1" dirty="0">
                <a:latin typeface="Times New Roman" pitchFamily="18" charset="0"/>
                <a:cs typeface="Times New Roman" pitchFamily="18" charset="0"/>
              </a:rPr>
              <a:t> </a:t>
            </a:r>
            <a:r>
              <a:rPr lang="en-US" altLang="en-US" sz="2200" b="1" dirty="0" smtClean="0">
                <a:latin typeface="Times New Roman" pitchFamily="18" charset="0"/>
                <a:cs typeface="Times New Roman" pitchFamily="18" charset="0"/>
              </a:rPr>
              <a:t>Legislature (Two Houses)</a:t>
            </a:r>
            <a:r>
              <a:rPr lang="en-US" altLang="en-US" sz="2200" b="1" dirty="0">
                <a:latin typeface="Times New Roman" pitchFamily="18" charset="0"/>
                <a:cs typeface="Times New Roman" pitchFamily="18" charset="0"/>
              </a:rPr>
              <a:t> </a:t>
            </a:r>
            <a:endParaRPr lang="en-US" altLang="en-US" sz="2200" b="1" dirty="0" smtClean="0">
              <a:latin typeface="Times New Roman" pitchFamily="18" charset="0"/>
              <a:cs typeface="Times New Roman" pitchFamily="18" charset="0"/>
            </a:endParaRPr>
          </a:p>
          <a:p>
            <a:pPr lvl="1" eaLnBrk="1" hangingPunct="1">
              <a:lnSpc>
                <a:spcPct val="80000"/>
              </a:lnSpc>
              <a:defRPr/>
            </a:pPr>
            <a:r>
              <a:rPr lang="en-US" altLang="en-US" sz="1800" dirty="0" smtClean="0">
                <a:latin typeface="Times New Roman" pitchFamily="18" charset="0"/>
                <a:cs typeface="Times New Roman" pitchFamily="18" charset="0"/>
              </a:rPr>
              <a:t>The House of Representatives was elected by the people and the Senate was elected by the state legislatures. Both were represented proportionally.</a:t>
            </a:r>
          </a:p>
          <a:p>
            <a:pPr eaLnBrk="1" hangingPunct="1">
              <a:lnSpc>
                <a:spcPct val="80000"/>
              </a:lnSpc>
              <a:defRPr/>
            </a:pPr>
            <a:endParaRPr lang="en-US" altLang="en-US" sz="2200" b="1" u="sng" dirty="0" smtClean="0">
              <a:solidFill>
                <a:srgbClr val="FF3300"/>
              </a:solidFill>
              <a:latin typeface="Times New Roman" pitchFamily="18" charset="0"/>
              <a:cs typeface="Times New Roman" pitchFamily="18" charset="0"/>
            </a:endParaRPr>
          </a:p>
          <a:p>
            <a:pPr eaLnBrk="1" hangingPunct="1">
              <a:lnSpc>
                <a:spcPct val="80000"/>
              </a:lnSpc>
              <a:defRPr/>
            </a:pPr>
            <a:r>
              <a:rPr lang="en-US" altLang="en-US" sz="2200" b="1" u="sng" dirty="0" smtClean="0">
                <a:solidFill>
                  <a:srgbClr val="FF0000"/>
                </a:solidFill>
                <a:latin typeface="Times New Roman" pitchFamily="18" charset="0"/>
                <a:cs typeface="Times New Roman" pitchFamily="18" charset="0"/>
              </a:rPr>
              <a:t>Other Powers</a:t>
            </a:r>
            <a:r>
              <a:rPr lang="en-US" altLang="en-US" sz="2200" b="1" dirty="0" smtClean="0">
                <a:latin typeface="Times New Roman" pitchFamily="18" charset="0"/>
                <a:cs typeface="Times New Roman" pitchFamily="18" charset="0"/>
              </a:rPr>
              <a:t>-</a:t>
            </a:r>
            <a:r>
              <a:rPr lang="en-US" altLang="en-US" sz="2200" dirty="0" smtClean="0">
                <a:latin typeface="Times New Roman" pitchFamily="18" charset="0"/>
                <a:cs typeface="Times New Roman" pitchFamily="18" charset="0"/>
              </a:rPr>
              <a:t>The legislature could regulate interstate trade, strike down laws deemed unconstitutional and use armed forces to enforce laws.</a:t>
            </a:r>
          </a:p>
        </p:txBody>
      </p:sp>
    </p:spTree>
    <p:extLst>
      <p:ext uri="{BB962C8B-B14F-4D97-AF65-F5344CB8AC3E}">
        <p14:creationId xmlns:p14="http://schemas.microsoft.com/office/powerpoint/2010/main" val="31368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ltLang="en-US" u="sng" smtClean="0">
                <a:latin typeface="Times New Roman" pitchFamily="18" charset="0"/>
                <a:cs typeface="Times New Roman" pitchFamily="18" charset="0"/>
              </a:rPr>
              <a:t>THE NEW JERSEY PLAN</a:t>
            </a:r>
          </a:p>
        </p:txBody>
      </p:sp>
      <p:sp>
        <p:nvSpPr>
          <p:cNvPr id="4099" name="Rectangle 3"/>
          <p:cNvSpPr>
            <a:spLocks noGrp="1" noChangeArrowheads="1"/>
          </p:cNvSpPr>
          <p:nvPr>
            <p:ph type="body" idx="1"/>
          </p:nvPr>
        </p:nvSpPr>
        <p:spPr>
          <a:xfrm>
            <a:off x="457200" y="1219200"/>
            <a:ext cx="5105400" cy="5410200"/>
          </a:xfrm>
        </p:spPr>
        <p:txBody>
          <a:bodyPr/>
          <a:lstStyle/>
          <a:p>
            <a:pPr eaLnBrk="1" hangingPunct="1">
              <a:defRPr/>
            </a:pPr>
            <a:r>
              <a:rPr lang="en-US" altLang="en-US" sz="2400" dirty="0" smtClean="0">
                <a:latin typeface="Times New Roman" pitchFamily="18" charset="0"/>
                <a:cs typeface="Times New Roman" pitchFamily="18" charset="0"/>
              </a:rPr>
              <a:t>Like the Virginia Plan the New Jersey Plan would contain the same three legislative branches </a:t>
            </a:r>
          </a:p>
          <a:p>
            <a:pPr marL="0" indent="0" eaLnBrk="1" hangingPunct="1">
              <a:buFont typeface="Wingdings" pitchFamily="2" charset="2"/>
              <a:buNone/>
              <a:defRPr/>
            </a:pPr>
            <a:endParaRPr lang="en-US" altLang="en-US" sz="2400" b="1" dirty="0" smtClean="0">
              <a:solidFill>
                <a:srgbClr val="FF3300"/>
              </a:solidFill>
              <a:latin typeface="Times New Roman" pitchFamily="18" charset="0"/>
              <a:cs typeface="Times New Roman" pitchFamily="18" charset="0"/>
            </a:endParaRPr>
          </a:p>
          <a:p>
            <a:pPr eaLnBrk="1" hangingPunct="1">
              <a:defRPr/>
            </a:pPr>
            <a:r>
              <a:rPr lang="en-US" altLang="en-US" sz="2400" b="1" dirty="0" smtClean="0">
                <a:latin typeface="Times New Roman" pitchFamily="18" charset="0"/>
                <a:cs typeface="Times New Roman" pitchFamily="18" charset="0"/>
              </a:rPr>
              <a:t>It would contain a Unicameral Legislature (One House)</a:t>
            </a:r>
            <a:r>
              <a:rPr lang="en-US" altLang="en-US" sz="2400" b="1" dirty="0" smtClean="0">
                <a:solidFill>
                  <a:srgbClr val="FF3300"/>
                </a:solidFill>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where each state was </a:t>
            </a:r>
            <a:r>
              <a:rPr lang="en-US" altLang="en-US" sz="2400" b="1" dirty="0" smtClean="0">
                <a:latin typeface="Times New Roman" pitchFamily="18" charset="0"/>
                <a:cs typeface="Times New Roman" pitchFamily="18" charset="0"/>
              </a:rPr>
              <a:t>represented equally</a:t>
            </a:r>
            <a:r>
              <a:rPr lang="en-US" altLang="en-US" sz="2400" dirty="0" smtClean="0">
                <a:latin typeface="Times New Roman" pitchFamily="18" charset="0"/>
                <a:cs typeface="Times New Roman" pitchFamily="18" charset="0"/>
              </a:rPr>
              <a:t> in the house </a:t>
            </a:r>
          </a:p>
          <a:p>
            <a:pPr lvl="1" eaLnBrk="1" hangingPunct="1">
              <a:defRPr/>
            </a:pPr>
            <a:r>
              <a:rPr lang="en-US" altLang="en-US" sz="2400" b="1" u="sng" dirty="0" smtClean="0">
                <a:solidFill>
                  <a:srgbClr val="FF0000"/>
                </a:solidFill>
                <a:latin typeface="Times New Roman" pitchFamily="18" charset="0"/>
                <a:cs typeface="Times New Roman" pitchFamily="18" charset="0"/>
              </a:rPr>
              <a:t>Other Powers</a:t>
            </a:r>
            <a:r>
              <a:rPr lang="en-US" altLang="en-US" sz="2400" b="1" dirty="0">
                <a:latin typeface="Times New Roman" pitchFamily="18" charset="0"/>
                <a:cs typeface="Times New Roman" pitchFamily="18" charset="0"/>
              </a:rPr>
              <a:t>-</a:t>
            </a:r>
            <a:r>
              <a:rPr lang="en-US" altLang="en-US" sz="2400" dirty="0" smtClean="0">
                <a:latin typeface="Times New Roman" pitchFamily="18" charset="0"/>
                <a:cs typeface="Times New Roman" pitchFamily="18" charset="0"/>
              </a:rPr>
              <a:t>The national government could levy taxes and import duties, regulate trade, and state laws would be subordinate to laws passed by the national legislature</a:t>
            </a:r>
          </a:p>
        </p:txBody>
      </p:sp>
      <p:pic>
        <p:nvPicPr>
          <p:cNvPr id="4" name="Picture 5" descr="http://nathansgibson.org/wp-content/uploads/2014/12/Mapy-of-New-Jers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057400"/>
            <a:ext cx="3094512" cy="3094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u="sng" smtClean="0">
                <a:latin typeface="Goudy Old Style" pitchFamily="18" charset="0"/>
                <a:cs typeface="Times New Roman" pitchFamily="18" charset="0"/>
              </a:rPr>
              <a:t>CONNECTICUT PLAN</a:t>
            </a:r>
          </a:p>
        </p:txBody>
      </p:sp>
      <p:sp>
        <p:nvSpPr>
          <p:cNvPr id="5123" name="Rectangle 3"/>
          <p:cNvSpPr>
            <a:spLocks noGrp="1" noChangeArrowheads="1"/>
          </p:cNvSpPr>
          <p:nvPr>
            <p:ph type="body" idx="1"/>
          </p:nvPr>
        </p:nvSpPr>
        <p:spPr>
          <a:xfrm>
            <a:off x="457200" y="1219200"/>
            <a:ext cx="5486400" cy="5029200"/>
          </a:xfrm>
        </p:spPr>
        <p:txBody>
          <a:bodyPr>
            <a:normAutofit fontScale="92500"/>
          </a:bodyPr>
          <a:lstStyle/>
          <a:p>
            <a:pPr eaLnBrk="1" hangingPunct="1">
              <a:defRPr/>
            </a:pPr>
            <a:r>
              <a:rPr lang="en-US" altLang="en-US" sz="2200" b="1" dirty="0" smtClean="0">
                <a:latin typeface="Goudy Old Style" pitchFamily="18" charset="0"/>
                <a:cs typeface="Times New Roman" pitchFamily="18" charset="0"/>
              </a:rPr>
              <a:t>The Great Compromise also known as the Connecticut Plan found the middle ground between the two plans.</a:t>
            </a:r>
          </a:p>
          <a:p>
            <a:pPr lvl="1" eaLnBrk="1" hangingPunct="1">
              <a:defRPr/>
            </a:pPr>
            <a:r>
              <a:rPr lang="en-US" altLang="en-US" sz="2200" b="1" dirty="0" smtClean="0">
                <a:latin typeface="Goudy Old Style" pitchFamily="18" charset="0"/>
                <a:cs typeface="Times New Roman" pitchFamily="18" charset="0"/>
              </a:rPr>
              <a:t>It succeeded b/c it satisfied the larger states </a:t>
            </a:r>
          </a:p>
          <a:p>
            <a:pPr lvl="1" eaLnBrk="1" hangingPunct="1">
              <a:defRPr/>
            </a:pPr>
            <a:r>
              <a:rPr lang="en-US" altLang="en-US" sz="2200" b="1" dirty="0" smtClean="0">
                <a:latin typeface="Goudy Old Style" pitchFamily="18" charset="0"/>
                <a:cs typeface="Times New Roman" pitchFamily="18" charset="0"/>
              </a:rPr>
              <a:t>It adopted the idea of a bicameral legislature </a:t>
            </a:r>
          </a:p>
          <a:p>
            <a:pPr eaLnBrk="1" hangingPunct="1">
              <a:defRPr/>
            </a:pPr>
            <a:endParaRPr lang="en-US" altLang="en-US" sz="2200" b="1" dirty="0" smtClean="0">
              <a:latin typeface="Goudy Old Style" pitchFamily="18" charset="0"/>
              <a:cs typeface="Times New Roman" pitchFamily="18" charset="0"/>
            </a:endParaRPr>
          </a:p>
          <a:p>
            <a:pPr eaLnBrk="1" hangingPunct="1">
              <a:defRPr/>
            </a:pPr>
            <a:r>
              <a:rPr lang="en-US" altLang="en-US" sz="2200" b="1" dirty="0" smtClean="0">
                <a:latin typeface="Goudy Old Style" pitchFamily="18" charset="0"/>
                <a:cs typeface="Times New Roman" pitchFamily="18" charset="0"/>
              </a:rPr>
              <a:t>Upper House’s (Senate) number of delegates would be based on equal representation</a:t>
            </a:r>
          </a:p>
          <a:p>
            <a:pPr eaLnBrk="1" hangingPunct="1">
              <a:defRPr/>
            </a:pPr>
            <a:endParaRPr lang="en-US" altLang="en-US" sz="2200" b="1" dirty="0" smtClean="0">
              <a:latin typeface="Goudy Old Style" pitchFamily="18" charset="0"/>
              <a:cs typeface="Times New Roman" pitchFamily="18" charset="0"/>
            </a:endParaRPr>
          </a:p>
          <a:p>
            <a:pPr eaLnBrk="1" hangingPunct="1">
              <a:defRPr/>
            </a:pPr>
            <a:r>
              <a:rPr lang="en-US" altLang="en-US" sz="2200" b="1" dirty="0" smtClean="0">
                <a:latin typeface="Goudy Old Style" pitchFamily="18" charset="0"/>
                <a:cs typeface="Times New Roman" pitchFamily="18" charset="0"/>
              </a:rPr>
              <a:t>Lower House’s (House of Representatives) number of delegates based on proportional representation</a:t>
            </a:r>
          </a:p>
          <a:p>
            <a:pPr eaLnBrk="1" hangingPunct="1">
              <a:buFontTx/>
              <a:buNone/>
              <a:defRPr/>
            </a:pPr>
            <a:r>
              <a:rPr lang="en-US" altLang="en-US" sz="2300" b="1" dirty="0" smtClean="0">
                <a:latin typeface="Goudy Old Style" pitchFamily="18" charset="0"/>
                <a:cs typeface="Times New Roman" pitchFamily="18" charset="0"/>
              </a:rPr>
              <a:t>	</a:t>
            </a:r>
          </a:p>
        </p:txBody>
      </p:sp>
      <p:pic>
        <p:nvPicPr>
          <p:cNvPr id="5127" name="Picture 7" descr="http://www.onlineschoolscenter.com/wp-content/uploads/2015/11/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952" y="2667000"/>
            <a:ext cx="2753838" cy="23145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7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u="sng" smtClean="0">
                <a:latin typeface="Goudy Old Style" pitchFamily="18" charset="0"/>
                <a:cs typeface="Times New Roman" pitchFamily="18" charset="0"/>
              </a:rPr>
              <a:t>Three-Fifths Compromise</a:t>
            </a:r>
          </a:p>
        </p:txBody>
      </p:sp>
      <p:sp>
        <p:nvSpPr>
          <p:cNvPr id="9219" name="Rectangle 3"/>
          <p:cNvSpPr>
            <a:spLocks noGrp="1" noChangeArrowheads="1"/>
          </p:cNvSpPr>
          <p:nvPr>
            <p:ph type="body" idx="1"/>
          </p:nvPr>
        </p:nvSpPr>
        <p:spPr>
          <a:xfrm>
            <a:off x="304800" y="1371600"/>
            <a:ext cx="5410200" cy="5211763"/>
          </a:xfrm>
        </p:spPr>
        <p:txBody>
          <a:bodyPr/>
          <a:lstStyle/>
          <a:p>
            <a:pPr eaLnBrk="1" hangingPunct="1">
              <a:defRPr/>
            </a:pPr>
            <a:r>
              <a:rPr lang="en-US" altLang="en-US" sz="3000" b="1" dirty="0" smtClean="0">
                <a:latin typeface="Goudy Old Style" pitchFamily="18" charset="0"/>
                <a:cs typeface="Times New Roman" pitchFamily="18" charset="0"/>
              </a:rPr>
              <a:t>The number of representatives in the House would be based on population</a:t>
            </a:r>
          </a:p>
          <a:p>
            <a:pPr lvl="1" eaLnBrk="1" hangingPunct="1">
              <a:defRPr/>
            </a:pPr>
            <a:r>
              <a:rPr lang="en-US" altLang="en-US" sz="3000" b="1" dirty="0" smtClean="0">
                <a:latin typeface="Goudy Old Style" pitchFamily="18" charset="0"/>
                <a:cs typeface="Times New Roman" pitchFamily="18" charset="0"/>
              </a:rPr>
              <a:t>So it was determined that all “free persons” would be fully counted for tax purposes and representation but slaves would be counted as “three-fifths a free person”</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300037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569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en-US" sz="3600" u="sng" dirty="0" smtClean="0"/>
              <a:t>A Bundle of Compromises:</a:t>
            </a:r>
          </a:p>
        </p:txBody>
      </p:sp>
      <p:sp>
        <p:nvSpPr>
          <p:cNvPr id="72707" name="Rectangle 3"/>
          <p:cNvSpPr>
            <a:spLocks noGrp="1" noChangeArrowheads="1"/>
          </p:cNvSpPr>
          <p:nvPr>
            <p:ph type="body" idx="1"/>
          </p:nvPr>
        </p:nvSpPr>
        <p:spPr>
          <a:xfrm>
            <a:off x="457200" y="1447800"/>
            <a:ext cx="4343400" cy="5257800"/>
          </a:xfrm>
        </p:spPr>
        <p:txBody>
          <a:bodyPr/>
          <a:lstStyle/>
          <a:p>
            <a:pPr eaLnBrk="1" hangingPunct="1">
              <a:defRPr/>
            </a:pPr>
            <a:r>
              <a:rPr lang="en-US" i="1" dirty="0" smtClean="0"/>
              <a:t>The U.S. Constitution became known as a </a:t>
            </a:r>
            <a:r>
              <a:rPr lang="en-US" b="1" i="1" dirty="0" smtClean="0">
                <a:solidFill>
                  <a:srgbClr val="002060"/>
                </a:solidFill>
              </a:rPr>
              <a:t>“</a:t>
            </a:r>
            <a:r>
              <a:rPr lang="en-US" b="1" i="1" dirty="0" smtClean="0">
                <a:solidFill>
                  <a:srgbClr val="FF0000"/>
                </a:solidFill>
              </a:rPr>
              <a:t>bundle of compromises”</a:t>
            </a:r>
            <a:r>
              <a:rPr lang="en-US" b="1" i="1" dirty="0" smtClean="0"/>
              <a:t>.</a:t>
            </a:r>
            <a:r>
              <a:rPr lang="en-US" i="1" dirty="0" smtClean="0">
                <a:solidFill>
                  <a:srgbClr val="FF0000"/>
                </a:solidFill>
              </a:rPr>
              <a:t> </a:t>
            </a:r>
            <a:r>
              <a:rPr lang="en-US" i="1" dirty="0" smtClean="0"/>
              <a:t> </a:t>
            </a:r>
          </a:p>
          <a:p>
            <a:pPr lvl="1" eaLnBrk="1" hangingPunct="1">
              <a:defRPr/>
            </a:pPr>
            <a:r>
              <a:rPr lang="en-US" i="1" dirty="0" smtClean="0"/>
              <a:t>While details were often argued, the major principles were unanimous – </a:t>
            </a:r>
            <a:r>
              <a:rPr lang="en-US" b="1" i="1" dirty="0" smtClean="0"/>
              <a:t>limited government and popular sovereignty</a:t>
            </a:r>
            <a:r>
              <a:rPr lang="en-US" i="1" dirty="0" smtClean="0"/>
              <a:t>.</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3468687" cy="2878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2921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1000"/>
                                        <p:tgtEl>
                                          <p:spTgt spid="72707">
                                            <p:txEl>
                                              <p:pRg st="0" end="0"/>
                                            </p:txEl>
                                          </p:spTgt>
                                        </p:tgtEl>
                                      </p:cBhvr>
                                    </p:animEffect>
                                    <p:anim calcmode="lin" valueType="num">
                                      <p:cBhvr>
                                        <p:cTn id="8" dur="1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7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1000"/>
                                        <p:tgtEl>
                                          <p:spTgt spid="72707">
                                            <p:txEl>
                                              <p:pRg st="1" end="1"/>
                                            </p:txEl>
                                          </p:spTgt>
                                        </p:tgtEl>
                                      </p:cBhvr>
                                    </p:animEffect>
                                    <p:anim calcmode="lin" valueType="num">
                                      <p:cBhvr>
                                        <p:cTn id="13" dur="10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270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CONCEPTS OF GOVERNMENT</a:t>
            </a:r>
          </a:p>
        </p:txBody>
      </p:sp>
      <p:sp>
        <p:nvSpPr>
          <p:cNvPr id="3" name="Content Placeholder 2"/>
          <p:cNvSpPr>
            <a:spLocks noGrp="1"/>
          </p:cNvSpPr>
          <p:nvPr>
            <p:ph idx="1"/>
          </p:nvPr>
        </p:nvSpPr>
        <p:spPr/>
        <p:txBody>
          <a:bodyPr>
            <a:normAutofit lnSpcReduction="10000"/>
          </a:bodyPr>
          <a:lstStyle/>
          <a:p>
            <a:r>
              <a:rPr lang="en-US" b="1" u="sng" dirty="0" smtClean="0"/>
              <a:t>LIMITED GOVERNMENT</a:t>
            </a:r>
          </a:p>
          <a:p>
            <a:pPr lvl="1"/>
            <a:r>
              <a:rPr lang="en-US" dirty="0" smtClean="0"/>
              <a:t>Government is not all powerful</a:t>
            </a:r>
          </a:p>
          <a:p>
            <a:pPr lvl="1"/>
            <a:r>
              <a:rPr lang="en-US" dirty="0" smtClean="0"/>
              <a:t>Government has restrictions</a:t>
            </a:r>
          </a:p>
          <a:p>
            <a:pPr lvl="1"/>
            <a:r>
              <a:rPr lang="en-US" dirty="0" smtClean="0"/>
              <a:t>Citizens have certain rights that governments cannot take away</a:t>
            </a:r>
          </a:p>
          <a:p>
            <a:endParaRPr lang="en-US" dirty="0" smtClean="0"/>
          </a:p>
          <a:p>
            <a:r>
              <a:rPr lang="en-US" b="1" u="sng" dirty="0" smtClean="0"/>
              <a:t>REPRESENTATIVE GOVERNMENT</a:t>
            </a:r>
          </a:p>
          <a:p>
            <a:pPr lvl="1"/>
            <a:r>
              <a:rPr lang="en-US" dirty="0" smtClean="0"/>
              <a:t>People’s interests are represented in the government</a:t>
            </a:r>
          </a:p>
          <a:p>
            <a:pPr lvl="1"/>
            <a:r>
              <a:rPr lang="en-US" dirty="0" smtClean="0"/>
              <a:t>People should have a voice in deciding what government should and should not do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61067"/>
          </a:xfrm>
        </p:spPr>
        <p:txBody>
          <a:bodyPr>
            <a:normAutofit fontScale="90000"/>
          </a:bodyPr>
          <a:lstStyle/>
          <a:p>
            <a:pPr>
              <a:defRPr/>
            </a:pPr>
            <a:r>
              <a:rPr lang="en-US" b="1" u="sng" dirty="0" smtClean="0"/>
              <a:t>Chapter 2-Section 5</a:t>
            </a:r>
            <a:br>
              <a:rPr lang="en-US" b="1" u="sng" dirty="0" smtClean="0"/>
            </a:br>
            <a:r>
              <a:rPr lang="en-US" b="1" u="sng" dirty="0" smtClean="0"/>
              <a:t>Ratifying the </a:t>
            </a:r>
            <a:r>
              <a:rPr lang="en-US" b="1" u="sng" dirty="0" smtClean="0"/>
              <a:t>Constitution</a:t>
            </a:r>
            <a:br>
              <a:rPr lang="en-US" b="1" u="sng" dirty="0" smtClean="0"/>
            </a:br>
            <a:r>
              <a:rPr lang="en-US" sz="4000" b="1" dirty="0" smtClean="0"/>
              <a:t>Pg. 59 to 62 </a:t>
            </a:r>
            <a:endParaRPr lang="en-US" sz="4000" b="1" dirty="0"/>
          </a:p>
        </p:txBody>
      </p:sp>
      <p:pic>
        <p:nvPicPr>
          <p:cNvPr id="39938" name="Picture 2" descr="http://www.federalobserver.com/wp-content/uploads/2009/05/sign_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638800" cy="3737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8394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en-US" sz="3600" u="sng" dirty="0" smtClean="0"/>
              <a:t>The Fight for Ratification</a:t>
            </a:r>
          </a:p>
        </p:txBody>
      </p:sp>
      <p:sp>
        <p:nvSpPr>
          <p:cNvPr id="73731" name="Rectangle 3"/>
          <p:cNvSpPr>
            <a:spLocks noGrp="1" noChangeArrowheads="1"/>
          </p:cNvSpPr>
          <p:nvPr>
            <p:ph type="body" idx="1"/>
          </p:nvPr>
        </p:nvSpPr>
        <p:spPr>
          <a:xfrm>
            <a:off x="457200" y="1600200"/>
            <a:ext cx="8229600" cy="4953000"/>
          </a:xfrm>
        </p:spPr>
        <p:txBody>
          <a:bodyPr>
            <a:normAutofit fontScale="92500" lnSpcReduction="10000"/>
          </a:bodyPr>
          <a:lstStyle/>
          <a:p>
            <a:pPr eaLnBrk="1" hangingPunct="1">
              <a:lnSpc>
                <a:spcPct val="90000"/>
              </a:lnSpc>
              <a:buFont typeface="Wingdings" pitchFamily="2" charset="2"/>
              <a:buNone/>
              <a:defRPr/>
            </a:pPr>
            <a:r>
              <a:rPr lang="en-US" dirty="0" smtClean="0"/>
              <a:t>Many people opposed the new constitution there were two opposing sides quickly emerged:</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00B0F0"/>
                </a:solidFill>
              </a:rPr>
              <a:t>“Federalists”: </a:t>
            </a:r>
            <a:r>
              <a:rPr lang="en-US" i="1" dirty="0">
                <a:solidFill>
                  <a:srgbClr val="FF0000"/>
                </a:solidFill>
              </a:rPr>
              <a:t>F</a:t>
            </a:r>
            <a:r>
              <a:rPr lang="en-US" i="1" dirty="0" smtClean="0">
                <a:solidFill>
                  <a:srgbClr val="FF0000"/>
                </a:solidFill>
              </a:rPr>
              <a:t>avored</a:t>
            </a:r>
            <a:r>
              <a:rPr lang="en-US" i="1" dirty="0" smtClean="0"/>
              <a:t> </a:t>
            </a:r>
            <a:r>
              <a:rPr lang="en-US" dirty="0" smtClean="0"/>
              <a:t>a new constitution they believed the Articles of Confederation were too weak and that a new government was necessary.</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00B0F0"/>
                </a:solidFill>
              </a:rPr>
              <a:t>“Anti-Federalists”:</a:t>
            </a:r>
            <a:r>
              <a:rPr lang="en-US" dirty="0" smtClean="0">
                <a:solidFill>
                  <a:srgbClr val="00B0F0"/>
                </a:solidFill>
              </a:rPr>
              <a:t> </a:t>
            </a:r>
            <a:r>
              <a:rPr lang="en-US" i="1" dirty="0">
                <a:solidFill>
                  <a:srgbClr val="FF0000"/>
                </a:solidFill>
              </a:rPr>
              <a:t>O</a:t>
            </a:r>
            <a:r>
              <a:rPr lang="en-US" i="1" dirty="0" smtClean="0">
                <a:solidFill>
                  <a:srgbClr val="FF0000"/>
                </a:solidFill>
              </a:rPr>
              <a:t>pposed </a:t>
            </a:r>
            <a:r>
              <a:rPr lang="en-US" dirty="0" smtClean="0"/>
              <a:t>the new constitution believed the new government had too much power and that there should be a bill of rights that guaranteed individual freedoms.</a:t>
            </a:r>
          </a:p>
        </p:txBody>
      </p:sp>
    </p:spTree>
    <p:extLst>
      <p:ext uri="{BB962C8B-B14F-4D97-AF65-F5344CB8AC3E}">
        <p14:creationId xmlns:p14="http://schemas.microsoft.com/office/powerpoint/2010/main" val="18237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1000"/>
                                        <p:tgtEl>
                                          <p:spTgt spid="73731">
                                            <p:txEl>
                                              <p:pRg st="0" end="0"/>
                                            </p:txEl>
                                          </p:spTgt>
                                        </p:tgtEl>
                                      </p:cBhvr>
                                    </p:animEffect>
                                    <p:anim calcmode="lin" valueType="num">
                                      <p:cBhvr>
                                        <p:cTn id="8"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31">
                                            <p:txEl>
                                              <p:pRg st="2" end="2"/>
                                            </p:txEl>
                                          </p:spTgt>
                                        </p:tgtEl>
                                        <p:attrNameLst>
                                          <p:attrName>style.visibility</p:attrName>
                                        </p:attrNameLst>
                                      </p:cBhvr>
                                      <p:to>
                                        <p:strVal val="visible"/>
                                      </p:to>
                                    </p:set>
                                    <p:animEffect transition="in" filter="fade">
                                      <p:cBhvr>
                                        <p:cTn id="14" dur="1000"/>
                                        <p:tgtEl>
                                          <p:spTgt spid="73731">
                                            <p:txEl>
                                              <p:pRg st="2" end="2"/>
                                            </p:txEl>
                                          </p:spTgt>
                                        </p:tgtEl>
                                      </p:cBhvr>
                                    </p:animEffect>
                                    <p:anim calcmode="lin" valueType="num">
                                      <p:cBhvr>
                                        <p:cTn id="15"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37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731">
                                            <p:txEl>
                                              <p:pRg st="4" end="4"/>
                                            </p:txEl>
                                          </p:spTgt>
                                        </p:tgtEl>
                                        <p:attrNameLst>
                                          <p:attrName>style.visibility</p:attrName>
                                        </p:attrNameLst>
                                      </p:cBhvr>
                                      <p:to>
                                        <p:strVal val="visible"/>
                                      </p:to>
                                    </p:set>
                                    <p:animEffect transition="in" filter="fade">
                                      <p:cBhvr>
                                        <p:cTn id="21" dur="1000"/>
                                        <p:tgtEl>
                                          <p:spTgt spid="73731">
                                            <p:txEl>
                                              <p:pRg st="4" end="4"/>
                                            </p:txEl>
                                          </p:spTgt>
                                        </p:tgtEl>
                                      </p:cBhvr>
                                    </p:animEffect>
                                    <p:anim calcmode="lin" valueType="num">
                                      <p:cBhvr>
                                        <p:cTn id="22" dur="10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37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838200"/>
            <a:ext cx="7924800" cy="565008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559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304800" y="76200"/>
            <a:ext cx="8382000" cy="838200"/>
          </a:xfrm>
        </p:spPr>
        <p:txBody>
          <a:bodyPr/>
          <a:lstStyle/>
          <a:p>
            <a:pPr>
              <a:defRPr/>
            </a:pPr>
            <a:r>
              <a:rPr lang="en-US" altLang="en-US" u="sng" dirty="0" smtClean="0"/>
              <a:t>The Constitution is Ratified</a:t>
            </a:r>
          </a:p>
        </p:txBody>
      </p:sp>
      <p:sp>
        <p:nvSpPr>
          <p:cNvPr id="395294" name="Rectangle 30"/>
          <p:cNvSpPr>
            <a:spLocks noGrp="1" noChangeArrowheads="1"/>
          </p:cNvSpPr>
          <p:nvPr>
            <p:ph type="body" sz="half" idx="1"/>
          </p:nvPr>
        </p:nvSpPr>
        <p:spPr>
          <a:xfrm>
            <a:off x="177800" y="889000"/>
            <a:ext cx="4927600" cy="5283200"/>
          </a:xfrm>
        </p:spPr>
        <p:txBody>
          <a:bodyPr>
            <a:normAutofit lnSpcReduction="10000"/>
          </a:bodyPr>
          <a:lstStyle/>
          <a:p>
            <a:pPr>
              <a:lnSpc>
                <a:spcPct val="90000"/>
              </a:lnSpc>
              <a:defRPr/>
            </a:pPr>
            <a:r>
              <a:rPr lang="en-US" altLang="en-US" sz="1900" dirty="0" smtClean="0"/>
              <a:t>Nine States ratified the Constitution by June 21, 1788, but the new government needed the ratification of the large States of New York and Virginia.</a:t>
            </a:r>
          </a:p>
          <a:p>
            <a:pPr lvl="1">
              <a:lnSpc>
                <a:spcPct val="90000"/>
              </a:lnSpc>
              <a:defRPr/>
            </a:pPr>
            <a:r>
              <a:rPr lang="en-US" altLang="en-US" sz="1900" dirty="0" smtClean="0"/>
              <a:t>Without these two states, the biggest of the 13, government had no hope to succeed and needed their support</a:t>
            </a:r>
          </a:p>
          <a:p>
            <a:pPr>
              <a:lnSpc>
                <a:spcPct val="90000"/>
              </a:lnSpc>
              <a:defRPr/>
            </a:pPr>
            <a:endParaRPr lang="en-US" altLang="en-US" sz="1900" dirty="0" smtClean="0"/>
          </a:p>
          <a:p>
            <a:pPr>
              <a:lnSpc>
                <a:spcPct val="90000"/>
              </a:lnSpc>
              <a:defRPr/>
            </a:pPr>
            <a:r>
              <a:rPr lang="en-US" altLang="en-US" sz="1900" dirty="0" smtClean="0"/>
              <a:t>Great debates were held in both States, with Virginia ratifying the Constitution June 25, 1788.</a:t>
            </a:r>
          </a:p>
          <a:p>
            <a:pPr>
              <a:lnSpc>
                <a:spcPct val="90000"/>
              </a:lnSpc>
              <a:defRPr/>
            </a:pPr>
            <a:endParaRPr lang="en-US" altLang="en-US" sz="1900" dirty="0" smtClean="0"/>
          </a:p>
          <a:p>
            <a:pPr>
              <a:lnSpc>
                <a:spcPct val="90000"/>
              </a:lnSpc>
              <a:defRPr/>
            </a:pPr>
            <a:r>
              <a:rPr lang="en-US" altLang="en-US" sz="1900" dirty="0" smtClean="0"/>
              <a:t>New York’s ratification was hard fought. Supporters of the Constitution published a series of essays known as </a:t>
            </a:r>
            <a:r>
              <a:rPr lang="en-US" altLang="en-US" sz="1900" i="1" dirty="0" smtClean="0"/>
              <a:t>The Federalist Papers</a:t>
            </a:r>
            <a:r>
              <a:rPr lang="en-US" altLang="en-US" sz="1900" dirty="0" smtClean="0"/>
              <a:t>.</a:t>
            </a:r>
          </a:p>
          <a:p>
            <a:pPr>
              <a:lnSpc>
                <a:spcPct val="90000"/>
              </a:lnSpc>
              <a:defRPr/>
            </a:pPr>
            <a:endParaRPr lang="en-US" sz="1900" dirty="0" smtClean="0"/>
          </a:p>
          <a:p>
            <a:pPr>
              <a:lnSpc>
                <a:spcPct val="90000"/>
              </a:lnSpc>
              <a:defRPr/>
            </a:pPr>
            <a:r>
              <a:rPr lang="en-US" sz="1900" dirty="0" smtClean="0"/>
              <a:t>New York was chosen as the nation’s temporary capital and George Washington was elected president by unanimous vote.</a:t>
            </a:r>
          </a:p>
          <a:p>
            <a:pPr>
              <a:lnSpc>
                <a:spcPct val="90000"/>
              </a:lnSpc>
              <a:defRPr/>
            </a:pPr>
            <a:endParaRPr lang="en-US" altLang="en-US" sz="1900" dirty="0" smtClean="0"/>
          </a:p>
        </p:txBody>
      </p:sp>
      <p:pic>
        <p:nvPicPr>
          <p:cNvPr id="395297"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666" y="1905000"/>
            <a:ext cx="3645625" cy="374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339371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5266"/>
                                        </p:tgtEl>
                                        <p:attrNameLst>
                                          <p:attrName>style.visibility</p:attrName>
                                        </p:attrNameLst>
                                      </p:cBhvr>
                                      <p:to>
                                        <p:strVal val="visible"/>
                                      </p:to>
                                    </p:set>
                                    <p:anim calcmode="lin" valueType="num">
                                      <p:cBhvr additive="base">
                                        <p:cTn id="7" dur="500" fill="hold"/>
                                        <p:tgtEl>
                                          <p:spTgt spid="395266"/>
                                        </p:tgtEl>
                                        <p:attrNameLst>
                                          <p:attrName>ppt_x</p:attrName>
                                        </p:attrNameLst>
                                      </p:cBhvr>
                                      <p:tavLst>
                                        <p:tav tm="0">
                                          <p:val>
                                            <p:strVal val="#ppt_x"/>
                                          </p:val>
                                        </p:tav>
                                        <p:tav tm="100000">
                                          <p:val>
                                            <p:strVal val="#ppt_x"/>
                                          </p:val>
                                        </p:tav>
                                      </p:tavLst>
                                    </p:anim>
                                    <p:anim calcmode="lin" valueType="num">
                                      <p:cBhvr additive="base">
                                        <p:cTn id="8" dur="500" fill="hold"/>
                                        <p:tgtEl>
                                          <p:spTgt spid="395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395297"/>
                                        </p:tgtEl>
                                        <p:attrNameLst>
                                          <p:attrName>style.visibility</p:attrName>
                                        </p:attrNameLst>
                                      </p:cBhvr>
                                      <p:to>
                                        <p:strVal val="visible"/>
                                      </p:to>
                                    </p:set>
                                    <p:animEffect transition="in" filter="wipe(right)">
                                      <p:cBhvr>
                                        <p:cTn id="13" dur="500"/>
                                        <p:tgtEl>
                                          <p:spTgt spid="3952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95294">
                                            <p:txEl>
                                              <p:pRg st="0" end="0"/>
                                            </p:txEl>
                                          </p:spTgt>
                                        </p:tgtEl>
                                        <p:attrNameLst>
                                          <p:attrName>style.visibility</p:attrName>
                                        </p:attrNameLst>
                                      </p:cBhvr>
                                      <p:to>
                                        <p:strVal val="visible"/>
                                      </p:to>
                                    </p:set>
                                    <p:animEffect transition="in" filter="box(out)">
                                      <p:cBhvr>
                                        <p:cTn id="18" dur="500"/>
                                        <p:tgtEl>
                                          <p:spTgt spid="39529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95294">
                                            <p:txEl>
                                              <p:pRg st="1" end="1"/>
                                            </p:txEl>
                                          </p:spTgt>
                                        </p:tgtEl>
                                        <p:attrNameLst>
                                          <p:attrName>style.visibility</p:attrName>
                                        </p:attrNameLst>
                                      </p:cBhvr>
                                      <p:to>
                                        <p:strVal val="visible"/>
                                      </p:to>
                                    </p:set>
                                    <p:animEffect transition="in" filter="box(out)">
                                      <p:cBhvr>
                                        <p:cTn id="23" dur="500"/>
                                        <p:tgtEl>
                                          <p:spTgt spid="39529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95294">
                                            <p:txEl>
                                              <p:pRg st="3" end="3"/>
                                            </p:txEl>
                                          </p:spTgt>
                                        </p:tgtEl>
                                        <p:attrNameLst>
                                          <p:attrName>style.visibility</p:attrName>
                                        </p:attrNameLst>
                                      </p:cBhvr>
                                      <p:to>
                                        <p:strVal val="visible"/>
                                      </p:to>
                                    </p:set>
                                    <p:animEffect transition="in" filter="box(out)">
                                      <p:cBhvr>
                                        <p:cTn id="28" dur="500"/>
                                        <p:tgtEl>
                                          <p:spTgt spid="39529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395294">
                                            <p:txEl>
                                              <p:pRg st="5" end="5"/>
                                            </p:txEl>
                                          </p:spTgt>
                                        </p:tgtEl>
                                        <p:attrNameLst>
                                          <p:attrName>style.visibility</p:attrName>
                                        </p:attrNameLst>
                                      </p:cBhvr>
                                      <p:to>
                                        <p:strVal val="visible"/>
                                      </p:to>
                                    </p:set>
                                    <p:animEffect transition="in" filter="box(out)">
                                      <p:cBhvr>
                                        <p:cTn id="33" dur="500"/>
                                        <p:tgtEl>
                                          <p:spTgt spid="395294">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395294">
                                            <p:txEl>
                                              <p:pRg st="7" end="7"/>
                                            </p:txEl>
                                          </p:spTgt>
                                        </p:tgtEl>
                                        <p:attrNameLst>
                                          <p:attrName>style.visibility</p:attrName>
                                        </p:attrNameLst>
                                      </p:cBhvr>
                                      <p:to>
                                        <p:strVal val="visible"/>
                                      </p:to>
                                    </p:set>
                                    <p:animEffect transition="in" filter="box(out)">
                                      <p:cBhvr>
                                        <p:cTn id="38" dur="500"/>
                                        <p:tgtEl>
                                          <p:spTgt spid="3952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autoUpdateAnimBg="0"/>
      <p:bldP spid="395294"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LANDMARK ENGLISH DOCUMENTS</a:t>
            </a:r>
            <a:endParaRPr lang="en-US" dirty="0"/>
          </a:p>
        </p:txBody>
      </p:sp>
      <p:sp>
        <p:nvSpPr>
          <p:cNvPr id="3" name="Content Placeholder 2"/>
          <p:cNvSpPr>
            <a:spLocks noGrp="1"/>
          </p:cNvSpPr>
          <p:nvPr>
            <p:ph idx="1"/>
          </p:nvPr>
        </p:nvSpPr>
        <p:spPr>
          <a:xfrm>
            <a:off x="457200" y="1646236"/>
            <a:ext cx="8229600" cy="4906963"/>
          </a:xfrm>
        </p:spPr>
        <p:txBody>
          <a:bodyPr>
            <a:normAutofit fontScale="92500" lnSpcReduction="10000"/>
          </a:bodyPr>
          <a:lstStyle/>
          <a:p>
            <a:r>
              <a:rPr lang="en-US" b="1" u="sng" dirty="0" smtClean="0"/>
              <a:t>THE MAGNA CARTA (1215)</a:t>
            </a:r>
          </a:p>
          <a:p>
            <a:pPr lvl="1"/>
            <a:r>
              <a:rPr lang="en-US" dirty="0" smtClean="0"/>
              <a:t>Aka the Great Charter</a:t>
            </a:r>
          </a:p>
          <a:p>
            <a:r>
              <a:rPr lang="en-US" dirty="0" smtClean="0"/>
              <a:t>Barons forced King John to sign because of military campaigns and heavy taxes</a:t>
            </a:r>
          </a:p>
          <a:p>
            <a:r>
              <a:rPr lang="en-US" dirty="0" smtClean="0"/>
              <a:t>Fundamental rights:</a:t>
            </a:r>
          </a:p>
          <a:p>
            <a:pPr lvl="1"/>
            <a:r>
              <a:rPr lang="en-US" dirty="0"/>
              <a:t>T</a:t>
            </a:r>
            <a:r>
              <a:rPr lang="en-US" dirty="0" smtClean="0"/>
              <a:t>rial by jury and due process of law</a:t>
            </a:r>
          </a:p>
          <a:p>
            <a:pPr lvl="1"/>
            <a:r>
              <a:rPr lang="en-US" dirty="0"/>
              <a:t>P</a:t>
            </a:r>
            <a:r>
              <a:rPr lang="en-US" dirty="0" smtClean="0"/>
              <a:t>rotection against arbitrary taking of life, liberty, or property</a:t>
            </a:r>
          </a:p>
          <a:p>
            <a:pPr lvl="1"/>
            <a:r>
              <a:rPr lang="en-US" dirty="0" smtClean="0"/>
              <a:t>These protections originally were for the privileged classes but they spread to everyone</a:t>
            </a:r>
          </a:p>
          <a:p>
            <a:pPr lvl="2"/>
            <a:r>
              <a:rPr lang="en-US" dirty="0"/>
              <a:t>Magna Carta established the principle that the power of the monarchy was not absolute.</a:t>
            </a:r>
          </a:p>
          <a:p>
            <a:pPr marL="411480" lvl="1" indent="0">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LANDMARK ENGLISH DOCUMENTS</a:t>
            </a:r>
          </a:p>
        </p:txBody>
      </p:sp>
      <p:sp>
        <p:nvSpPr>
          <p:cNvPr id="3" name="Content Placeholder 2"/>
          <p:cNvSpPr>
            <a:spLocks noGrp="1"/>
          </p:cNvSpPr>
          <p:nvPr>
            <p:ph idx="1"/>
          </p:nvPr>
        </p:nvSpPr>
        <p:spPr>
          <a:xfrm>
            <a:off x="457200" y="1646236"/>
            <a:ext cx="8229600" cy="4830763"/>
          </a:xfrm>
        </p:spPr>
        <p:txBody>
          <a:bodyPr>
            <a:normAutofit fontScale="92500"/>
          </a:bodyPr>
          <a:lstStyle/>
          <a:p>
            <a:r>
              <a:rPr lang="en-US" u="sng" dirty="0" smtClean="0"/>
              <a:t>THE PETITION OF RIGHT</a:t>
            </a:r>
          </a:p>
          <a:p>
            <a:r>
              <a:rPr lang="en-US" dirty="0" smtClean="0"/>
              <a:t>1621-King Charles I asked Parliament for more tax money</a:t>
            </a:r>
          </a:p>
          <a:p>
            <a:r>
              <a:rPr lang="en-US" dirty="0" smtClean="0"/>
              <a:t>Parliament refused until he signed Petition</a:t>
            </a:r>
          </a:p>
          <a:p>
            <a:r>
              <a:rPr lang="en-US" dirty="0" smtClean="0"/>
              <a:t>The Petition of Right limited </a:t>
            </a:r>
            <a:r>
              <a:rPr lang="en-US" dirty="0"/>
              <a:t>King’s </a:t>
            </a:r>
            <a:r>
              <a:rPr lang="en-US" dirty="0" smtClean="0"/>
              <a:t>power:</a:t>
            </a:r>
            <a:endParaRPr lang="en-US" dirty="0"/>
          </a:p>
          <a:p>
            <a:pPr lvl="1"/>
            <a:r>
              <a:rPr lang="en-US" dirty="0"/>
              <a:t>Could not imprison or otherwise punish any person but by lawful judgment of their peers</a:t>
            </a:r>
          </a:p>
          <a:p>
            <a:pPr lvl="1"/>
            <a:r>
              <a:rPr lang="en-US" dirty="0"/>
              <a:t>Could not impose martial law in time of peace</a:t>
            </a:r>
          </a:p>
          <a:p>
            <a:pPr lvl="1"/>
            <a:r>
              <a:rPr lang="en-US" dirty="0"/>
              <a:t>Could not require homeowners to shelter troops without consent</a:t>
            </a:r>
          </a:p>
          <a:p>
            <a:pPr lvl="1"/>
            <a:r>
              <a:rPr lang="en-US" dirty="0"/>
              <a:t>Could not require tax without consent of Parliament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LANDMARK ENGLISH DOCUMENTS</a:t>
            </a:r>
          </a:p>
        </p:txBody>
      </p:sp>
      <p:sp>
        <p:nvSpPr>
          <p:cNvPr id="3" name="Content Placeholder 2"/>
          <p:cNvSpPr>
            <a:spLocks noGrp="1"/>
          </p:cNvSpPr>
          <p:nvPr>
            <p:ph idx="1"/>
          </p:nvPr>
        </p:nvSpPr>
        <p:spPr/>
        <p:txBody>
          <a:bodyPr>
            <a:normAutofit fontScale="85000" lnSpcReduction="20000"/>
          </a:bodyPr>
          <a:lstStyle/>
          <a:p>
            <a:r>
              <a:rPr lang="en-US" b="1" u="sng" dirty="0" smtClean="0"/>
              <a:t>THE BILL OF RIGHTS (ENGLAND)</a:t>
            </a:r>
            <a:r>
              <a:rPr lang="en-US" dirty="0" smtClean="0"/>
              <a:t>	</a:t>
            </a:r>
          </a:p>
          <a:p>
            <a:pPr lvl="1"/>
            <a:r>
              <a:rPr lang="en-US" dirty="0" smtClean="0"/>
              <a:t>1688-Crown offered to William and Mary of Orange</a:t>
            </a:r>
          </a:p>
          <a:p>
            <a:pPr lvl="1"/>
            <a:r>
              <a:rPr lang="en-US" dirty="0" smtClean="0"/>
              <a:t>1689-List of provisions Kings had to agree to were:</a:t>
            </a:r>
          </a:p>
          <a:p>
            <a:pPr lvl="2"/>
            <a:r>
              <a:rPr lang="en-US" dirty="0"/>
              <a:t>P</a:t>
            </a:r>
            <a:r>
              <a:rPr lang="en-US" dirty="0" smtClean="0"/>
              <a:t>rohibited standing army in peace time</a:t>
            </a:r>
          </a:p>
          <a:p>
            <a:pPr lvl="2"/>
            <a:r>
              <a:rPr lang="en-US" dirty="0"/>
              <a:t>R</a:t>
            </a:r>
            <a:r>
              <a:rPr lang="en-US" dirty="0" smtClean="0"/>
              <a:t>equired all parliamentary elections be free</a:t>
            </a:r>
          </a:p>
          <a:p>
            <a:pPr lvl="2"/>
            <a:r>
              <a:rPr lang="en-US" dirty="0" smtClean="0"/>
              <a:t>King could not suspend laws without consent of Parliament</a:t>
            </a:r>
          </a:p>
          <a:p>
            <a:pPr lvl="2"/>
            <a:r>
              <a:rPr lang="en-US" dirty="0" smtClean="0"/>
              <a:t>King could not tax citizens for the Crown’s use without Parliament’s consent</a:t>
            </a:r>
          </a:p>
          <a:p>
            <a:endParaRPr lang="en-US" dirty="0" smtClean="0"/>
          </a:p>
          <a:p>
            <a:r>
              <a:rPr lang="en-US" dirty="0" smtClean="0"/>
              <a:t>The </a:t>
            </a:r>
            <a:r>
              <a:rPr lang="en-US" dirty="0"/>
              <a:t>Bill of Rights also included guarantees as the right to a fair trial, and freedom from excessive bail and from cruel and unusual punishment</a:t>
            </a:r>
          </a:p>
          <a:p>
            <a:pPr lvl="1"/>
            <a:r>
              <a:rPr lang="en-US" dirty="0"/>
              <a:t>Our nation is built on ideals brought to North America but English settlers.</a:t>
            </a:r>
          </a:p>
          <a:p>
            <a:pPr lvl="2"/>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3">
                                            <p:txEl>
                                              <p:pRg st="2" end="2"/>
                                            </p:txEl>
                                          </p:spTgt>
                                        </p:tgtEl>
                                        <p:attrNameLst>
                                          <p:attrName>ppt_x</p:attrName>
                                        </p:attrNameLst>
                                      </p:cBhvr>
                                    </p:anim>
                                    <p:anim from="0" to="-1.0" calcmode="lin" valueType="num">
                                      <p:cBhvr>
                                        <p:cTn id="16" dur="200" decel="50000" autoRev="1" fill="hold">
                                          <p:stCondLst>
                                            <p:cond delay="600"/>
                                          </p:stCondLst>
                                        </p:cTn>
                                        <p:tgtEl>
                                          <p:spTgt spid="3">
                                            <p:txEl>
                                              <p:pRg st="2" end="2"/>
                                            </p:txEl>
                                          </p:spTgt>
                                        </p:tgtEl>
                                        <p:attrNameLst>
                                          <p:attrName>xshear</p:attrName>
                                        </p:attrNameLst>
                                      </p:cBhvr>
                                    </p:anim>
                                    <p:animScale>
                                      <p:cBhvr>
                                        <p:cTn id="17" dur="200" decel="100000" autoRev="1" fill="hold">
                                          <p:stCondLst>
                                            <p:cond delay="600"/>
                                          </p:stCondLst>
                                        </p:cTn>
                                        <p:tgtEl>
                                          <p:spTgt spid="3">
                                            <p:txEl>
                                              <p:pRg st="2" end="2"/>
                                            </p:txEl>
                                          </p:spTgt>
                                        </p:tgtEl>
                                      </p:cBhvr>
                                      <p:from x="100000" y="100000"/>
                                      <p:to x="80000" y="100000"/>
                                    </p:animScale>
                                    <p:anim by="(#ppt_h/3+#ppt_w*0.1)" calcmode="lin" valueType="num">
                                      <p:cBhvr additive="sum">
                                        <p:cTn id="18"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3">
                                            <p:txEl>
                                              <p:pRg st="3" end="3"/>
                                            </p:txEl>
                                          </p:spTgt>
                                        </p:tgtEl>
                                        <p:attrNameLst>
                                          <p:attrName>ppt_x</p:attrName>
                                        </p:attrNameLst>
                                      </p:cBhvr>
                                    </p:anim>
                                    <p:anim from="0" to="-1.0" calcmode="lin" valueType="num">
                                      <p:cBhvr>
                                        <p:cTn id="24" dur="200" decel="50000" autoRev="1" fill="hold">
                                          <p:stCondLst>
                                            <p:cond delay="600"/>
                                          </p:stCondLst>
                                        </p:cTn>
                                        <p:tgtEl>
                                          <p:spTgt spid="3">
                                            <p:txEl>
                                              <p:pRg st="3" end="3"/>
                                            </p:txEl>
                                          </p:spTgt>
                                        </p:tgtEl>
                                        <p:attrNameLst>
                                          <p:attrName>xshear</p:attrName>
                                        </p:attrNameLst>
                                      </p:cBhvr>
                                    </p:anim>
                                    <p:animScale>
                                      <p:cBhvr>
                                        <p:cTn id="25" dur="200" decel="100000" autoRev="1" fill="hold">
                                          <p:stCondLst>
                                            <p:cond delay="600"/>
                                          </p:stCondLst>
                                        </p:cTn>
                                        <p:tgtEl>
                                          <p:spTgt spid="3">
                                            <p:txEl>
                                              <p:pRg st="3" end="3"/>
                                            </p:txEl>
                                          </p:spTgt>
                                        </p:tgtEl>
                                      </p:cBhvr>
                                      <p:from x="100000" y="100000"/>
                                      <p:to x="80000" y="100000"/>
                                    </p:animScale>
                                    <p:anim by="(#ppt_h/3+#ppt_w*0.1)" calcmode="lin" valueType="num">
                                      <p:cBhvr additive="sum">
                                        <p:cTn id="26"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3">
                                            <p:txEl>
                                              <p:pRg st="4" end="4"/>
                                            </p:txEl>
                                          </p:spTgt>
                                        </p:tgtEl>
                                        <p:attrNameLst>
                                          <p:attrName>ppt_x</p:attrName>
                                        </p:attrNameLst>
                                      </p:cBhvr>
                                    </p:anim>
                                    <p:anim from="0" to="-1.0" calcmode="lin" valueType="num">
                                      <p:cBhvr>
                                        <p:cTn id="32" dur="200" decel="50000" autoRev="1" fill="hold">
                                          <p:stCondLst>
                                            <p:cond delay="600"/>
                                          </p:stCondLst>
                                        </p:cTn>
                                        <p:tgtEl>
                                          <p:spTgt spid="3">
                                            <p:txEl>
                                              <p:pRg st="4" end="4"/>
                                            </p:txEl>
                                          </p:spTgt>
                                        </p:tgtEl>
                                        <p:attrNameLst>
                                          <p:attrName>xshear</p:attrName>
                                        </p:attrNameLst>
                                      </p:cBhvr>
                                    </p:anim>
                                    <p:animScale>
                                      <p:cBhvr>
                                        <p:cTn id="33" dur="200" decel="100000" autoRev="1" fill="hold">
                                          <p:stCondLst>
                                            <p:cond delay="600"/>
                                          </p:stCondLst>
                                        </p:cTn>
                                        <p:tgtEl>
                                          <p:spTgt spid="3">
                                            <p:txEl>
                                              <p:pRg st="4" end="4"/>
                                            </p:txEl>
                                          </p:spTgt>
                                        </p:tgtEl>
                                      </p:cBhvr>
                                      <p:from x="100000" y="100000"/>
                                      <p:to x="80000" y="100000"/>
                                    </p:animScale>
                                    <p:anim by="(#ppt_h/3+#ppt_w*0.1)" calcmode="lin" valueType="num">
                                      <p:cBhvr additive="sum">
                                        <p:cTn id="34"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from="(-#ppt_w/2)" to="(#ppt_x)" calcmode="lin" valueType="num">
                                      <p:cBhvr>
                                        <p:cTn id="47" dur="600" fill="hold">
                                          <p:stCondLst>
                                            <p:cond delay="0"/>
                                          </p:stCondLst>
                                        </p:cTn>
                                        <p:tgtEl>
                                          <p:spTgt spid="3">
                                            <p:txEl>
                                              <p:pRg st="6" end="6"/>
                                            </p:txEl>
                                          </p:spTgt>
                                        </p:tgtEl>
                                        <p:attrNameLst>
                                          <p:attrName>ppt_x</p:attrName>
                                        </p:attrNameLst>
                                      </p:cBhvr>
                                    </p:anim>
                                    <p:anim from="0" to="-1.0" calcmode="lin" valueType="num">
                                      <p:cBhvr>
                                        <p:cTn id="48" dur="200" decel="50000" autoRev="1" fill="hold">
                                          <p:stCondLst>
                                            <p:cond delay="600"/>
                                          </p:stCondLst>
                                        </p:cTn>
                                        <p:tgtEl>
                                          <p:spTgt spid="3">
                                            <p:txEl>
                                              <p:pRg st="6" end="6"/>
                                            </p:txEl>
                                          </p:spTgt>
                                        </p:tgtEl>
                                        <p:attrNameLst>
                                          <p:attrName>xshear</p:attrName>
                                        </p:attrNameLst>
                                      </p:cBhvr>
                                    </p:anim>
                                    <p:animScale>
                                      <p:cBhvr>
                                        <p:cTn id="49" dur="200" decel="100000" autoRev="1" fill="hold">
                                          <p:stCondLst>
                                            <p:cond delay="600"/>
                                          </p:stCondLst>
                                        </p:cTn>
                                        <p:tgtEl>
                                          <p:spTgt spid="3">
                                            <p:txEl>
                                              <p:pRg st="6" end="6"/>
                                            </p:txEl>
                                          </p:spTgt>
                                        </p:tgtEl>
                                      </p:cBhvr>
                                      <p:from x="100000" y="100000"/>
                                      <p:to x="80000" y="100000"/>
                                    </p:animScale>
                                    <p:anim by="(#ppt_h/3+#ppt_w*0.1)" calcmode="lin" valueType="num">
                                      <p:cBhvr additive="sum">
                                        <p:cTn id="50"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from="(-#ppt_w/2)" to="(#ppt_x)" calcmode="lin" valueType="num">
                                      <p:cBhvr>
                                        <p:cTn id="55" dur="600" fill="hold">
                                          <p:stCondLst>
                                            <p:cond delay="0"/>
                                          </p:stCondLst>
                                        </p:cTn>
                                        <p:tgtEl>
                                          <p:spTgt spid="3">
                                            <p:txEl>
                                              <p:pRg st="8" end="8"/>
                                            </p:txEl>
                                          </p:spTgt>
                                        </p:tgtEl>
                                        <p:attrNameLst>
                                          <p:attrName>ppt_x</p:attrName>
                                        </p:attrNameLst>
                                      </p:cBhvr>
                                    </p:anim>
                                    <p:anim from="0" to="-1.0" calcmode="lin" valueType="num">
                                      <p:cBhvr>
                                        <p:cTn id="56" dur="200" decel="50000" autoRev="1" fill="hold">
                                          <p:stCondLst>
                                            <p:cond delay="600"/>
                                          </p:stCondLst>
                                        </p:cTn>
                                        <p:tgtEl>
                                          <p:spTgt spid="3">
                                            <p:txEl>
                                              <p:pRg st="8" end="8"/>
                                            </p:txEl>
                                          </p:spTgt>
                                        </p:tgtEl>
                                        <p:attrNameLst>
                                          <p:attrName>xshear</p:attrName>
                                        </p:attrNameLst>
                                      </p:cBhvr>
                                    </p:anim>
                                    <p:animScale>
                                      <p:cBhvr>
                                        <p:cTn id="57" dur="200" decel="100000" autoRev="1" fill="hold">
                                          <p:stCondLst>
                                            <p:cond delay="600"/>
                                          </p:stCondLst>
                                        </p:cTn>
                                        <p:tgtEl>
                                          <p:spTgt spid="3">
                                            <p:txEl>
                                              <p:pRg st="8" end="8"/>
                                            </p:txEl>
                                          </p:spTgt>
                                        </p:tgtEl>
                                      </p:cBhvr>
                                      <p:from x="100000" y="100000"/>
                                      <p:to x="80000" y="100000"/>
                                    </p:animScale>
                                    <p:anim by="(#ppt_h/3+#ppt_w*0.1)" calcmode="lin" valueType="num">
                                      <p:cBhvr additive="sum">
                                        <p:cTn id="58"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from="(-#ppt_w/2)" to="(#ppt_x)" calcmode="lin" valueType="num">
                                      <p:cBhvr>
                                        <p:cTn id="63" dur="600" fill="hold">
                                          <p:stCondLst>
                                            <p:cond delay="0"/>
                                          </p:stCondLst>
                                        </p:cTn>
                                        <p:tgtEl>
                                          <p:spTgt spid="3">
                                            <p:txEl>
                                              <p:pRg st="9" end="9"/>
                                            </p:txEl>
                                          </p:spTgt>
                                        </p:tgtEl>
                                        <p:attrNameLst>
                                          <p:attrName>ppt_x</p:attrName>
                                        </p:attrNameLst>
                                      </p:cBhvr>
                                    </p:anim>
                                    <p:anim from="0" to="-1.0" calcmode="lin" valueType="num">
                                      <p:cBhvr>
                                        <p:cTn id="64" dur="200" decel="50000" autoRev="1" fill="hold">
                                          <p:stCondLst>
                                            <p:cond delay="600"/>
                                          </p:stCondLst>
                                        </p:cTn>
                                        <p:tgtEl>
                                          <p:spTgt spid="3">
                                            <p:txEl>
                                              <p:pRg st="9" end="9"/>
                                            </p:txEl>
                                          </p:spTgt>
                                        </p:tgtEl>
                                        <p:attrNameLst>
                                          <p:attrName>xshear</p:attrName>
                                        </p:attrNameLst>
                                      </p:cBhvr>
                                    </p:anim>
                                    <p:animScale>
                                      <p:cBhvr>
                                        <p:cTn id="65" dur="200" decel="100000" autoRev="1" fill="hold">
                                          <p:stCondLst>
                                            <p:cond delay="600"/>
                                          </p:stCondLst>
                                        </p:cTn>
                                        <p:tgtEl>
                                          <p:spTgt spid="3">
                                            <p:txEl>
                                              <p:pRg st="9" end="9"/>
                                            </p:txEl>
                                          </p:spTgt>
                                        </p:tgtEl>
                                      </p:cBhvr>
                                      <p:from x="100000" y="100000"/>
                                      <p:to x="80000" y="100000"/>
                                    </p:animScale>
                                    <p:anim by="(#ppt_h/3+#ppt_w*0.1)" calcmode="lin" valueType="num">
                                      <p:cBhvr additive="sum">
                                        <p:cTn id="66" dur="200" decel="100000" autoRev="1" fill="hold">
                                          <p:stCondLst>
                                            <p:cond delay="600"/>
                                          </p:stCondLst>
                                        </p:cTn>
                                        <p:tgtEl>
                                          <p:spTgt spid="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71017546"/>
              </p:ext>
            </p:extLst>
          </p:nvPr>
        </p:nvGraphicFramePr>
        <p:xfrm>
          <a:off x="685800" y="1600200"/>
          <a:ext cx="7772400" cy="4814139"/>
        </p:xfrm>
        <a:graphic>
          <a:graphicData uri="http://schemas.openxmlformats.org/drawingml/2006/table">
            <a:tbl>
              <a:tblPr firstRow="1" bandRow="1">
                <a:tableStyleId>{BDBED569-4797-4DF1-A0F4-6AAB3CD982D8}</a:tableStyleId>
              </a:tblPr>
              <a:tblGrid>
                <a:gridCol w="1669155"/>
                <a:gridCol w="6103245"/>
              </a:tblGrid>
              <a:tr h="1317729">
                <a:tc>
                  <a:txBody>
                    <a:bodyPr/>
                    <a:lstStyle/>
                    <a:p>
                      <a:pPr algn="ctr"/>
                      <a:r>
                        <a:rPr lang="en-US" sz="1600" dirty="0" smtClean="0"/>
                        <a:t>Magna Carta</a:t>
                      </a:r>
                    </a:p>
                    <a:p>
                      <a:pPr algn="ctr"/>
                      <a:r>
                        <a:rPr lang="en-US" sz="1600" dirty="0" smtClean="0"/>
                        <a:t>1215</a:t>
                      </a:r>
                      <a:endParaRPr lang="en-US" sz="1600" dirty="0"/>
                    </a:p>
                  </a:txBody>
                  <a:tcPr marT="45731" marB="45731" anchor="ctr"/>
                </a:tc>
                <a:tc>
                  <a:txBody>
                    <a:bodyPr/>
                    <a:lstStyle/>
                    <a:p>
                      <a:pPr marL="285750" indent="-285750">
                        <a:buFont typeface="Arial" pitchFamily="34" charset="0"/>
                        <a:buChar char="•"/>
                      </a:pPr>
                      <a:r>
                        <a:rPr lang="en-US" sz="1600" b="0" dirty="0" smtClean="0"/>
                        <a:t>Government is not all-powerful</a:t>
                      </a:r>
                    </a:p>
                    <a:p>
                      <a:pPr marL="285750" indent="-285750">
                        <a:buFont typeface="Arial" pitchFamily="34" charset="0"/>
                        <a:buChar char="•"/>
                      </a:pPr>
                      <a:r>
                        <a:rPr lang="en-US" sz="1600" b="0" dirty="0" smtClean="0"/>
                        <a:t>Provided for the basis of limited government</a:t>
                      </a:r>
                    </a:p>
                    <a:p>
                      <a:pPr marL="285750" indent="-285750">
                        <a:buFont typeface="Arial" pitchFamily="34" charset="0"/>
                        <a:buChar char="•"/>
                      </a:pPr>
                      <a:r>
                        <a:rPr lang="en-US" sz="1600" b="0" dirty="0" smtClean="0"/>
                        <a:t>Protection against unjust punishment, loss of life, liberty,</a:t>
                      </a:r>
                      <a:r>
                        <a:rPr lang="en-US" sz="1600" b="0" baseline="0" dirty="0" smtClean="0"/>
                        <a:t> and property</a:t>
                      </a:r>
                    </a:p>
                    <a:p>
                      <a:pPr marL="285750" indent="-285750">
                        <a:buFont typeface="Arial" pitchFamily="34" charset="0"/>
                        <a:buChar char="•"/>
                      </a:pPr>
                      <a:r>
                        <a:rPr lang="en-US" sz="1600" b="0" baseline="0" dirty="0" smtClean="0"/>
                        <a:t>Certain taxes could not be levied with out popular consent</a:t>
                      </a:r>
                      <a:endParaRPr lang="en-US" sz="1600" b="0" dirty="0"/>
                    </a:p>
                  </a:txBody>
                  <a:tcPr marT="45731" marB="45731"/>
                </a:tc>
              </a:tr>
              <a:tr h="1525789">
                <a:tc>
                  <a:txBody>
                    <a:bodyPr/>
                    <a:lstStyle/>
                    <a:p>
                      <a:pPr algn="ctr"/>
                      <a:r>
                        <a:rPr lang="en-US" sz="1600" b="1" dirty="0" smtClean="0"/>
                        <a:t>Petition</a:t>
                      </a:r>
                      <a:r>
                        <a:rPr lang="en-US" sz="1600" b="1" baseline="0" dirty="0" smtClean="0"/>
                        <a:t> of Rights</a:t>
                      </a:r>
                    </a:p>
                    <a:p>
                      <a:pPr algn="ctr"/>
                      <a:r>
                        <a:rPr lang="en-US" sz="1600" b="1" baseline="0" dirty="0" smtClean="0"/>
                        <a:t>1628</a:t>
                      </a:r>
                      <a:endParaRPr lang="en-US" sz="1600" b="1" dirty="0"/>
                    </a:p>
                  </a:txBody>
                  <a:tcPr marT="45731" marB="45731" anchor="ctr"/>
                </a:tc>
                <a:tc>
                  <a:txBody>
                    <a:bodyPr/>
                    <a:lstStyle/>
                    <a:p>
                      <a:pPr marL="285750" indent="-285750">
                        <a:buFont typeface="Arial" pitchFamily="34" charset="0"/>
                        <a:buChar char="•"/>
                      </a:pPr>
                      <a:r>
                        <a:rPr lang="en-US" sz="1600" dirty="0" smtClean="0"/>
                        <a:t>Severely limited the</a:t>
                      </a:r>
                      <a:r>
                        <a:rPr lang="en-US" sz="1600" baseline="0" dirty="0" smtClean="0"/>
                        <a:t> king’s power</a:t>
                      </a:r>
                    </a:p>
                    <a:p>
                      <a:pPr marL="285750" indent="-285750">
                        <a:buFont typeface="Arial" pitchFamily="34" charset="0"/>
                        <a:buChar char="•"/>
                      </a:pPr>
                      <a:r>
                        <a:rPr lang="en-US" sz="1600" baseline="0" dirty="0" smtClean="0"/>
                        <a:t>Could not collect tax without Parliament’s consent</a:t>
                      </a:r>
                    </a:p>
                    <a:p>
                      <a:pPr marL="285750" indent="-285750">
                        <a:buFont typeface="Arial" pitchFamily="34" charset="0"/>
                        <a:buChar char="•"/>
                      </a:pPr>
                      <a:r>
                        <a:rPr lang="en-US" sz="1600" baseline="0" dirty="0" smtClean="0"/>
                        <a:t>Could not imprison people without just cause</a:t>
                      </a:r>
                    </a:p>
                    <a:p>
                      <a:pPr marL="285750" indent="-285750">
                        <a:buFont typeface="Arial" pitchFamily="34" charset="0"/>
                        <a:buChar char="•"/>
                      </a:pPr>
                      <a:r>
                        <a:rPr lang="en-US" sz="1600" baseline="0" dirty="0" smtClean="0"/>
                        <a:t>No quartering of troops without permission of the homeowner</a:t>
                      </a:r>
                    </a:p>
                    <a:p>
                      <a:pPr marL="285750" indent="-285750">
                        <a:buFont typeface="Arial" pitchFamily="34" charset="0"/>
                        <a:buChar char="•"/>
                      </a:pPr>
                      <a:r>
                        <a:rPr lang="en-US" sz="1600" baseline="0" dirty="0" smtClean="0"/>
                        <a:t>Cannot declare marital law unless the country was at war</a:t>
                      </a:r>
                      <a:endParaRPr lang="en-US" sz="1600" dirty="0"/>
                    </a:p>
                  </a:txBody>
                  <a:tcPr marT="45731" marB="45731"/>
                </a:tc>
              </a:tr>
              <a:tr h="1941908">
                <a:tc>
                  <a:txBody>
                    <a:bodyPr/>
                    <a:lstStyle/>
                    <a:p>
                      <a:pPr algn="ctr"/>
                      <a:r>
                        <a:rPr lang="en-US" sz="1600" b="1" dirty="0" smtClean="0"/>
                        <a:t>English</a:t>
                      </a:r>
                      <a:r>
                        <a:rPr lang="en-US" sz="1600" b="1" baseline="0" dirty="0" smtClean="0"/>
                        <a:t> Bill of Rights</a:t>
                      </a:r>
                    </a:p>
                    <a:p>
                      <a:pPr algn="ctr"/>
                      <a:r>
                        <a:rPr lang="en-US" sz="1600" b="1" baseline="0" smtClean="0"/>
                        <a:t>1689</a:t>
                      </a:r>
                      <a:endParaRPr lang="en-US" sz="1600" b="1" dirty="0"/>
                    </a:p>
                  </a:txBody>
                  <a:tcPr marT="45731" marB="45731" anchor="ctr"/>
                </a:tc>
                <a:tc>
                  <a:txBody>
                    <a:bodyPr/>
                    <a:lstStyle/>
                    <a:p>
                      <a:pPr marL="285750" indent="-285750">
                        <a:buFont typeface="Arial" pitchFamily="34" charset="0"/>
                        <a:buChar char="•"/>
                      </a:pPr>
                      <a:r>
                        <a:rPr lang="en-US" sz="1600" dirty="0" smtClean="0"/>
                        <a:t>Set  clear limits on what a leader could or could not do</a:t>
                      </a:r>
                    </a:p>
                    <a:p>
                      <a:pPr marL="285750" indent="-285750">
                        <a:buFont typeface="Arial" pitchFamily="34" charset="0"/>
                        <a:buChar char="•"/>
                      </a:pPr>
                      <a:r>
                        <a:rPr lang="en-US" sz="1600" dirty="0" smtClean="0"/>
                        <a:t>Stated</a:t>
                      </a:r>
                      <a:r>
                        <a:rPr lang="en-US" sz="1600" baseline="0" dirty="0" smtClean="0"/>
                        <a:t> Monarchs do not have absolute authority; rule with consent of the people</a:t>
                      </a:r>
                    </a:p>
                    <a:p>
                      <a:pPr marL="285750" indent="-285750">
                        <a:buFont typeface="Arial" pitchFamily="34" charset="0"/>
                        <a:buChar char="•"/>
                      </a:pPr>
                      <a:r>
                        <a:rPr lang="en-US" sz="1600" baseline="0" dirty="0" smtClean="0"/>
                        <a:t>Must have consent from Parliament to suspend laws, levy taxes., maintain army; right to fair and speedy trial</a:t>
                      </a:r>
                    </a:p>
                    <a:p>
                      <a:pPr marL="285750" indent="-285750">
                        <a:buFont typeface="Arial" pitchFamily="34" charset="0"/>
                        <a:buChar char="•"/>
                      </a:pPr>
                      <a:r>
                        <a:rPr lang="en-US" sz="1600" baseline="0" dirty="0" smtClean="0"/>
                        <a:t>People protected against cruel and unusual punishment</a:t>
                      </a:r>
                      <a:endParaRPr lang="en-US" sz="1600" dirty="0"/>
                    </a:p>
                  </a:txBody>
                  <a:tcPr marT="45731" marB="45731"/>
                </a:tc>
              </a:tr>
            </a:tbl>
          </a:graphicData>
        </a:graphic>
      </p:graphicFrame>
      <p:sp>
        <p:nvSpPr>
          <p:cNvPr id="13328" name="Title 2"/>
          <p:cNvSpPr>
            <a:spLocks noGrp="1"/>
          </p:cNvSpPr>
          <p:nvPr>
            <p:ph type="title" idx="4294967295"/>
          </p:nvPr>
        </p:nvSpPr>
        <p:spPr>
          <a:xfrm>
            <a:off x="1447800" y="304800"/>
            <a:ext cx="7499350" cy="1143000"/>
          </a:xfrm>
        </p:spPr>
        <p:txBody>
          <a:bodyPr>
            <a:normAutofit fontScale="90000"/>
          </a:bodyPr>
          <a:lstStyle/>
          <a:p>
            <a:pPr eaLnBrk="1" hangingPunct="1">
              <a:defRPr/>
            </a:pPr>
            <a:r>
              <a:rPr lang="en-US" sz="4400" dirty="0" smtClean="0"/>
              <a:t>An English Political Heritage</a:t>
            </a:r>
          </a:p>
        </p:txBody>
      </p:sp>
    </p:spTree>
    <p:extLst>
      <p:ext uri="{BB962C8B-B14F-4D97-AF65-F5344CB8AC3E}">
        <p14:creationId xmlns:p14="http://schemas.microsoft.com/office/powerpoint/2010/main" val="417507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934377526"/>
              </p:ext>
            </p:extLst>
          </p:nvPr>
        </p:nvGraphicFramePr>
        <p:xfrm>
          <a:off x="0" y="0"/>
          <a:ext cx="9144000" cy="7076148"/>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58771">
                <a:tc gridSpan="5">
                  <a:txBody>
                    <a:bodyPr/>
                    <a:lstStyle/>
                    <a:p>
                      <a:pPr algn="ctr"/>
                      <a:r>
                        <a:rPr lang="en-US" sz="2000" dirty="0" smtClean="0"/>
                        <a:t>FOUNDATIONS OF</a:t>
                      </a:r>
                      <a:r>
                        <a:rPr lang="en-US" sz="2000" baseline="0" dirty="0" smtClean="0"/>
                        <a:t> AMERICAN RIGHTS</a:t>
                      </a:r>
                      <a:endParaRPr lang="en-US" sz="2000" dirty="0"/>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81110">
                <a:tc gridSpan="5">
                  <a:txBody>
                    <a:bodyPr/>
                    <a:lstStyle/>
                    <a:p>
                      <a:r>
                        <a:rPr lang="en-US" sz="1600" dirty="0" smtClean="0"/>
                        <a:t>The rights established in these landmark documents were revolutionary in their day and</a:t>
                      </a:r>
                      <a:r>
                        <a:rPr lang="en-US" sz="1600" baseline="0" dirty="0" smtClean="0"/>
                        <a:t> influenced government in many countries.</a:t>
                      </a:r>
                      <a:endParaRPr lang="en-US" sz="1600" dirty="0"/>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31587">
                <a:tc>
                  <a:txBody>
                    <a:bodyPr/>
                    <a:lstStyle/>
                    <a:p>
                      <a:endParaRPr lang="en-US" sz="1800" dirty="0"/>
                    </a:p>
                  </a:txBody>
                  <a:tcPr marT="45724" marB="45724"/>
                </a:tc>
                <a:tc>
                  <a:txBody>
                    <a:bodyPr/>
                    <a:lstStyle/>
                    <a:p>
                      <a:pPr algn="ctr"/>
                      <a:r>
                        <a:rPr lang="en-US" sz="1400" b="1" dirty="0" smtClean="0">
                          <a:solidFill>
                            <a:schemeClr val="accent1">
                              <a:lumMod val="75000"/>
                            </a:schemeClr>
                          </a:solidFill>
                        </a:rPr>
                        <a:t>1215</a:t>
                      </a:r>
                    </a:p>
                    <a:p>
                      <a:pPr algn="ctr"/>
                      <a:r>
                        <a:rPr lang="en-US" sz="1400" b="1" dirty="0" smtClean="0">
                          <a:solidFill>
                            <a:schemeClr val="accent1">
                              <a:lumMod val="75000"/>
                            </a:schemeClr>
                          </a:solidFill>
                        </a:rPr>
                        <a:t>Magna</a:t>
                      </a:r>
                      <a:r>
                        <a:rPr lang="en-US" sz="1400" b="1" baseline="0" dirty="0" smtClean="0">
                          <a:solidFill>
                            <a:schemeClr val="accent1">
                              <a:lumMod val="75000"/>
                            </a:schemeClr>
                          </a:solidFill>
                        </a:rPr>
                        <a:t> </a:t>
                      </a:r>
                      <a:r>
                        <a:rPr lang="en-US" sz="1400" b="1" baseline="0" dirty="0" err="1" smtClean="0">
                          <a:solidFill>
                            <a:schemeClr val="accent1">
                              <a:lumMod val="75000"/>
                            </a:schemeClr>
                          </a:solidFill>
                        </a:rPr>
                        <a:t>Carta</a:t>
                      </a:r>
                      <a:endParaRPr lang="en-US" sz="1400" b="1" dirty="0">
                        <a:solidFill>
                          <a:schemeClr val="accent1">
                            <a:lumMod val="75000"/>
                          </a:schemeClr>
                        </a:solidFill>
                      </a:endParaRPr>
                    </a:p>
                  </a:txBody>
                  <a:tcPr marT="45724" marB="45724"/>
                </a:tc>
                <a:tc>
                  <a:txBody>
                    <a:bodyPr/>
                    <a:lstStyle/>
                    <a:p>
                      <a:pPr algn="ctr"/>
                      <a:r>
                        <a:rPr lang="en-US" sz="1400" b="1" dirty="0" smtClean="0">
                          <a:solidFill>
                            <a:schemeClr val="accent4">
                              <a:lumMod val="50000"/>
                            </a:schemeClr>
                          </a:solidFill>
                        </a:rPr>
                        <a:t>1689</a:t>
                      </a:r>
                    </a:p>
                    <a:p>
                      <a:pPr algn="ctr"/>
                      <a:r>
                        <a:rPr lang="en-US" sz="1400" b="1" dirty="0" smtClean="0">
                          <a:solidFill>
                            <a:schemeClr val="accent4">
                              <a:lumMod val="50000"/>
                            </a:schemeClr>
                          </a:solidFill>
                        </a:rPr>
                        <a:t>English</a:t>
                      </a:r>
                      <a:r>
                        <a:rPr lang="en-US" sz="1400" b="1" baseline="0" dirty="0" smtClean="0">
                          <a:solidFill>
                            <a:schemeClr val="accent4">
                              <a:lumMod val="50000"/>
                            </a:schemeClr>
                          </a:solidFill>
                        </a:rPr>
                        <a:t> Bill of Rights</a:t>
                      </a:r>
                      <a:endParaRPr lang="en-US" sz="1400" b="1" dirty="0">
                        <a:solidFill>
                          <a:schemeClr val="accent4">
                            <a:lumMod val="50000"/>
                          </a:schemeClr>
                        </a:solidFill>
                      </a:endParaRPr>
                    </a:p>
                  </a:txBody>
                  <a:tcPr marT="45724" marB="45724"/>
                </a:tc>
                <a:tc>
                  <a:txBody>
                    <a:bodyPr/>
                    <a:lstStyle/>
                    <a:p>
                      <a:pPr algn="ctr"/>
                      <a:r>
                        <a:rPr lang="en-US" sz="1400" b="1" dirty="0" smtClean="0">
                          <a:solidFill>
                            <a:srgbClr val="002060"/>
                          </a:solidFill>
                        </a:rPr>
                        <a:t>1776</a:t>
                      </a:r>
                    </a:p>
                    <a:p>
                      <a:pPr algn="ctr"/>
                      <a:r>
                        <a:rPr lang="en-US" sz="1200" b="1" dirty="0" smtClean="0">
                          <a:solidFill>
                            <a:srgbClr val="002060"/>
                          </a:solidFill>
                        </a:rPr>
                        <a:t>Virginia Bill of Right</a:t>
                      </a:r>
                      <a:r>
                        <a:rPr lang="en-US" sz="1200" b="1" dirty="0" smtClean="0">
                          <a:solidFill>
                            <a:schemeClr val="accent3">
                              <a:lumMod val="60000"/>
                              <a:lumOff val="40000"/>
                            </a:schemeClr>
                          </a:solidFill>
                        </a:rPr>
                        <a:t>s</a:t>
                      </a:r>
                      <a:endParaRPr lang="en-US" sz="1200" b="1" dirty="0">
                        <a:solidFill>
                          <a:schemeClr val="accent3">
                            <a:lumMod val="60000"/>
                            <a:lumOff val="40000"/>
                          </a:schemeClr>
                        </a:solidFill>
                      </a:endParaRPr>
                    </a:p>
                  </a:txBody>
                  <a:tcPr marT="45724" marB="45724"/>
                </a:tc>
                <a:tc>
                  <a:txBody>
                    <a:bodyPr/>
                    <a:lstStyle/>
                    <a:p>
                      <a:pPr algn="ctr"/>
                      <a:r>
                        <a:rPr lang="en-US" sz="1400" b="1" dirty="0" smtClean="0">
                          <a:solidFill>
                            <a:schemeClr val="accent6">
                              <a:lumMod val="50000"/>
                            </a:schemeClr>
                          </a:solidFill>
                        </a:rPr>
                        <a:t>1791</a:t>
                      </a:r>
                    </a:p>
                    <a:p>
                      <a:pPr algn="ctr"/>
                      <a:r>
                        <a:rPr lang="en-US" sz="1400" b="1" dirty="0" smtClean="0">
                          <a:solidFill>
                            <a:schemeClr val="accent6">
                              <a:lumMod val="50000"/>
                            </a:schemeClr>
                          </a:solidFill>
                        </a:rPr>
                        <a:t>Bill of Rights</a:t>
                      </a:r>
                      <a:endParaRPr lang="en-US" sz="1400" b="1" dirty="0">
                        <a:solidFill>
                          <a:schemeClr val="accent6">
                            <a:lumMod val="50000"/>
                          </a:schemeClr>
                        </a:solidFill>
                      </a:endParaRPr>
                    </a:p>
                  </a:txBody>
                  <a:tcPr marT="45724" marB="45724"/>
                </a:tc>
              </a:tr>
              <a:tr h="458771">
                <a:tc>
                  <a:txBody>
                    <a:bodyPr/>
                    <a:lstStyle/>
                    <a:p>
                      <a:r>
                        <a:rPr lang="en-US" sz="1400" dirty="0" smtClean="0"/>
                        <a:t>Trial by jury</a:t>
                      </a:r>
                    </a:p>
                  </a:txBody>
                  <a:tcPr marT="45724" marB="45724" anchor="ctr">
                    <a:solidFill>
                      <a:schemeClr val="accent1">
                        <a:lumMod val="40000"/>
                        <a:lumOff val="60000"/>
                      </a:schemeClr>
                    </a:solidFill>
                  </a:tcPr>
                </a:tc>
                <a:tc>
                  <a:txBody>
                    <a:bodyPr/>
                    <a:lstStyle/>
                    <a:p>
                      <a:pPr algn="ctr"/>
                      <a:r>
                        <a:rPr lang="en-US" sz="1800" b="1" dirty="0" smtClean="0"/>
                        <a:t>√</a:t>
                      </a:r>
                      <a:endParaRPr lang="en-US" sz="1800" b="1" dirty="0"/>
                    </a:p>
                  </a:txBody>
                  <a:tcPr marT="45724" marB="45724" anchor="ctr">
                    <a:solidFill>
                      <a:schemeClr val="accent1">
                        <a:lumMod val="40000"/>
                        <a:lumOff val="60000"/>
                      </a:schemeClr>
                    </a:solidFill>
                  </a:tcPr>
                </a:tc>
                <a:tc>
                  <a:txBody>
                    <a:bodyPr/>
                    <a:lstStyle/>
                    <a:p>
                      <a:pPr algn="ctr"/>
                      <a:r>
                        <a:rPr lang="en-US" sz="1800" b="1" dirty="0" smtClean="0"/>
                        <a:t>√</a:t>
                      </a:r>
                      <a:endParaRPr lang="en-US" sz="1800" b="1"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Due Process</a:t>
                      </a:r>
                      <a:endParaRPr lang="en-US" sz="1400"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algn="ctr"/>
                      <a:endParaRPr lang="en-US" sz="1800" b="1"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Private Property</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algn="ctr"/>
                      <a:endParaRPr lang="en-US" sz="1800" b="1"/>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No Cruel punishment</a:t>
                      </a:r>
                      <a:endParaRPr lang="en-US" sz="1400" dirty="0"/>
                    </a:p>
                  </a:txBody>
                  <a:tcPr marT="45724" marB="45724" anchor="ctr">
                    <a:solidFill>
                      <a:schemeClr val="accent4">
                        <a:lumMod val="40000"/>
                        <a:lumOff val="60000"/>
                      </a:schemeClr>
                    </a:solidFill>
                  </a:tcPr>
                </a:tc>
                <a:tc>
                  <a:txBody>
                    <a:bodyPr/>
                    <a:lstStyle/>
                    <a:p>
                      <a:pPr algn="ctr"/>
                      <a:endParaRPr lang="en-US" sz="1800" b="1" dirty="0"/>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519941">
                <a:tc>
                  <a:txBody>
                    <a:bodyPr/>
                    <a:lstStyle/>
                    <a:p>
                      <a:r>
                        <a:rPr lang="en-US" sz="1400" dirty="0" smtClean="0"/>
                        <a:t>No excessive bail or fines</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458771">
                <a:tc>
                  <a:txBody>
                    <a:bodyPr/>
                    <a:lstStyle/>
                    <a:p>
                      <a:r>
                        <a:rPr lang="en-US" sz="1400" dirty="0" smtClean="0"/>
                        <a:t>Right to bear arms</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458771">
                <a:tc>
                  <a:txBody>
                    <a:bodyPr/>
                    <a:lstStyle/>
                    <a:p>
                      <a:r>
                        <a:rPr lang="en-US" sz="1400" dirty="0" smtClean="0"/>
                        <a:t>Right to petition</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algn="ctr"/>
                      <a:endParaRPr lang="en-US" sz="1800" b="1" dirty="0"/>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519941">
                <a:tc>
                  <a:txBody>
                    <a:bodyPr/>
                    <a:lstStyle/>
                    <a:p>
                      <a:r>
                        <a:rPr lang="en-US" sz="1400" dirty="0" smtClean="0"/>
                        <a:t>No unreasonable search or seizures</a:t>
                      </a:r>
                      <a:endParaRPr lang="en-US" sz="1400" dirty="0"/>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458771">
                <a:tc>
                  <a:txBody>
                    <a:bodyPr/>
                    <a:lstStyle/>
                    <a:p>
                      <a:r>
                        <a:rPr lang="en-US" sz="1400" dirty="0" smtClean="0"/>
                        <a:t>Freedom</a:t>
                      </a:r>
                      <a:r>
                        <a:rPr lang="en-US" sz="1400" baseline="0" dirty="0" smtClean="0"/>
                        <a:t> of speech</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458771">
                <a:tc>
                  <a:txBody>
                    <a:bodyPr/>
                    <a:lstStyle/>
                    <a:p>
                      <a:r>
                        <a:rPr lang="en-US" sz="1400" dirty="0" smtClean="0"/>
                        <a:t>Freedom</a:t>
                      </a:r>
                      <a:r>
                        <a:rPr lang="en-US" sz="1400" baseline="0" dirty="0" smtClean="0"/>
                        <a:t> of press</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535233">
                <a:tc>
                  <a:txBody>
                    <a:bodyPr/>
                    <a:lstStyle/>
                    <a:p>
                      <a:r>
                        <a:rPr lang="en-US" sz="1400" dirty="0" smtClean="0"/>
                        <a:t>Freedom of religion</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bl>
          </a:graphicData>
        </a:graphic>
      </p:graphicFrame>
    </p:spTree>
    <p:extLst>
      <p:ext uri="{BB962C8B-B14F-4D97-AF65-F5344CB8AC3E}">
        <p14:creationId xmlns:p14="http://schemas.microsoft.com/office/powerpoint/2010/main" val="261556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727</TotalTime>
  <Words>2400</Words>
  <Application>Microsoft Office PowerPoint</Application>
  <PresentationFormat>On-screen Show (4:3)</PresentationFormat>
  <Paragraphs>308</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Foundry</vt:lpstr>
      <vt:lpstr>CHAPTER 2-ORIGINS OF AMERICAN GOVERNMENT </vt:lpstr>
      <vt:lpstr>Chapter 2-Section 1-Our Political Beginnings Pg.30-35 </vt:lpstr>
      <vt:lpstr>BASIC CONCEPTS OF GOVERNMENT</vt:lpstr>
      <vt:lpstr>BASIC CONCEPTS OF GOVERNMENT</vt:lpstr>
      <vt:lpstr>LANDMARK ENGLISH DOCUMENTS</vt:lpstr>
      <vt:lpstr>LANDMARK ENGLISH DOCUMENTS</vt:lpstr>
      <vt:lpstr>LANDMARK ENGLISH DOCUMENTS</vt:lpstr>
      <vt:lpstr>An English Political Heritage</vt:lpstr>
      <vt:lpstr>PowerPoint Presentation</vt:lpstr>
      <vt:lpstr>THE ENGLISH COLONIES</vt:lpstr>
      <vt:lpstr>PowerPoint Presentation</vt:lpstr>
      <vt:lpstr>THE ENGLISH COLONIES</vt:lpstr>
      <vt:lpstr>THE ENGLISH COLONIES</vt:lpstr>
      <vt:lpstr>THE ENGLISH COLONIES</vt:lpstr>
      <vt:lpstr>Guided Questions:</vt:lpstr>
      <vt:lpstr>Guided Notes:</vt:lpstr>
      <vt:lpstr>Chapter 2-Section 2-The Coming of Independence  Pg.36-42 </vt:lpstr>
      <vt:lpstr>The Coming of Independence</vt:lpstr>
      <vt:lpstr>The Coming of Independence</vt:lpstr>
      <vt:lpstr>Britain's Colonial Policies</vt:lpstr>
      <vt:lpstr>The Stamp Act Congress</vt:lpstr>
      <vt:lpstr>First Continental Congress</vt:lpstr>
      <vt:lpstr>First Continental Congress</vt:lpstr>
      <vt:lpstr>Second Continental Congress</vt:lpstr>
      <vt:lpstr>Second Continental Congress</vt:lpstr>
      <vt:lpstr>The Declaration of Independence</vt:lpstr>
      <vt:lpstr>Chapter 2-Section 3 The Critical Period  Pg. 49-51 </vt:lpstr>
      <vt:lpstr>The Critical Period </vt:lpstr>
      <vt:lpstr>Government Structure Under the Articles of Confederation </vt:lpstr>
      <vt:lpstr>Weaknesses of the Articles of Confederation</vt:lpstr>
      <vt:lpstr>PowerPoint Presentation</vt:lpstr>
      <vt:lpstr>The Need for a Stronger Government</vt:lpstr>
      <vt:lpstr>Chapter 2-Section 4-Creating the Constitution Pg. 52 to 58 </vt:lpstr>
      <vt:lpstr>The Framers</vt:lpstr>
      <vt:lpstr>VIRGINIA PLAN</vt:lpstr>
      <vt:lpstr>THE NEW JERSEY PLAN</vt:lpstr>
      <vt:lpstr>CONNECTICUT PLAN</vt:lpstr>
      <vt:lpstr>Three-Fifths Compromise</vt:lpstr>
      <vt:lpstr>A Bundle of Compromises:</vt:lpstr>
      <vt:lpstr>Chapter 2-Section 5 Ratifying the Constitution Pg. 59 to 62 </vt:lpstr>
      <vt:lpstr>The Fight for Ratification</vt:lpstr>
      <vt:lpstr>PowerPoint Presentation</vt:lpstr>
      <vt:lpstr>The Constitution is Ratified</vt:lpstr>
    </vt:vector>
  </TitlesOfParts>
  <Company>Le Mars Community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ORIGINS OF AMERICAN GOVERNMENT Ch. 2-1 Our Political Beginnings</dc:title>
  <dc:creator>Mark A. Zeka</dc:creator>
  <cp:lastModifiedBy>Windows User</cp:lastModifiedBy>
  <cp:revision>30</cp:revision>
  <dcterms:created xsi:type="dcterms:W3CDTF">2011-01-28T21:07:03Z</dcterms:created>
  <dcterms:modified xsi:type="dcterms:W3CDTF">2017-09-20T14:41:39Z</dcterms:modified>
</cp:coreProperties>
</file>