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4" r:id="rId20"/>
    <p:sldId id="276" r:id="rId21"/>
    <p:sldId id="277" r:id="rId22"/>
    <p:sldId id="278" r:id="rId23"/>
    <p:sldId id="279" r:id="rId24"/>
    <p:sldId id="280" r:id="rId25"/>
    <p:sldId id="281" r:id="rId26"/>
    <p:sldId id="282" r:id="rId27"/>
    <p:sldId id="283" r:id="rId28"/>
    <p:sldId id="284" r:id="rId29"/>
    <p:sldId id="321" r:id="rId30"/>
    <p:sldId id="324" r:id="rId31"/>
    <p:sldId id="323" r:id="rId32"/>
    <p:sldId id="300" r:id="rId33"/>
    <p:sldId id="287" r:id="rId34"/>
    <p:sldId id="288" r:id="rId35"/>
    <p:sldId id="291" r:id="rId36"/>
    <p:sldId id="292" r:id="rId37"/>
    <p:sldId id="293" r:id="rId38"/>
    <p:sldId id="294" r:id="rId39"/>
    <p:sldId id="301" r:id="rId40"/>
    <p:sldId id="295" r:id="rId41"/>
    <p:sldId id="296" r:id="rId42"/>
    <p:sldId id="297" r:id="rId43"/>
    <p:sldId id="298"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660"/>
  </p:normalViewPr>
  <p:slideViewPr>
    <p:cSldViewPr>
      <p:cViewPr>
        <p:scale>
          <a:sx n="90" d="100"/>
          <a:sy n="90" d="100"/>
        </p:scale>
        <p:origin x="-1147"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A74B1E3-BECD-4444-8F6A-BC0DDB2C1AC1}" type="datetimeFigureOut">
              <a:rPr lang="en-US" smtClean="0"/>
              <a:t>4/20/2017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8D335A3-A414-4C3C-96D4-6C4EEBBA6C97}"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74B1E3-BECD-4444-8F6A-BC0DDB2C1AC1}"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335A3-A414-4C3C-96D4-6C4EEBBA6C9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8D335A3-A414-4C3C-96D4-6C4EEBBA6C97}"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74B1E3-BECD-4444-8F6A-BC0DDB2C1AC1}"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A74B1E3-BECD-4444-8F6A-BC0DDB2C1AC1}"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8D335A3-A414-4C3C-96D4-6C4EEBBA6C97}"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A74B1E3-BECD-4444-8F6A-BC0DDB2C1AC1}" type="datetimeFigureOut">
              <a:rPr lang="en-US" smtClean="0"/>
              <a:t>4/20/2017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8D335A3-A414-4C3C-96D4-6C4EEBBA6C97}"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A74B1E3-BECD-4444-8F6A-BC0DDB2C1AC1}"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335A3-A414-4C3C-96D4-6C4EEBBA6C97}"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A74B1E3-BECD-4444-8F6A-BC0DDB2C1AC1}" type="datetimeFigureOut">
              <a:rPr lang="en-US" smtClean="0"/>
              <a:t>4/20/2017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8D335A3-A414-4C3C-96D4-6C4EEBBA6C97}"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74B1E3-BECD-4444-8F6A-BC0DDB2C1AC1}" type="datetimeFigureOut">
              <a:rPr lang="en-US" smtClean="0"/>
              <a:t>4/20/2017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8D335A3-A414-4C3C-96D4-6C4EEBBA6C9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A74B1E3-BECD-4444-8F6A-BC0DDB2C1AC1}" type="datetimeFigureOut">
              <a:rPr lang="en-US" smtClean="0"/>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8D335A3-A414-4C3C-96D4-6C4EEBBA6C9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8D335A3-A414-4C3C-96D4-6C4EEBBA6C97}"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A74B1E3-BECD-4444-8F6A-BC0DDB2C1AC1}" type="datetimeFigureOut">
              <a:rPr lang="en-US" smtClean="0"/>
              <a:t>4/20/2017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8D335A3-A414-4C3C-96D4-6C4EEBBA6C97}"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A74B1E3-BECD-4444-8F6A-BC0DDB2C1AC1}" type="datetimeFigureOut">
              <a:rPr lang="en-US" smtClean="0"/>
              <a:t>4/20/2017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A74B1E3-BECD-4444-8F6A-BC0DDB2C1AC1}" type="datetimeFigureOut">
              <a:rPr lang="en-US" smtClean="0"/>
              <a:t>4/20/2017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8D335A3-A414-4C3C-96D4-6C4EEBBA6C97}"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8763000" cy="1752600"/>
          </a:xfrm>
        </p:spPr>
        <p:txBody>
          <a:bodyPr/>
          <a:lstStyle/>
          <a:p>
            <a:r>
              <a:rPr lang="en-US" dirty="0" smtClean="0"/>
              <a:t>Chapter 6: Voters and Voter Behavior</a:t>
            </a:r>
            <a:endParaRPr lang="en-US" dirty="0"/>
          </a:p>
        </p:txBody>
      </p:sp>
      <p:pic>
        <p:nvPicPr>
          <p:cNvPr id="5" name="Picture 2" descr="http://www.timeforkids.com/files/121105_voting_t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733" y="2959100"/>
            <a:ext cx="4572000" cy="3223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927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Qualifications </a:t>
            </a:r>
            <a:endParaRPr lang="en-US" dirty="0"/>
          </a:p>
        </p:txBody>
      </p:sp>
      <p:sp>
        <p:nvSpPr>
          <p:cNvPr id="3" name="Content Placeholder 2"/>
          <p:cNvSpPr>
            <a:spLocks noGrp="1"/>
          </p:cNvSpPr>
          <p:nvPr>
            <p:ph sz="quarter" idx="1"/>
          </p:nvPr>
        </p:nvSpPr>
        <p:spPr/>
        <p:txBody>
          <a:bodyPr/>
          <a:lstStyle/>
          <a:p>
            <a:r>
              <a:rPr lang="en-US" sz="2800" dirty="0"/>
              <a:t>The Constitution sets five restrictions on the ability of the States to set voter qualifications. </a:t>
            </a:r>
          </a:p>
          <a:p>
            <a:pPr lvl="1"/>
            <a:r>
              <a:rPr lang="en-US" sz="2800" dirty="0">
                <a:solidFill>
                  <a:schemeClr val="tx1"/>
                </a:solidFill>
              </a:rPr>
              <a:t>Anyone allowed to vote for members of their State legislature must be allowed to vote for members of Congress</a:t>
            </a:r>
            <a:r>
              <a:rPr lang="en-US" sz="2800" dirty="0" smtClean="0">
                <a:solidFill>
                  <a:schemeClr val="tx1"/>
                </a:solidFill>
              </a:rPr>
              <a:t>.</a:t>
            </a:r>
            <a:endParaRPr lang="en-US" sz="2800" dirty="0">
              <a:solidFill>
                <a:schemeClr val="tx1"/>
              </a:solidFill>
            </a:endParaRPr>
          </a:p>
          <a:p>
            <a:pPr lvl="1"/>
            <a:r>
              <a:rPr lang="en-US" sz="2800" dirty="0">
                <a:solidFill>
                  <a:schemeClr val="tx1"/>
                </a:solidFill>
              </a:rPr>
              <a:t>The 15th Amendment bans the States from depriving any person of the right to vote on account of their race, color, or having once been enslaved.</a:t>
            </a:r>
          </a:p>
          <a:p>
            <a:endParaRPr lang="en-US" dirty="0"/>
          </a:p>
        </p:txBody>
      </p:sp>
    </p:spTree>
    <p:extLst>
      <p:ext uri="{BB962C8B-B14F-4D97-AF65-F5344CB8AC3E}">
        <p14:creationId xmlns:p14="http://schemas.microsoft.com/office/powerpoint/2010/main" val="296697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Qualifications</a:t>
            </a:r>
            <a:endParaRPr lang="en-US" dirty="0"/>
          </a:p>
        </p:txBody>
      </p:sp>
      <p:sp>
        <p:nvSpPr>
          <p:cNvPr id="3" name="Content Placeholder 2"/>
          <p:cNvSpPr>
            <a:spLocks noGrp="1"/>
          </p:cNvSpPr>
          <p:nvPr>
            <p:ph sz="quarter" idx="1"/>
          </p:nvPr>
        </p:nvSpPr>
        <p:spPr>
          <a:xfrm>
            <a:off x="301752" y="1527048"/>
            <a:ext cx="3660648" cy="4572000"/>
          </a:xfrm>
        </p:spPr>
        <p:txBody>
          <a:bodyPr>
            <a:normAutofit fontScale="92500" lnSpcReduction="10000"/>
          </a:bodyPr>
          <a:lstStyle/>
          <a:p>
            <a:r>
              <a:rPr lang="en-US" dirty="0"/>
              <a:t>Under the 19th Amendment, no State can deprive any person of the right to vote based on their sex. </a:t>
            </a:r>
          </a:p>
          <a:p>
            <a:endParaRPr lang="en-US" dirty="0"/>
          </a:p>
          <a:p>
            <a:r>
              <a:rPr lang="en-US" dirty="0"/>
              <a:t>No State can levy a tax on the right to vote for President, Vice President, or members of Congress.</a:t>
            </a:r>
          </a:p>
          <a:p>
            <a:endParaRPr lang="en-US" dirty="0"/>
          </a:p>
        </p:txBody>
      </p:sp>
      <p:pic>
        <p:nvPicPr>
          <p:cNvPr id="4" name="Picture 8" descr="c06_s01_p1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343400" y="2106613"/>
            <a:ext cx="4572000" cy="3546475"/>
          </a:xfrm>
          <a:prstGeom prst="rect">
            <a:avLst/>
          </a:prstGeom>
        </p:spPr>
      </p:pic>
    </p:spTree>
    <p:extLst>
      <p:ext uri="{BB962C8B-B14F-4D97-AF65-F5344CB8AC3E}">
        <p14:creationId xmlns:p14="http://schemas.microsoft.com/office/powerpoint/2010/main" val="314131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Qualifications</a:t>
            </a:r>
            <a:endParaRPr lang="en-US" dirty="0"/>
          </a:p>
        </p:txBody>
      </p:sp>
      <p:sp>
        <p:nvSpPr>
          <p:cNvPr id="3" name="Content Placeholder 2"/>
          <p:cNvSpPr>
            <a:spLocks noGrp="1"/>
          </p:cNvSpPr>
          <p:nvPr>
            <p:ph sz="quarter" idx="1"/>
          </p:nvPr>
        </p:nvSpPr>
        <p:spPr>
          <a:xfrm>
            <a:off x="301752" y="1527048"/>
            <a:ext cx="3432048" cy="4572000"/>
          </a:xfrm>
        </p:spPr>
        <p:txBody>
          <a:bodyPr/>
          <a:lstStyle/>
          <a:p>
            <a:r>
              <a:rPr lang="en-US" sz="3200" dirty="0"/>
              <a:t>Under the 26th Amendment, no State can deprive any person who is at least 18 years of age of the right to vote because of their age.</a:t>
            </a:r>
          </a:p>
          <a:p>
            <a:endParaRPr lang="en-US" dirty="0"/>
          </a:p>
        </p:txBody>
      </p:sp>
      <p:pic>
        <p:nvPicPr>
          <p:cNvPr id="4" name="Picture 1031" descr="c06_s01_p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79975" y="1600200"/>
            <a:ext cx="3464016" cy="4754563"/>
          </a:xfrm>
          <a:prstGeom prst="rect">
            <a:avLst/>
          </a:prstGeom>
        </p:spPr>
      </p:pic>
    </p:spTree>
    <p:extLst>
      <p:ext uri="{BB962C8B-B14F-4D97-AF65-F5344CB8AC3E}">
        <p14:creationId xmlns:p14="http://schemas.microsoft.com/office/powerpoint/2010/main" val="14418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3600" dirty="0" smtClean="0"/>
              <a:t>Voter </a:t>
            </a:r>
          </a:p>
          <a:p>
            <a:r>
              <a:rPr lang="en-US" sz="3600" dirty="0" smtClean="0"/>
              <a:t>and </a:t>
            </a:r>
          </a:p>
          <a:p>
            <a:r>
              <a:rPr lang="en-US" sz="3600" dirty="0" smtClean="0"/>
              <a:t>Voter Behavior</a:t>
            </a:r>
            <a:endParaRPr lang="en-US" sz="3600" dirty="0"/>
          </a:p>
        </p:txBody>
      </p:sp>
      <p:sp>
        <p:nvSpPr>
          <p:cNvPr id="3" name="Title 2"/>
          <p:cNvSpPr>
            <a:spLocks noGrp="1"/>
          </p:cNvSpPr>
          <p:nvPr>
            <p:ph type="ctrTitle"/>
          </p:nvPr>
        </p:nvSpPr>
        <p:spPr/>
        <p:txBody>
          <a:bodyPr>
            <a:normAutofit/>
          </a:bodyPr>
          <a:lstStyle/>
          <a:p>
            <a:r>
              <a:rPr lang="en-US" sz="4800" b="1" dirty="0" smtClean="0"/>
              <a:t>Chapter 6: Section 2</a:t>
            </a:r>
            <a:endParaRPr lang="en-US" sz="4800" b="1" dirty="0"/>
          </a:p>
        </p:txBody>
      </p:sp>
    </p:spTree>
    <p:extLst>
      <p:ext uri="{BB962C8B-B14F-4D97-AF65-F5344CB8AC3E}">
        <p14:creationId xmlns:p14="http://schemas.microsoft.com/office/powerpoint/2010/main" val="3209550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a:t>
            </a:r>
            <a:endParaRPr lang="en-US" dirty="0"/>
          </a:p>
        </p:txBody>
      </p:sp>
      <p:sp>
        <p:nvSpPr>
          <p:cNvPr id="3" name="Content Placeholder 2"/>
          <p:cNvSpPr>
            <a:spLocks noGrp="1"/>
          </p:cNvSpPr>
          <p:nvPr>
            <p:ph sz="quarter" idx="1"/>
          </p:nvPr>
        </p:nvSpPr>
        <p:spPr>
          <a:xfrm>
            <a:off x="304800" y="1828800"/>
            <a:ext cx="3660648" cy="4572000"/>
          </a:xfrm>
        </p:spPr>
        <p:txBody>
          <a:bodyPr/>
          <a:lstStyle/>
          <a:p>
            <a:r>
              <a:rPr lang="en-US" sz="3600" dirty="0" smtClean="0"/>
              <a:t>Alien</a:t>
            </a:r>
          </a:p>
          <a:p>
            <a:r>
              <a:rPr lang="en-US" sz="3600" dirty="0" smtClean="0"/>
              <a:t>Transients</a:t>
            </a:r>
          </a:p>
          <a:p>
            <a:r>
              <a:rPr lang="en-US" sz="3600" dirty="0" smtClean="0"/>
              <a:t>Registration</a:t>
            </a:r>
          </a:p>
          <a:p>
            <a:r>
              <a:rPr lang="en-US" sz="3600" dirty="0" smtClean="0"/>
              <a:t>Purging</a:t>
            </a:r>
          </a:p>
          <a:p>
            <a:r>
              <a:rPr lang="en-US" sz="3600" dirty="0" smtClean="0"/>
              <a:t>Poll Books</a:t>
            </a:r>
          </a:p>
          <a:p>
            <a:pPr marL="0" indent="0">
              <a:buNone/>
            </a:pPr>
            <a:endParaRPr lang="en-US" dirty="0"/>
          </a:p>
        </p:txBody>
      </p:sp>
      <p:pic>
        <p:nvPicPr>
          <p:cNvPr id="1026" name="Picture 2" descr="http://iagenweb.org/pottawattamie/land/1916-hazel_dell-poll-book-pr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128578" cy="443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4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Requirements</a:t>
            </a:r>
            <a:endParaRPr lang="en-US" dirty="0"/>
          </a:p>
        </p:txBody>
      </p:sp>
      <p:sp>
        <p:nvSpPr>
          <p:cNvPr id="3" name="Content Placeholder 2"/>
          <p:cNvSpPr>
            <a:spLocks noGrp="1"/>
          </p:cNvSpPr>
          <p:nvPr>
            <p:ph sz="quarter" idx="1"/>
          </p:nvPr>
        </p:nvSpPr>
        <p:spPr>
          <a:xfrm>
            <a:off x="304800" y="2286000"/>
            <a:ext cx="3813048" cy="4572000"/>
          </a:xfrm>
        </p:spPr>
        <p:txBody>
          <a:bodyPr>
            <a:normAutofit/>
          </a:bodyPr>
          <a:lstStyle/>
          <a:p>
            <a:r>
              <a:rPr lang="en-US" sz="4000" dirty="0" smtClean="0"/>
              <a:t>1. Citizenship</a:t>
            </a:r>
          </a:p>
          <a:p>
            <a:r>
              <a:rPr lang="en-US" sz="4000" dirty="0" smtClean="0"/>
              <a:t>2. Residence</a:t>
            </a:r>
          </a:p>
          <a:p>
            <a:r>
              <a:rPr lang="en-US" sz="4000" dirty="0" smtClean="0"/>
              <a:t>3. Age</a:t>
            </a:r>
            <a:endParaRPr lang="en-US" sz="4000" dirty="0"/>
          </a:p>
        </p:txBody>
      </p:sp>
      <p:pic>
        <p:nvPicPr>
          <p:cNvPr id="2050" name="Picture 2" descr="http://blog.legalbistro.com/wp-content/uploads/2014/05/Citizenship-throughNaturaliz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133600"/>
            <a:ext cx="4772025"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14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Citizenship </a:t>
            </a:r>
            <a:endParaRPr lang="en-US" dirty="0"/>
          </a:p>
        </p:txBody>
      </p:sp>
      <p:sp>
        <p:nvSpPr>
          <p:cNvPr id="3" name="Content Placeholder 2"/>
          <p:cNvSpPr>
            <a:spLocks noGrp="1"/>
          </p:cNvSpPr>
          <p:nvPr>
            <p:ph sz="quarter" idx="1"/>
          </p:nvPr>
        </p:nvSpPr>
        <p:spPr/>
        <p:txBody>
          <a:bodyPr>
            <a:normAutofit/>
          </a:bodyPr>
          <a:lstStyle/>
          <a:p>
            <a:r>
              <a:rPr lang="en-US" sz="2800" dirty="0" smtClean="0"/>
              <a:t>In most States, foreign-born residents who are not citizens cannot vote</a:t>
            </a:r>
          </a:p>
          <a:p>
            <a:pPr lvl="1"/>
            <a:r>
              <a:rPr lang="en-US" sz="2800" dirty="0" smtClean="0">
                <a:solidFill>
                  <a:schemeClr val="tx1"/>
                </a:solidFill>
              </a:rPr>
              <a:t>Citizenship is determined by each State</a:t>
            </a:r>
          </a:p>
          <a:p>
            <a:pPr lvl="1"/>
            <a:r>
              <a:rPr lang="en-US" sz="2800" dirty="0" smtClean="0">
                <a:solidFill>
                  <a:schemeClr val="tx1"/>
                </a:solidFill>
              </a:rPr>
              <a:t>States can also distinguish between native born and naturalized citizens, requiring that voters become citizens of that State for a minimum period of time before being allowed to vote </a:t>
            </a:r>
          </a:p>
          <a:p>
            <a:pPr lvl="2"/>
            <a:r>
              <a:rPr lang="en-US" sz="2800" dirty="0" smtClean="0"/>
              <a:t>Ex: Pennsylvania </a:t>
            </a:r>
            <a:endParaRPr lang="en-US" sz="2800" dirty="0"/>
          </a:p>
        </p:txBody>
      </p:sp>
    </p:spTree>
    <p:extLst>
      <p:ext uri="{BB962C8B-B14F-4D97-AF65-F5344CB8AC3E}">
        <p14:creationId xmlns:p14="http://schemas.microsoft.com/office/powerpoint/2010/main" val="1339410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Residency</a:t>
            </a:r>
            <a:endParaRPr lang="en-US" dirty="0"/>
          </a:p>
        </p:txBody>
      </p:sp>
      <p:sp>
        <p:nvSpPr>
          <p:cNvPr id="3" name="Content Placeholder 2"/>
          <p:cNvSpPr>
            <a:spLocks noGrp="1"/>
          </p:cNvSpPr>
          <p:nvPr>
            <p:ph sz="quarter" idx="1"/>
          </p:nvPr>
        </p:nvSpPr>
        <p:spPr/>
        <p:txBody>
          <a:bodyPr>
            <a:normAutofit/>
          </a:bodyPr>
          <a:lstStyle/>
          <a:p>
            <a:r>
              <a:rPr lang="en-US" dirty="0" smtClean="0"/>
              <a:t>A person must be a legal resident of the State in which he or she votes</a:t>
            </a:r>
          </a:p>
          <a:p>
            <a:r>
              <a:rPr lang="en-US" dirty="0" smtClean="0"/>
              <a:t>In the past, this meant a person had to be a State resident for at least a year to vote in that State</a:t>
            </a:r>
          </a:p>
          <a:p>
            <a:pPr lvl="1"/>
            <a:r>
              <a:rPr lang="en-US" dirty="0" smtClean="0"/>
              <a:t>Dunn v. Blumstein (1972)</a:t>
            </a:r>
          </a:p>
          <a:p>
            <a:r>
              <a:rPr lang="en-US" dirty="0" smtClean="0"/>
              <a:t>Transients cannot vote in the State where they are living temporarily</a:t>
            </a:r>
          </a:p>
          <a:p>
            <a:pPr lvl="1"/>
            <a:r>
              <a:rPr lang="en-US" dirty="0" smtClean="0"/>
              <a:t>Why do you think that is?</a:t>
            </a:r>
          </a:p>
          <a:p>
            <a:pPr lvl="1"/>
            <a:r>
              <a:rPr lang="en-US" dirty="0" smtClean="0"/>
              <a:t>Voters living outside their State, such as soldiers, can cast absentee ballots </a:t>
            </a:r>
            <a:endParaRPr lang="en-US" dirty="0"/>
          </a:p>
        </p:txBody>
      </p:sp>
    </p:spTree>
    <p:extLst>
      <p:ext uri="{BB962C8B-B14F-4D97-AF65-F5344CB8AC3E}">
        <p14:creationId xmlns:p14="http://schemas.microsoft.com/office/powerpoint/2010/main" val="759415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Soldiers &amp; Absentee Ballots</a:t>
            </a:r>
            <a:endParaRPr lang="en-US"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844213" y="1527175"/>
            <a:ext cx="341906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072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a:t>
            </a:r>
            <a:endParaRPr lang="en-US" dirty="0"/>
          </a:p>
        </p:txBody>
      </p:sp>
      <p:sp>
        <p:nvSpPr>
          <p:cNvPr id="3" name="Content Placeholder 2"/>
          <p:cNvSpPr>
            <a:spLocks noGrp="1"/>
          </p:cNvSpPr>
          <p:nvPr>
            <p:ph sz="quarter" idx="1"/>
          </p:nvPr>
        </p:nvSpPr>
        <p:spPr/>
        <p:txBody>
          <a:bodyPr/>
          <a:lstStyle/>
          <a:p>
            <a:r>
              <a:rPr lang="en-US" dirty="0" smtClean="0"/>
              <a:t>Under the 26</a:t>
            </a:r>
            <a:r>
              <a:rPr lang="en-US" baseline="30000" dirty="0" smtClean="0"/>
              <a:t>th</a:t>
            </a:r>
            <a:r>
              <a:rPr lang="en-US" dirty="0" smtClean="0"/>
              <a:t> Amendment, the minimum voting age cannot be older than 18 </a:t>
            </a:r>
          </a:p>
          <a:p>
            <a:pPr lvl="1"/>
            <a:r>
              <a:rPr lang="en-US" dirty="0" smtClean="0"/>
              <a:t>Before the passage of this amendment, the minimum age had been 21 in most States</a:t>
            </a:r>
          </a:p>
          <a:p>
            <a:pPr lvl="1"/>
            <a:r>
              <a:rPr lang="en-US" dirty="0" smtClean="0"/>
              <a:t>Some States allow 17 year olds to vote in primary elections</a:t>
            </a:r>
          </a:p>
          <a:p>
            <a:pPr lvl="2"/>
            <a:r>
              <a:rPr lang="en-US" dirty="0" smtClean="0"/>
              <a:t>Illinois</a:t>
            </a:r>
          </a:p>
          <a:p>
            <a:r>
              <a:rPr lang="en-US" dirty="0" smtClean="0"/>
              <a:t>Historically, young voters have been less likely to vote than other age groups </a:t>
            </a:r>
            <a:endParaRPr lang="en-US" dirty="0"/>
          </a:p>
        </p:txBody>
      </p:sp>
    </p:spTree>
    <p:extLst>
      <p:ext uri="{BB962C8B-B14F-4D97-AF65-F5344CB8AC3E}">
        <p14:creationId xmlns:p14="http://schemas.microsoft.com/office/powerpoint/2010/main" val="255414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a:t>Section One: The Right to Vote (pg. 152-155)</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752600"/>
            <a:ext cx="3429000" cy="43707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00438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a:t>
            </a:r>
            <a:endParaRPr lang="en-US" dirty="0"/>
          </a:p>
        </p:txBody>
      </p:sp>
      <p:sp>
        <p:nvSpPr>
          <p:cNvPr id="3" name="Content Placeholder 2"/>
          <p:cNvSpPr>
            <a:spLocks noGrp="1"/>
          </p:cNvSpPr>
          <p:nvPr>
            <p:ph sz="quarter" idx="1"/>
          </p:nvPr>
        </p:nvSpPr>
        <p:spPr/>
        <p:txBody>
          <a:bodyPr/>
          <a:lstStyle/>
          <a:p>
            <a:r>
              <a:rPr lang="en-US" dirty="0" smtClean="0"/>
              <a:t>What event was significant to lowering the voting age?</a:t>
            </a:r>
            <a:endParaRPr lang="en-US" dirty="0"/>
          </a:p>
        </p:txBody>
      </p:sp>
      <p:pic>
        <p:nvPicPr>
          <p:cNvPr id="4" name="Picture 8" descr="c06_s02_p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09800" y="2590800"/>
            <a:ext cx="4724400" cy="3125788"/>
          </a:xfrm>
          <a:prstGeom prst="rect">
            <a:avLst/>
          </a:prstGeom>
        </p:spPr>
      </p:pic>
    </p:spTree>
    <p:extLst>
      <p:ext uri="{BB962C8B-B14F-4D97-AF65-F5344CB8AC3E}">
        <p14:creationId xmlns:p14="http://schemas.microsoft.com/office/powerpoint/2010/main" val="2171167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Voter Registration</a:t>
            </a:r>
            <a:endParaRPr lang="en-US" dirty="0"/>
          </a:p>
        </p:txBody>
      </p:sp>
      <p:sp>
        <p:nvSpPr>
          <p:cNvPr id="3" name="Content Placeholder 2"/>
          <p:cNvSpPr>
            <a:spLocks noGrp="1"/>
          </p:cNvSpPr>
          <p:nvPr>
            <p:ph sz="quarter" idx="1"/>
          </p:nvPr>
        </p:nvSpPr>
        <p:spPr>
          <a:xfrm>
            <a:off x="301752" y="1527048"/>
            <a:ext cx="4803648" cy="4572000"/>
          </a:xfrm>
        </p:spPr>
        <p:txBody>
          <a:bodyPr/>
          <a:lstStyle/>
          <a:p>
            <a:r>
              <a:rPr lang="en-US" dirty="0" smtClean="0"/>
              <a:t>In almost all States, one must be registered in order to vote </a:t>
            </a:r>
          </a:p>
          <a:p>
            <a:r>
              <a:rPr lang="en-US" dirty="0" smtClean="0"/>
              <a:t>Usually this involves providing age, name, place of birth, address, length of residence </a:t>
            </a:r>
          </a:p>
          <a:p>
            <a:r>
              <a:rPr lang="en-US" dirty="0" smtClean="0"/>
              <a:t>Registrar or county clerk typically keeps record of all eligible voters </a:t>
            </a:r>
            <a:endParaRPr lang="en-US" dirty="0"/>
          </a:p>
        </p:txBody>
      </p:sp>
      <p:pic>
        <p:nvPicPr>
          <p:cNvPr id="4" name="Picture 8" descr="c06_s02_p1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51612" y="1981200"/>
            <a:ext cx="3634901" cy="3382963"/>
          </a:xfrm>
          <a:prstGeom prst="rect">
            <a:avLst/>
          </a:prstGeom>
        </p:spPr>
      </p:pic>
    </p:spTree>
    <p:extLst>
      <p:ext uri="{BB962C8B-B14F-4D97-AF65-F5344CB8AC3E}">
        <p14:creationId xmlns:p14="http://schemas.microsoft.com/office/powerpoint/2010/main" val="1440320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Voter Registration </a:t>
            </a:r>
            <a:endParaRPr lang="en-US" dirty="0"/>
          </a:p>
        </p:txBody>
      </p:sp>
      <p:sp>
        <p:nvSpPr>
          <p:cNvPr id="3" name="Content Placeholder 2"/>
          <p:cNvSpPr>
            <a:spLocks noGrp="1"/>
          </p:cNvSpPr>
          <p:nvPr>
            <p:ph sz="quarter" idx="1"/>
          </p:nvPr>
        </p:nvSpPr>
        <p:spPr>
          <a:xfrm>
            <a:off x="301752" y="1527048"/>
            <a:ext cx="3786154" cy="4572000"/>
          </a:xfrm>
        </p:spPr>
        <p:txBody>
          <a:bodyPr/>
          <a:lstStyle/>
          <a:p>
            <a:r>
              <a:rPr lang="en-US" dirty="0" smtClean="0"/>
              <a:t>Can take place at rallies, fairs, school campuses, and other public places</a:t>
            </a:r>
          </a:p>
          <a:p>
            <a:r>
              <a:rPr lang="en-US" dirty="0" smtClean="0"/>
              <a:t>In other democracies, voters must be registered by law, in the United States it is voluntary</a:t>
            </a:r>
          </a:p>
          <a:p>
            <a:pPr lvl="1"/>
            <a:r>
              <a:rPr lang="en-US" dirty="0" smtClean="0"/>
              <a:t>Opinions? </a:t>
            </a:r>
            <a:endParaRPr lang="en-US" dirty="0"/>
          </a:p>
        </p:txBody>
      </p:sp>
      <p:pic>
        <p:nvPicPr>
          <p:cNvPr id="4" name="Picture 8" descr="c06_s02_p15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495800" y="1820862"/>
            <a:ext cx="4038600" cy="3703637"/>
          </a:xfrm>
          <a:prstGeom prst="rect">
            <a:avLst/>
          </a:prstGeom>
        </p:spPr>
      </p:pic>
    </p:spTree>
    <p:extLst>
      <p:ext uri="{BB962C8B-B14F-4D97-AF65-F5344CB8AC3E}">
        <p14:creationId xmlns:p14="http://schemas.microsoft.com/office/powerpoint/2010/main" val="75409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Voter Registration</a:t>
            </a:r>
            <a:endParaRPr lang="en-US" dirty="0"/>
          </a:p>
        </p:txBody>
      </p:sp>
      <p:sp>
        <p:nvSpPr>
          <p:cNvPr id="3" name="Content Placeholder 2"/>
          <p:cNvSpPr>
            <a:spLocks noGrp="1"/>
          </p:cNvSpPr>
          <p:nvPr>
            <p:ph sz="quarter" idx="1"/>
          </p:nvPr>
        </p:nvSpPr>
        <p:spPr>
          <a:xfrm>
            <a:off x="304800" y="1793969"/>
            <a:ext cx="4346448" cy="4572000"/>
          </a:xfrm>
        </p:spPr>
        <p:txBody>
          <a:bodyPr/>
          <a:lstStyle/>
          <a:p>
            <a:r>
              <a:rPr lang="en-US" dirty="0" smtClean="0"/>
              <a:t>The Motor Voter Act requires all States to:</a:t>
            </a:r>
          </a:p>
          <a:p>
            <a:pPr lvl="1"/>
            <a:r>
              <a:rPr lang="en-US" dirty="0" smtClean="0">
                <a:solidFill>
                  <a:schemeClr val="tx1"/>
                </a:solidFill>
              </a:rPr>
              <a:t>Let eligible citizens register when they apply for or renew a driver’s license</a:t>
            </a:r>
          </a:p>
          <a:p>
            <a:pPr lvl="1"/>
            <a:r>
              <a:rPr lang="en-US" dirty="0" smtClean="0">
                <a:solidFill>
                  <a:schemeClr val="tx1"/>
                </a:solidFill>
              </a:rPr>
              <a:t>Provide voter registration by mail</a:t>
            </a:r>
          </a:p>
          <a:p>
            <a:pPr lvl="1"/>
            <a:r>
              <a:rPr lang="en-US" dirty="0" smtClean="0">
                <a:solidFill>
                  <a:schemeClr val="tx1"/>
                </a:solidFill>
              </a:rPr>
              <a:t>Make registration forms available at State offices </a:t>
            </a:r>
            <a:endParaRPr lang="en-US" dirty="0">
              <a:solidFill>
                <a:schemeClr val="tx1"/>
              </a:solidFill>
            </a:endParaRPr>
          </a:p>
        </p:txBody>
      </p:sp>
      <p:pic>
        <p:nvPicPr>
          <p:cNvPr id="4" name="Picture 8" descr="c06_s02_p15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00600" y="1816381"/>
            <a:ext cx="4038600" cy="3703637"/>
          </a:xfrm>
          <a:prstGeom prst="rect">
            <a:avLst/>
          </a:prstGeom>
        </p:spPr>
      </p:pic>
    </p:spTree>
    <p:extLst>
      <p:ext uri="{BB962C8B-B14F-4D97-AF65-F5344CB8AC3E}">
        <p14:creationId xmlns:p14="http://schemas.microsoft.com/office/powerpoint/2010/main" val="2385737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 to Vote?</a:t>
            </a:r>
            <a:endParaRPr lang="en-US" dirty="0"/>
          </a:p>
        </p:txBody>
      </p:sp>
      <p:sp>
        <p:nvSpPr>
          <p:cNvPr id="3" name="Content Placeholder 2"/>
          <p:cNvSpPr>
            <a:spLocks noGrp="1"/>
          </p:cNvSpPr>
          <p:nvPr>
            <p:ph sz="quarter" idx="1"/>
          </p:nvPr>
        </p:nvSpPr>
        <p:spPr/>
        <p:txBody>
          <a:bodyPr/>
          <a:lstStyle/>
          <a:p>
            <a:r>
              <a:rPr lang="en-US" dirty="0" smtClean="0"/>
              <a:t>In 2005, Indiana passed a law requiring voters to present photo ID to vote</a:t>
            </a:r>
          </a:p>
          <a:p>
            <a:r>
              <a:rPr lang="en-US" dirty="0" smtClean="0"/>
              <a:t>In 2008, the Supreme Court ruled that the law was constitutional and did not create a barrier to voting</a:t>
            </a:r>
          </a:p>
          <a:p>
            <a:r>
              <a:rPr lang="en-US" dirty="0" smtClean="0"/>
              <a:t>Why do you think that voter ID laws are controversial? </a:t>
            </a:r>
          </a:p>
          <a:p>
            <a:pPr lvl="1"/>
            <a:r>
              <a:rPr lang="en-US" dirty="0" smtClean="0"/>
              <a:t>Does it create an impediment to voting?</a:t>
            </a:r>
          </a:p>
          <a:p>
            <a:pPr lvl="1"/>
            <a:r>
              <a:rPr lang="en-US" dirty="0" smtClean="0"/>
              <a:t>Is it necessary?</a:t>
            </a:r>
            <a:endParaRPr lang="en-US" dirty="0"/>
          </a:p>
        </p:txBody>
      </p:sp>
    </p:spTree>
    <p:extLst>
      <p:ext uri="{BB962C8B-B14F-4D97-AF65-F5344CB8AC3E}">
        <p14:creationId xmlns:p14="http://schemas.microsoft.com/office/powerpoint/2010/main" val="4069979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and Taxes</a:t>
            </a:r>
            <a:endParaRPr lang="en-US" dirty="0"/>
          </a:p>
        </p:txBody>
      </p:sp>
      <p:sp>
        <p:nvSpPr>
          <p:cNvPr id="3" name="Content Placeholder 2"/>
          <p:cNvSpPr>
            <a:spLocks noGrp="1"/>
          </p:cNvSpPr>
          <p:nvPr>
            <p:ph sz="quarter" idx="1"/>
          </p:nvPr>
        </p:nvSpPr>
        <p:spPr/>
        <p:txBody>
          <a:bodyPr/>
          <a:lstStyle/>
          <a:p>
            <a:r>
              <a:rPr lang="en-US" dirty="0" smtClean="0"/>
              <a:t>Literacy tests for voting were once common, but are no longer used</a:t>
            </a:r>
          </a:p>
          <a:p>
            <a:pPr lvl="1"/>
            <a:r>
              <a:rPr lang="en-US" dirty="0" smtClean="0"/>
              <a:t>These were often aimed at denying African Americans the ability to vote</a:t>
            </a:r>
          </a:p>
          <a:p>
            <a:pPr lvl="1"/>
            <a:r>
              <a:rPr lang="en-US" dirty="0" smtClean="0"/>
              <a:t>Grandfather clauses</a:t>
            </a:r>
          </a:p>
          <a:p>
            <a:r>
              <a:rPr lang="en-US" dirty="0" smtClean="0"/>
              <a:t>Some States, particularly in the South, also charged a poll tax to vote</a:t>
            </a:r>
          </a:p>
          <a:p>
            <a:pPr lvl="1"/>
            <a:r>
              <a:rPr lang="en-US" dirty="0" smtClean="0"/>
              <a:t>24</a:t>
            </a:r>
            <a:r>
              <a:rPr lang="en-US" baseline="30000" dirty="0" smtClean="0"/>
              <a:t>th</a:t>
            </a:r>
            <a:r>
              <a:rPr lang="en-US" dirty="0" smtClean="0"/>
              <a:t> Amendment </a:t>
            </a:r>
            <a:endParaRPr lang="en-US" dirty="0"/>
          </a:p>
        </p:txBody>
      </p:sp>
    </p:spTree>
    <p:extLst>
      <p:ext uri="{BB962C8B-B14F-4D97-AF65-F5344CB8AC3E}">
        <p14:creationId xmlns:p14="http://schemas.microsoft.com/office/powerpoint/2010/main" val="517498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09600"/>
            <a:ext cx="6934200" cy="5705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9959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Persons Denied the Vote</a:t>
            </a:r>
            <a:endParaRPr lang="en-US" dirty="0"/>
          </a:p>
        </p:txBody>
      </p:sp>
      <p:sp>
        <p:nvSpPr>
          <p:cNvPr id="3" name="Content Placeholder 2"/>
          <p:cNvSpPr>
            <a:spLocks noGrp="1"/>
          </p:cNvSpPr>
          <p:nvPr>
            <p:ph sz="quarter" idx="1"/>
          </p:nvPr>
        </p:nvSpPr>
        <p:spPr/>
        <p:txBody>
          <a:bodyPr>
            <a:normAutofit/>
          </a:bodyPr>
          <a:lstStyle/>
          <a:p>
            <a:r>
              <a:rPr lang="en-US" sz="2400" dirty="0" smtClean="0"/>
              <a:t>Every State denies the vote to some people</a:t>
            </a:r>
          </a:p>
          <a:p>
            <a:pPr lvl="1"/>
            <a:r>
              <a:rPr lang="en-US" sz="2400" dirty="0" smtClean="0"/>
              <a:t>Few States allow people found mentally incompetent to vote</a:t>
            </a:r>
          </a:p>
          <a:p>
            <a:pPr lvl="1"/>
            <a:r>
              <a:rPr lang="en-US" sz="2400" dirty="0" smtClean="0"/>
              <a:t>Most States disqualify people convicted of serious crimes from voting (felons)</a:t>
            </a:r>
          </a:p>
          <a:p>
            <a:pPr lvl="2"/>
            <a:r>
              <a:rPr lang="en-US" sz="2400" dirty="0" smtClean="0"/>
              <a:t>However, in many of these states, it is possible for felons to regain their voting rights</a:t>
            </a:r>
          </a:p>
          <a:p>
            <a:pPr lvl="2"/>
            <a:r>
              <a:rPr lang="en-US" sz="2400" dirty="0" smtClean="0"/>
              <a:t>Can you name the two states were there are no restrictions on convicted felons?</a:t>
            </a:r>
          </a:p>
          <a:p>
            <a:pPr lvl="2"/>
            <a:r>
              <a:rPr lang="en-US" sz="2400" dirty="0" smtClean="0"/>
              <a:t>Some States also ban those dishonorably discharged from the armed forces from voting </a:t>
            </a:r>
            <a:endParaRPr lang="en-US" sz="2400" dirty="0"/>
          </a:p>
        </p:txBody>
      </p:sp>
    </p:spTree>
    <p:extLst>
      <p:ext uri="{BB962C8B-B14F-4D97-AF65-F5344CB8AC3E}">
        <p14:creationId xmlns:p14="http://schemas.microsoft.com/office/powerpoint/2010/main" val="428619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Section 3-Suffrage and Civil Rights</a:t>
            </a:r>
            <a:endParaRPr lang="en-US" dirty="0"/>
          </a:p>
        </p:txBody>
      </p:sp>
      <p:pic>
        <p:nvPicPr>
          <p:cNvPr id="1026" name="Picture 2" descr="http://seattletimes.com/art/mlk/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95600"/>
            <a:ext cx="5040451"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95258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Gerrymandering</a:t>
            </a:r>
          </a:p>
        </p:txBody>
      </p:sp>
      <p:sp>
        <p:nvSpPr>
          <p:cNvPr id="3" name="Content Placeholder 2"/>
          <p:cNvSpPr>
            <a:spLocks noGrp="1"/>
          </p:cNvSpPr>
          <p:nvPr>
            <p:ph sz="quarter" idx="1"/>
          </p:nvPr>
        </p:nvSpPr>
        <p:spPr/>
        <p:txBody>
          <a:bodyPr>
            <a:normAutofit/>
          </a:bodyPr>
          <a:lstStyle/>
          <a:p>
            <a:r>
              <a:rPr lang="en-US" b="1" u="sng" dirty="0"/>
              <a:t>Gerrymandering</a:t>
            </a:r>
            <a:r>
              <a:rPr lang="en-US" dirty="0"/>
              <a:t>-The process of drawing electoral district lines in order to limit the voting strength of a particular group or party. </a:t>
            </a:r>
            <a:endParaRPr lang="en-US" dirty="0" smtClean="0"/>
          </a:p>
          <a:p>
            <a:pPr lvl="1"/>
            <a:r>
              <a:rPr lang="en-US" altLang="en-US" dirty="0" smtClean="0"/>
              <a:t>It’s a method that helps </a:t>
            </a:r>
            <a:r>
              <a:rPr lang="en-US" altLang="en-US" dirty="0"/>
              <a:t>political parties gain seats in the House of Reps</a:t>
            </a:r>
          </a:p>
          <a:p>
            <a:pPr marL="0" indent="0">
              <a:buNone/>
            </a:pPr>
            <a:endParaRPr lang="en-US" dirty="0"/>
          </a:p>
          <a:p>
            <a:r>
              <a:rPr lang="en-US" altLang="en-US" dirty="0" smtClean="0"/>
              <a:t>There are two main styles of gerrymandering: </a:t>
            </a:r>
          </a:p>
          <a:p>
            <a:pPr lvl="1"/>
            <a:r>
              <a:rPr lang="en-US" altLang="en-US" b="1" u="sng" dirty="0" smtClean="0"/>
              <a:t>Packing</a:t>
            </a:r>
            <a:r>
              <a:rPr lang="en-US" altLang="en-US" dirty="0"/>
              <a:t>: Putting as many members of one party into one district to limit the amount of seats they win</a:t>
            </a:r>
          </a:p>
          <a:p>
            <a:pPr lvl="1"/>
            <a:r>
              <a:rPr lang="en-US" altLang="en-US" b="1" u="sng" dirty="0"/>
              <a:t>Cracking</a:t>
            </a:r>
            <a:r>
              <a:rPr lang="en-US" altLang="en-US" dirty="0"/>
              <a:t>: Splitting voters of the opposing party into two different districts</a:t>
            </a:r>
          </a:p>
          <a:p>
            <a:endParaRPr lang="en-US" dirty="0"/>
          </a:p>
        </p:txBody>
      </p:sp>
    </p:spTree>
    <p:extLst>
      <p:ext uri="{BB962C8B-B14F-4D97-AF65-F5344CB8AC3E}">
        <p14:creationId xmlns:p14="http://schemas.microsoft.com/office/powerpoint/2010/main" val="1341050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Voting Rights</a:t>
            </a:r>
            <a:endParaRPr lang="en-US" dirty="0"/>
          </a:p>
        </p:txBody>
      </p:sp>
      <p:sp>
        <p:nvSpPr>
          <p:cNvPr id="3" name="Content Placeholder 2"/>
          <p:cNvSpPr>
            <a:spLocks noGrp="1"/>
          </p:cNvSpPr>
          <p:nvPr>
            <p:ph sz="quarter" idx="1"/>
          </p:nvPr>
        </p:nvSpPr>
        <p:spPr/>
        <p:txBody>
          <a:bodyPr>
            <a:normAutofit/>
          </a:bodyPr>
          <a:lstStyle/>
          <a:p>
            <a:r>
              <a:rPr lang="en-US" sz="2800" dirty="0" smtClean="0"/>
              <a:t>How have voting rights changed over the course of American history?</a:t>
            </a:r>
          </a:p>
          <a:p>
            <a:pPr lvl="1"/>
            <a:r>
              <a:rPr lang="en-US" sz="2800" dirty="0" smtClean="0">
                <a:solidFill>
                  <a:schemeClr val="tx1"/>
                </a:solidFill>
              </a:rPr>
              <a:t>Over time, voting rights have been extended to more Americans </a:t>
            </a:r>
          </a:p>
          <a:p>
            <a:pPr lvl="1"/>
            <a:r>
              <a:rPr lang="en-US" sz="2800" dirty="0" smtClean="0">
                <a:solidFill>
                  <a:schemeClr val="tx1"/>
                </a:solidFill>
              </a:rPr>
              <a:t>Previous voting qualifications based on property ownership, religion, race, sex have all been eliminated through federal laws and constitutional amendments</a:t>
            </a:r>
          </a:p>
          <a:p>
            <a:pPr lvl="1"/>
            <a:r>
              <a:rPr lang="en-US" sz="2800" dirty="0" smtClean="0">
                <a:solidFill>
                  <a:schemeClr val="tx1"/>
                </a:solidFill>
              </a:rPr>
              <a:t>Age requirement for voting has been reduced </a:t>
            </a:r>
            <a:endParaRPr lang="en-US" sz="2800" dirty="0">
              <a:solidFill>
                <a:schemeClr val="tx1"/>
              </a:solidFill>
            </a:endParaRPr>
          </a:p>
        </p:txBody>
      </p:sp>
    </p:spTree>
    <p:extLst>
      <p:ext uri="{BB962C8B-B14F-4D97-AF65-F5344CB8AC3E}">
        <p14:creationId xmlns:p14="http://schemas.microsoft.com/office/powerpoint/2010/main" val="1578130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Gerrymandering Example Diagram</a:t>
            </a:r>
            <a:endParaRPr lang="en-US" dirty="0"/>
          </a:p>
        </p:txBody>
      </p:sp>
      <p:sp>
        <p:nvSpPr>
          <p:cNvPr id="3" name="Content Placeholder 2"/>
          <p:cNvSpPr>
            <a:spLocks noGrp="1"/>
          </p:cNvSpPr>
          <p:nvPr>
            <p:ph sz="quarter" idx="1"/>
          </p:nvPr>
        </p:nvSpPr>
        <p:spPr>
          <a:xfrm>
            <a:off x="281940" y="4724400"/>
            <a:ext cx="8503920" cy="1676400"/>
          </a:xfrm>
        </p:spPr>
        <p:txBody>
          <a:bodyPr>
            <a:normAutofit fontScale="62500" lnSpcReduction="20000"/>
          </a:bodyPr>
          <a:lstStyle/>
          <a:p>
            <a:r>
              <a:rPr lang="en-US" altLang="en-US" sz="3200" u="sng" dirty="0"/>
              <a:t>Left</a:t>
            </a:r>
            <a:r>
              <a:rPr lang="en-US" altLang="en-US" sz="3200" dirty="0"/>
              <a:t>: Four districts of even “Red” and “Green” party voters, 8 from each party. </a:t>
            </a:r>
          </a:p>
          <a:p>
            <a:r>
              <a:rPr lang="en-US" altLang="en-US" sz="3200" u="sng" dirty="0"/>
              <a:t>Right</a:t>
            </a:r>
            <a:r>
              <a:rPr lang="en-US" altLang="en-US" sz="3200" dirty="0"/>
              <a:t>: Redrawing the balanced electoral districts in this example creates only one </a:t>
            </a:r>
            <a:r>
              <a:rPr lang="en-US" altLang="en-US" sz="3200" i="1" dirty="0"/>
              <a:t>packed</a:t>
            </a:r>
            <a:r>
              <a:rPr lang="en-US" altLang="en-US" sz="3200" dirty="0"/>
              <a:t> district of 14 green voters. </a:t>
            </a:r>
          </a:p>
          <a:p>
            <a:r>
              <a:rPr lang="en-US" altLang="en-US" sz="3200" dirty="0"/>
              <a:t>The remaining 18 green voters are </a:t>
            </a:r>
            <a:r>
              <a:rPr lang="en-US" altLang="en-US" sz="3200" i="1" dirty="0"/>
              <a:t>cracked</a:t>
            </a:r>
            <a:r>
              <a:rPr lang="en-US" altLang="en-US" sz="3200" dirty="0"/>
              <a:t> across the 3 other districts. The result is a 3-to-1 advantage for the “Red” party.</a:t>
            </a:r>
          </a:p>
          <a:p>
            <a:endParaRPr lang="en-US" dirty="0"/>
          </a:p>
        </p:txBody>
      </p:sp>
      <p:pic>
        <p:nvPicPr>
          <p:cNvPr id="4" name="Picture 6" descr="536px-Gerrymand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6477000" cy="2767654"/>
          </a:xfrm>
          <a:prstGeom prst="rect">
            <a:avLst/>
          </a:prstGeom>
          <a:solidFill>
            <a:schemeClr val="bg1"/>
          </a:solidFill>
        </p:spPr>
      </p:pic>
    </p:spTree>
    <p:extLst>
      <p:ext uri="{BB962C8B-B14F-4D97-AF65-F5344CB8AC3E}">
        <p14:creationId xmlns:p14="http://schemas.microsoft.com/office/powerpoint/2010/main" val="1152414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 y="152400"/>
            <a:ext cx="8915400" cy="914400"/>
          </a:xfrm>
        </p:spPr>
        <p:txBody>
          <a:bodyPr>
            <a:normAutofit fontScale="90000"/>
          </a:bodyPr>
          <a:lstStyle/>
          <a:p>
            <a:r>
              <a:rPr lang="en-US" altLang="en-US" sz="3200" dirty="0"/>
              <a:t>Gerrymandering Example: </a:t>
            </a:r>
            <a:br>
              <a:rPr lang="en-US" altLang="en-US" sz="3200" dirty="0"/>
            </a:br>
            <a:r>
              <a:rPr lang="en-US" altLang="en-US" sz="3200" dirty="0"/>
              <a:t>Arizona's 2nd </a:t>
            </a:r>
            <a:r>
              <a:rPr lang="en-US" altLang="en-US" sz="3200" dirty="0" smtClean="0"/>
              <a:t>Congressional </a:t>
            </a:r>
            <a:r>
              <a:rPr lang="en-US" altLang="en-US" sz="3200" dirty="0"/>
              <a:t>district  </a:t>
            </a:r>
          </a:p>
        </p:txBody>
      </p:sp>
      <p:sp>
        <p:nvSpPr>
          <p:cNvPr id="32771" name="Rectangle 3"/>
          <p:cNvSpPr>
            <a:spLocks noGrp="1" noChangeArrowheads="1"/>
          </p:cNvSpPr>
          <p:nvPr>
            <p:ph type="body" idx="1"/>
          </p:nvPr>
        </p:nvSpPr>
        <p:spPr>
          <a:xfrm>
            <a:off x="-44450" y="5229225"/>
            <a:ext cx="8839200" cy="1552575"/>
          </a:xfrm>
          <a:noFill/>
          <a:ln/>
        </p:spPr>
        <p:txBody>
          <a:bodyPr>
            <a:normAutofit lnSpcReduction="10000"/>
          </a:bodyPr>
          <a:lstStyle/>
          <a:p>
            <a:pPr>
              <a:lnSpc>
                <a:spcPct val="80000"/>
              </a:lnSpc>
            </a:pPr>
            <a:r>
              <a:rPr lang="en-US" altLang="en-US" sz="2400" dirty="0"/>
              <a:t>Since the Hopi reservation is completely surrounded by the Navajo reservation, and in order to comply with current Arizona redistricting laws, some means of connection was required that avoided including large portions of Navajo land, hence the narrow Colorado River connection.</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00200"/>
            <a:ext cx="583429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5"/>
          <p:cNvSpPr>
            <a:spLocks noChangeArrowheads="1"/>
          </p:cNvSpPr>
          <p:nvPr/>
        </p:nvSpPr>
        <p:spPr bwMode="auto">
          <a:xfrm>
            <a:off x="0" y="1625600"/>
            <a:ext cx="2590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folHlink"/>
              </a:buClr>
              <a:buSzPct val="60000"/>
              <a:buFont typeface="Wingdings" pitchFamily="1" charset="2"/>
              <a:buChar char="n"/>
              <a:defRPr sz="3200">
                <a:solidFill>
                  <a:schemeClr val="tx1"/>
                </a:solidFill>
                <a:latin typeface="Tahoma" charset="0"/>
              </a:defRPr>
            </a:lvl1pPr>
            <a:lvl2pPr marL="742950" indent="-285750">
              <a:spcBef>
                <a:spcPct val="20000"/>
              </a:spcBef>
              <a:buClr>
                <a:schemeClr val="hlink"/>
              </a:buClr>
              <a:buSzPct val="55000"/>
              <a:buFont typeface="Wingdings" pitchFamily="1" charset="2"/>
              <a:buChar char="n"/>
              <a:defRPr sz="2800">
                <a:solidFill>
                  <a:schemeClr val="tx1"/>
                </a:solidFill>
                <a:latin typeface="Tahoma" charset="0"/>
              </a:defRPr>
            </a:lvl2pPr>
            <a:lvl3pPr marL="1143000" indent="-228600">
              <a:spcBef>
                <a:spcPct val="20000"/>
              </a:spcBef>
              <a:buClr>
                <a:schemeClr val="folHlink"/>
              </a:buClr>
              <a:buSzPct val="50000"/>
              <a:buFont typeface="Wingdings" pitchFamily="1" charset="2"/>
              <a:buChar char="n"/>
              <a:defRPr sz="2400">
                <a:solidFill>
                  <a:schemeClr val="tx1"/>
                </a:solidFill>
                <a:latin typeface="Tahoma" charset="0"/>
              </a:defRPr>
            </a:lvl3pPr>
            <a:lvl4pPr marL="1600200" indent="-228600">
              <a:spcBef>
                <a:spcPct val="20000"/>
              </a:spcBef>
              <a:buClr>
                <a:schemeClr val="accent2"/>
              </a:buClr>
              <a:buSzPct val="55000"/>
              <a:buFont typeface="Wingdings" pitchFamily="1" charset="2"/>
              <a:buChar char="n"/>
              <a:defRPr sz="2000">
                <a:solidFill>
                  <a:schemeClr val="tx1"/>
                </a:solidFill>
                <a:latin typeface="Tahoma" charset="0"/>
              </a:defRPr>
            </a:lvl4pPr>
            <a:lvl5pPr marL="2057400" indent="-228600">
              <a:spcBef>
                <a:spcPct val="20000"/>
              </a:spcBef>
              <a:buClr>
                <a:schemeClr val="accent1"/>
              </a:buClr>
              <a:buSzPct val="50000"/>
              <a:buFont typeface="Wingdings" pitchFamily="1" charset="2"/>
              <a:buChar char="n"/>
              <a:defRPr sz="2000">
                <a:solidFill>
                  <a:schemeClr val="tx1"/>
                </a:solidFill>
                <a:latin typeface="Tahoma" charset="0"/>
              </a:defRPr>
            </a:lvl5pPr>
            <a:lvl6pPr marL="2514600" indent="-228600" fontAlgn="base">
              <a:spcBef>
                <a:spcPct val="20000"/>
              </a:spcBef>
              <a:spcAft>
                <a:spcPct val="0"/>
              </a:spcAft>
              <a:buClr>
                <a:schemeClr val="accent1"/>
              </a:buClr>
              <a:buSzPct val="50000"/>
              <a:buFont typeface="Wingdings" pitchFamily="1" charset="2"/>
              <a:buChar char="n"/>
              <a:defRPr sz="2000">
                <a:solidFill>
                  <a:schemeClr val="tx1"/>
                </a:solidFill>
                <a:latin typeface="Tahoma" charset="0"/>
              </a:defRPr>
            </a:lvl6pPr>
            <a:lvl7pPr marL="2971800" indent="-228600" fontAlgn="base">
              <a:spcBef>
                <a:spcPct val="20000"/>
              </a:spcBef>
              <a:spcAft>
                <a:spcPct val="0"/>
              </a:spcAft>
              <a:buClr>
                <a:schemeClr val="accent1"/>
              </a:buClr>
              <a:buSzPct val="50000"/>
              <a:buFont typeface="Wingdings" pitchFamily="1" charset="2"/>
              <a:buChar char="n"/>
              <a:defRPr sz="2000">
                <a:solidFill>
                  <a:schemeClr val="tx1"/>
                </a:solidFill>
                <a:latin typeface="Tahoma" charset="0"/>
              </a:defRPr>
            </a:lvl7pPr>
            <a:lvl8pPr marL="3429000" indent="-228600" fontAlgn="base">
              <a:spcBef>
                <a:spcPct val="20000"/>
              </a:spcBef>
              <a:spcAft>
                <a:spcPct val="0"/>
              </a:spcAft>
              <a:buClr>
                <a:schemeClr val="accent1"/>
              </a:buClr>
              <a:buSzPct val="50000"/>
              <a:buFont typeface="Wingdings" pitchFamily="1" charset="2"/>
              <a:buChar char="n"/>
              <a:defRPr sz="2000">
                <a:solidFill>
                  <a:schemeClr val="tx1"/>
                </a:solidFill>
                <a:latin typeface="Tahoma" charset="0"/>
              </a:defRPr>
            </a:lvl8pPr>
            <a:lvl9pPr marL="3886200" indent="-228600" fontAlgn="base">
              <a:spcBef>
                <a:spcPct val="20000"/>
              </a:spcBef>
              <a:spcAft>
                <a:spcPct val="0"/>
              </a:spcAft>
              <a:buClr>
                <a:schemeClr val="accent1"/>
              </a:buClr>
              <a:buSzPct val="50000"/>
              <a:buFont typeface="Wingdings" pitchFamily="1" charset="2"/>
              <a:buChar char="n"/>
              <a:defRPr sz="2000">
                <a:solidFill>
                  <a:schemeClr val="tx1"/>
                </a:solidFill>
                <a:latin typeface="Tahoma" charset="0"/>
              </a:defRPr>
            </a:lvl9pPr>
          </a:lstStyle>
          <a:p>
            <a:pPr>
              <a:lnSpc>
                <a:spcPct val="80000"/>
              </a:lnSpc>
            </a:pPr>
            <a:r>
              <a:rPr lang="en-US" altLang="en-US" sz="2400" dirty="0">
                <a:latin typeface="Georgia" panose="02040502050405020303" pitchFamily="18" charset="0"/>
              </a:rPr>
              <a:t>The unusual division was not drawn to favor politicians, but to separate the Hopi and the Navajo tribes, due to historic tensions.</a:t>
            </a:r>
          </a:p>
        </p:txBody>
      </p:sp>
    </p:spTree>
    <p:extLst>
      <p:ext uri="{BB962C8B-B14F-4D97-AF65-F5344CB8AC3E}">
        <p14:creationId xmlns:p14="http://schemas.microsoft.com/office/powerpoint/2010/main" val="2785255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Primaries</a:t>
            </a:r>
            <a:endParaRPr lang="en-US" dirty="0"/>
          </a:p>
        </p:txBody>
      </p:sp>
      <p:sp>
        <p:nvSpPr>
          <p:cNvPr id="3" name="Content Placeholder 2"/>
          <p:cNvSpPr>
            <a:spLocks noGrp="1"/>
          </p:cNvSpPr>
          <p:nvPr>
            <p:ph sz="quarter" idx="1"/>
          </p:nvPr>
        </p:nvSpPr>
        <p:spPr/>
        <p:txBody>
          <a:bodyPr>
            <a:normAutofit/>
          </a:bodyPr>
          <a:lstStyle/>
          <a:p>
            <a:r>
              <a:rPr lang="en-US" b="1" u="sng" dirty="0" smtClean="0"/>
              <a:t>White Primaries</a:t>
            </a:r>
            <a:r>
              <a:rPr lang="en-US" dirty="0" smtClean="0"/>
              <a:t>-</a:t>
            </a:r>
            <a:r>
              <a:rPr lang="en-US" dirty="0"/>
              <a:t>White primaries were primary elections held in the Southern states </a:t>
            </a:r>
            <a:r>
              <a:rPr lang="en-US" dirty="0" smtClean="0"/>
              <a:t>in </a:t>
            </a:r>
            <a:r>
              <a:rPr lang="en-US" dirty="0"/>
              <a:t>which only white voters were permitted to participate. </a:t>
            </a:r>
            <a:endParaRPr lang="en-US" dirty="0" smtClean="0"/>
          </a:p>
          <a:p>
            <a:pPr lvl="1"/>
            <a:r>
              <a:rPr lang="en-US" dirty="0" smtClean="0"/>
              <a:t>White </a:t>
            </a:r>
            <a:r>
              <a:rPr lang="en-US" dirty="0"/>
              <a:t>primaries were established by the state Democratic Party units or by state legislatures in many Southern states after 1890.</a:t>
            </a:r>
            <a:endParaRPr lang="en-US" dirty="0" smtClean="0"/>
          </a:p>
          <a:p>
            <a:r>
              <a:rPr lang="en-US" dirty="0" smtClean="0"/>
              <a:t>The Supreme Court outlawed </a:t>
            </a:r>
            <a:r>
              <a:rPr lang="en-US" dirty="0"/>
              <a:t>w</a:t>
            </a:r>
            <a:r>
              <a:rPr lang="en-US" dirty="0" smtClean="0"/>
              <a:t>hite </a:t>
            </a:r>
            <a:r>
              <a:rPr lang="en-US" dirty="0"/>
              <a:t>p</a:t>
            </a:r>
            <a:r>
              <a:rPr lang="en-US" dirty="0" smtClean="0"/>
              <a:t>rimaries through the case of Smith v. </a:t>
            </a:r>
            <a:r>
              <a:rPr lang="en-US" dirty="0" err="1" smtClean="0"/>
              <a:t>Allwright</a:t>
            </a:r>
            <a:r>
              <a:rPr lang="en-US" dirty="0" smtClean="0"/>
              <a:t> (1944) </a:t>
            </a:r>
          </a:p>
          <a:p>
            <a:pPr lvl="1"/>
            <a:r>
              <a:rPr lang="en-US" dirty="0" smtClean="0"/>
              <a:t>They ruled that political nominations are an integral part of election process which makes it beholden to the 15</a:t>
            </a:r>
            <a:r>
              <a:rPr lang="en-US" baseline="30000" dirty="0" smtClean="0"/>
              <a:t>th</a:t>
            </a:r>
            <a:r>
              <a:rPr lang="en-US" dirty="0" smtClean="0"/>
              <a:t> Amendment </a:t>
            </a:r>
            <a:endParaRPr lang="en-US" dirty="0"/>
          </a:p>
        </p:txBody>
      </p:sp>
    </p:spTree>
    <p:extLst>
      <p:ext uri="{BB962C8B-B14F-4D97-AF65-F5344CB8AC3E}">
        <p14:creationId xmlns:p14="http://schemas.microsoft.com/office/powerpoint/2010/main" val="2250591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Fifteenth Amendment </a:t>
            </a:r>
            <a:endParaRPr lang="en-US" dirty="0"/>
          </a:p>
        </p:txBody>
      </p:sp>
      <p:sp>
        <p:nvSpPr>
          <p:cNvPr id="3" name="Content Placeholder 2"/>
          <p:cNvSpPr>
            <a:spLocks noGrp="1"/>
          </p:cNvSpPr>
          <p:nvPr>
            <p:ph sz="quarter" idx="1"/>
          </p:nvPr>
        </p:nvSpPr>
        <p:spPr/>
        <p:txBody>
          <a:bodyPr/>
          <a:lstStyle/>
          <a:p>
            <a:r>
              <a:rPr lang="en-US" altLang="en-US" sz="2800" dirty="0"/>
              <a:t>How did the U.S. fulfill the promise of the 15th Amendment?</a:t>
            </a:r>
          </a:p>
          <a:p>
            <a:pPr lvl="1"/>
            <a:r>
              <a:rPr lang="en-US" altLang="en-US" sz="2800" dirty="0"/>
              <a:t>After many years, Congress passed a series of federal civil rights and voting acts, most of them adopted in the 1960s.</a:t>
            </a:r>
          </a:p>
          <a:p>
            <a:pPr lvl="1"/>
            <a:r>
              <a:rPr lang="en-US" altLang="en-US" sz="2800" dirty="0"/>
              <a:t>These laws outlawed practices such as: 	</a:t>
            </a:r>
          </a:p>
          <a:p>
            <a:pPr lvl="2"/>
            <a:r>
              <a:rPr lang="en-US" altLang="en-US" sz="2800" dirty="0"/>
              <a:t>Blocking African American voter registration</a:t>
            </a:r>
          </a:p>
          <a:p>
            <a:pPr lvl="2"/>
            <a:r>
              <a:rPr lang="en-US" altLang="en-US" sz="2800" dirty="0"/>
              <a:t>Levying poll taxes</a:t>
            </a:r>
          </a:p>
          <a:p>
            <a:pPr lvl="2"/>
            <a:r>
              <a:rPr lang="en-US" altLang="en-US" sz="2800" dirty="0"/>
              <a:t>Requiring voter examinations.</a:t>
            </a:r>
          </a:p>
          <a:p>
            <a:endParaRPr lang="en-US" dirty="0"/>
          </a:p>
        </p:txBody>
      </p:sp>
    </p:spTree>
    <p:extLst>
      <p:ext uri="{BB962C8B-B14F-4D97-AF65-F5344CB8AC3E}">
        <p14:creationId xmlns:p14="http://schemas.microsoft.com/office/powerpoint/2010/main" val="3105479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a:t>
            </a:r>
            <a:r>
              <a:rPr lang="en-US" baseline="30000" dirty="0" smtClean="0"/>
              <a:t>th</a:t>
            </a:r>
            <a:r>
              <a:rPr lang="en-US" dirty="0" smtClean="0"/>
              <a:t> Amendment</a:t>
            </a:r>
            <a:endParaRPr lang="en-US" dirty="0"/>
          </a:p>
        </p:txBody>
      </p:sp>
      <p:sp>
        <p:nvSpPr>
          <p:cNvPr id="3" name="Content Placeholder 2"/>
          <p:cNvSpPr>
            <a:spLocks noGrp="1"/>
          </p:cNvSpPr>
          <p:nvPr>
            <p:ph sz="quarter" idx="1"/>
          </p:nvPr>
        </p:nvSpPr>
        <p:spPr>
          <a:xfrm>
            <a:off x="301752" y="1527048"/>
            <a:ext cx="3889248" cy="4572000"/>
          </a:xfrm>
        </p:spPr>
        <p:txBody>
          <a:bodyPr>
            <a:normAutofit fontScale="92500"/>
          </a:bodyPr>
          <a:lstStyle/>
          <a:p>
            <a:pPr>
              <a:lnSpc>
                <a:spcPct val="90000"/>
              </a:lnSpc>
            </a:pPr>
            <a:r>
              <a:rPr lang="en-US" altLang="en-US" sz="2800" dirty="0"/>
              <a:t>In 1870, the ratification of the </a:t>
            </a:r>
            <a:r>
              <a:rPr lang="en-US" altLang="en-US" sz="2800" b="1" dirty="0">
                <a:solidFill>
                  <a:srgbClr val="FF0000"/>
                </a:solidFill>
              </a:rPr>
              <a:t>15</a:t>
            </a:r>
            <a:r>
              <a:rPr lang="en-US" altLang="en-US" sz="2800" b="1" baseline="30000" dirty="0">
                <a:solidFill>
                  <a:srgbClr val="FF0000"/>
                </a:solidFill>
              </a:rPr>
              <a:t>th</a:t>
            </a:r>
            <a:r>
              <a:rPr lang="en-US" altLang="en-US" sz="2800" b="1" dirty="0">
                <a:solidFill>
                  <a:srgbClr val="FF0000"/>
                </a:solidFill>
              </a:rPr>
              <a:t> Amendment</a:t>
            </a:r>
            <a:r>
              <a:rPr lang="en-US" altLang="en-US" sz="2800" dirty="0"/>
              <a:t> gave African Americans, mostly former slaves living in the South, the right to </a:t>
            </a:r>
            <a:r>
              <a:rPr lang="en-US" altLang="en-US" sz="2800" dirty="0" smtClean="0"/>
              <a:t>vote.</a:t>
            </a:r>
          </a:p>
          <a:p>
            <a:pPr>
              <a:lnSpc>
                <a:spcPct val="90000"/>
              </a:lnSpc>
            </a:pPr>
            <a:endParaRPr lang="en-US" altLang="en-US" sz="2400" dirty="0" smtClean="0"/>
          </a:p>
          <a:p>
            <a:pPr>
              <a:lnSpc>
                <a:spcPct val="90000"/>
              </a:lnSpc>
            </a:pPr>
            <a:r>
              <a:rPr lang="en-US" altLang="en-US" sz="2400" dirty="0" smtClean="0"/>
              <a:t>However</a:t>
            </a:r>
            <a:r>
              <a:rPr lang="en-US" altLang="en-US" sz="2400" dirty="0"/>
              <a:t>, this principle had no effect if Congress failed to enforce it. </a:t>
            </a:r>
            <a:endParaRPr lang="en-US" altLang="en-US" sz="2400" dirty="0" smtClean="0"/>
          </a:p>
          <a:p>
            <a:pPr lvl="1">
              <a:lnSpc>
                <a:spcPct val="90000"/>
              </a:lnSpc>
            </a:pPr>
            <a:r>
              <a:rPr lang="en-US" altLang="en-US" sz="1900" dirty="0" smtClean="0"/>
              <a:t>This is why literacy tests and poll taxes existed </a:t>
            </a:r>
            <a:endParaRPr lang="en-US" altLang="en-US" sz="1900" dirty="0"/>
          </a:p>
          <a:p>
            <a:endParaRPr lang="en-US" dirty="0"/>
          </a:p>
        </p:txBody>
      </p:sp>
      <p:pic>
        <p:nvPicPr>
          <p:cNvPr id="4" name="Picture 8" descr="c06_s03_p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48200" y="1600200"/>
            <a:ext cx="3782942" cy="4510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45258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Acts </a:t>
            </a:r>
            <a:endParaRPr lang="en-US" dirty="0"/>
          </a:p>
        </p:txBody>
      </p:sp>
      <p:sp>
        <p:nvSpPr>
          <p:cNvPr id="3" name="Content Placeholder 2"/>
          <p:cNvSpPr>
            <a:spLocks noGrp="1"/>
          </p:cNvSpPr>
          <p:nvPr>
            <p:ph sz="quarter" idx="1"/>
          </p:nvPr>
        </p:nvSpPr>
        <p:spPr/>
        <p:txBody>
          <a:bodyPr/>
          <a:lstStyle/>
          <a:p>
            <a:pPr>
              <a:lnSpc>
                <a:spcPct val="90000"/>
              </a:lnSpc>
            </a:pPr>
            <a:r>
              <a:rPr lang="en-US" altLang="en-US" sz="2400" dirty="0"/>
              <a:t>Pressure from the civil rights movement led Congress to act.</a:t>
            </a:r>
          </a:p>
          <a:p>
            <a:pPr>
              <a:lnSpc>
                <a:spcPct val="90000"/>
              </a:lnSpc>
            </a:pPr>
            <a:endParaRPr lang="en-US" altLang="en-US" sz="2400" dirty="0"/>
          </a:p>
          <a:p>
            <a:pPr>
              <a:lnSpc>
                <a:spcPct val="90000"/>
              </a:lnSpc>
            </a:pPr>
            <a:r>
              <a:rPr lang="en-US" altLang="en-US" sz="2400" dirty="0"/>
              <a:t>The </a:t>
            </a:r>
            <a:r>
              <a:rPr lang="en-US" altLang="en-US" sz="2400" b="1" dirty="0">
                <a:solidFill>
                  <a:srgbClr val="FF0000"/>
                </a:solidFill>
              </a:rPr>
              <a:t>Civil Rights Act of 1957</a:t>
            </a:r>
            <a:r>
              <a:rPr lang="en-US" altLang="en-US" sz="2400" dirty="0"/>
              <a:t> created the U.S. Commission on Civil Rights, which investigated voter discrimination. </a:t>
            </a:r>
          </a:p>
          <a:p>
            <a:pPr>
              <a:lnSpc>
                <a:spcPct val="90000"/>
              </a:lnSpc>
            </a:pPr>
            <a:endParaRPr lang="en-US" altLang="en-US" sz="2400" dirty="0"/>
          </a:p>
          <a:p>
            <a:pPr>
              <a:lnSpc>
                <a:spcPct val="90000"/>
              </a:lnSpc>
            </a:pPr>
            <a:r>
              <a:rPr lang="en-US" altLang="en-US" sz="2400" dirty="0"/>
              <a:t>The </a:t>
            </a:r>
            <a:r>
              <a:rPr lang="en-US" altLang="en-US" sz="2400" b="1" dirty="0">
                <a:solidFill>
                  <a:srgbClr val="FF0000"/>
                </a:solidFill>
              </a:rPr>
              <a:t>Civil Rights Act of 1960</a:t>
            </a:r>
            <a:r>
              <a:rPr lang="en-US" altLang="en-US" sz="2400" dirty="0"/>
              <a:t> allowed federal voting referees to help qualified people register and vote in federal elections wherever federal courts found voter discrimination.</a:t>
            </a:r>
            <a:endParaRPr lang="en-US" altLang="en-US" sz="2800" dirty="0"/>
          </a:p>
          <a:p>
            <a:endParaRPr lang="en-US" dirty="0"/>
          </a:p>
        </p:txBody>
      </p:sp>
    </p:spTree>
    <p:extLst>
      <p:ext uri="{BB962C8B-B14F-4D97-AF65-F5344CB8AC3E}">
        <p14:creationId xmlns:p14="http://schemas.microsoft.com/office/powerpoint/2010/main" val="2837610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Acts </a:t>
            </a:r>
            <a:endParaRPr lang="en-US" dirty="0"/>
          </a:p>
        </p:txBody>
      </p:sp>
      <p:sp>
        <p:nvSpPr>
          <p:cNvPr id="3" name="Content Placeholder 2"/>
          <p:cNvSpPr>
            <a:spLocks noGrp="1"/>
          </p:cNvSpPr>
          <p:nvPr>
            <p:ph sz="quarter" idx="1"/>
          </p:nvPr>
        </p:nvSpPr>
        <p:spPr>
          <a:xfrm>
            <a:off x="301752" y="1527048"/>
            <a:ext cx="4041648" cy="4949952"/>
          </a:xfrm>
        </p:spPr>
        <p:txBody>
          <a:bodyPr>
            <a:normAutofit/>
          </a:bodyPr>
          <a:lstStyle/>
          <a:p>
            <a:r>
              <a:rPr lang="en-US" altLang="en-US" sz="2400" dirty="0"/>
              <a:t>The </a:t>
            </a:r>
            <a:r>
              <a:rPr lang="en-US" altLang="en-US" sz="2400" b="1" dirty="0">
                <a:solidFill>
                  <a:srgbClr val="FF0000"/>
                </a:solidFill>
              </a:rPr>
              <a:t>Civil Rights Act of 1964</a:t>
            </a:r>
            <a:r>
              <a:rPr lang="en-US" altLang="en-US" sz="2400" dirty="0"/>
              <a:t> outlawed racial discrimination in job related-matters and banned unfair voter registration practices  and literacy requirements</a:t>
            </a:r>
            <a:r>
              <a:rPr lang="en-US" altLang="en-US" sz="2400" dirty="0" smtClean="0"/>
              <a:t>.</a:t>
            </a:r>
          </a:p>
          <a:p>
            <a:endParaRPr lang="en-US" altLang="en-US" sz="2400" dirty="0" smtClean="0"/>
          </a:p>
          <a:p>
            <a:r>
              <a:rPr lang="en-US" altLang="en-US" sz="2400" dirty="0" smtClean="0"/>
              <a:t>Federal </a:t>
            </a:r>
            <a:r>
              <a:rPr lang="en-US" altLang="en-US" sz="2400" dirty="0"/>
              <a:t>court orders </a:t>
            </a:r>
            <a:r>
              <a:rPr lang="en-US" altLang="en-US" sz="2400" dirty="0" smtClean="0"/>
              <a:t>were </a:t>
            </a:r>
            <a:r>
              <a:rPr lang="en-US" altLang="en-US" sz="2400" dirty="0"/>
              <a:t>used to enforce </a:t>
            </a:r>
            <a:r>
              <a:rPr lang="en-US" altLang="en-US" sz="2400" dirty="0" smtClean="0"/>
              <a:t>these provisions</a:t>
            </a:r>
          </a:p>
          <a:p>
            <a:pPr marL="0" indent="0">
              <a:buNone/>
            </a:pPr>
            <a:endParaRPr lang="en-US" altLang="en-US" sz="2400" dirty="0"/>
          </a:p>
        </p:txBody>
      </p:sp>
      <p:pic>
        <p:nvPicPr>
          <p:cNvPr id="4" name="Picture 8" descr="c06_s03_p1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0" y="1828800"/>
            <a:ext cx="4038600" cy="3570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4504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a:t>
            </a:r>
            <a:endParaRPr lang="en-US" dirty="0"/>
          </a:p>
        </p:txBody>
      </p:sp>
      <p:sp>
        <p:nvSpPr>
          <p:cNvPr id="4" name="Rectangle 4"/>
          <p:cNvSpPr>
            <a:spLocks noGrp="1" noChangeArrowheads="1"/>
          </p:cNvSpPr>
          <p:nvPr>
            <p:ph sz="quarter" idx="1"/>
          </p:nvPr>
        </p:nvSpPr>
        <p:spPr>
          <a:xfrm>
            <a:off x="301752" y="1527048"/>
            <a:ext cx="4117848" cy="4572000"/>
          </a:xfrm>
        </p:spPr>
        <p:txBody>
          <a:bodyPr/>
          <a:lstStyle/>
          <a:p>
            <a:pPr eaLnBrk="1" hangingPunct="1">
              <a:lnSpc>
                <a:spcPct val="90000"/>
              </a:lnSpc>
            </a:pPr>
            <a:r>
              <a:rPr lang="en-US" altLang="en-US" sz="2800" dirty="0" smtClean="0"/>
              <a:t>In 1965, Dr. Martin Luther King, Jr. led a voter registration drive in Selma, Alabama.</a:t>
            </a:r>
          </a:p>
          <a:p>
            <a:pPr eaLnBrk="1" hangingPunct="1">
              <a:lnSpc>
                <a:spcPct val="90000"/>
              </a:lnSpc>
            </a:pPr>
            <a:endParaRPr lang="en-US" altLang="en-US" sz="2800" dirty="0" smtClean="0"/>
          </a:p>
          <a:p>
            <a:pPr eaLnBrk="1" hangingPunct="1">
              <a:lnSpc>
                <a:spcPct val="90000"/>
              </a:lnSpc>
            </a:pPr>
            <a:r>
              <a:rPr lang="en-US" altLang="en-US" sz="2800" dirty="0" smtClean="0"/>
              <a:t>National television showed peaceful civil rights marchers being attacked by State police, shocking the country.</a:t>
            </a:r>
          </a:p>
        </p:txBody>
      </p:sp>
      <p:pic>
        <p:nvPicPr>
          <p:cNvPr id="5" name="Picture 8" descr="c06_s03_p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262282" y="1524000"/>
            <a:ext cx="2964402" cy="4463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2117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Rights Act of 1965</a:t>
            </a:r>
            <a:endParaRPr lang="en-US" dirty="0"/>
          </a:p>
        </p:txBody>
      </p:sp>
      <p:sp>
        <p:nvSpPr>
          <p:cNvPr id="3" name="Content Placeholder 2"/>
          <p:cNvSpPr>
            <a:spLocks noGrp="1"/>
          </p:cNvSpPr>
          <p:nvPr>
            <p:ph sz="quarter" idx="1"/>
          </p:nvPr>
        </p:nvSpPr>
        <p:spPr>
          <a:xfrm>
            <a:off x="301752" y="1527048"/>
            <a:ext cx="8461247" cy="4572000"/>
          </a:xfrm>
        </p:spPr>
        <p:txBody>
          <a:bodyPr>
            <a:normAutofit fontScale="92500" lnSpcReduction="10000"/>
          </a:bodyPr>
          <a:lstStyle/>
          <a:p>
            <a:r>
              <a:rPr lang="en-US" altLang="en-US" sz="3400" dirty="0"/>
              <a:t>The Voting Rights Act of 1965 protects African Americans against various tactics intended to prevent them from voting. </a:t>
            </a:r>
          </a:p>
          <a:p>
            <a:endParaRPr lang="en-US" altLang="en-US" sz="3400" dirty="0"/>
          </a:p>
          <a:p>
            <a:r>
              <a:rPr lang="en-US" altLang="en-US" sz="3400" dirty="0"/>
              <a:t>It led to State poll taxes being overturned in the federal courts.</a:t>
            </a:r>
          </a:p>
          <a:p>
            <a:endParaRPr lang="en-US" altLang="en-US" sz="3400" dirty="0"/>
          </a:p>
          <a:p>
            <a:r>
              <a:rPr lang="en-US" altLang="en-US" sz="3400" dirty="0"/>
              <a:t>This Act applies to </a:t>
            </a:r>
            <a:r>
              <a:rPr lang="en-US" altLang="en-US" sz="3400" b="1" dirty="0"/>
              <a:t>all</a:t>
            </a:r>
            <a:r>
              <a:rPr lang="en-US" altLang="en-US" sz="3400" dirty="0"/>
              <a:t> </a:t>
            </a:r>
            <a:r>
              <a:rPr lang="en-US" altLang="en-US" sz="3400" dirty="0" smtClean="0"/>
              <a:t>elections</a:t>
            </a:r>
            <a:r>
              <a:rPr lang="en-US" altLang="en-US" sz="3400" dirty="0"/>
              <a:t>: federal, State, </a:t>
            </a:r>
            <a:r>
              <a:rPr lang="en-US" altLang="en-US" sz="3400" dirty="0" smtClean="0"/>
              <a:t>and </a:t>
            </a:r>
            <a:r>
              <a:rPr lang="en-US" altLang="en-US" sz="3400" dirty="0"/>
              <a:t>local</a:t>
            </a:r>
            <a:r>
              <a:rPr lang="en-US" altLang="en-US" sz="3400" dirty="0" smtClean="0"/>
              <a:t>.</a:t>
            </a:r>
          </a:p>
          <a:p>
            <a:endParaRPr lang="en-US" altLang="en-US" sz="3400" dirty="0"/>
          </a:p>
          <a:p>
            <a:endParaRPr lang="en-US" altLang="en-US" sz="2800" dirty="0"/>
          </a:p>
        </p:txBody>
      </p:sp>
    </p:spTree>
    <p:extLst>
      <p:ext uri="{BB962C8B-B14F-4D97-AF65-F5344CB8AC3E}">
        <p14:creationId xmlns:p14="http://schemas.microsoft.com/office/powerpoint/2010/main" val="3023169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mistadresource.org/LBimages/image_08_05_020_R07-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400"/>
            <a:ext cx="9067801" cy="675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7680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Electorate</a:t>
            </a:r>
            <a:endParaRPr lang="en-US" dirty="0"/>
          </a:p>
        </p:txBody>
      </p:sp>
      <p:sp>
        <p:nvSpPr>
          <p:cNvPr id="3" name="Content Placeholder 2"/>
          <p:cNvSpPr>
            <a:spLocks noGrp="1"/>
          </p:cNvSpPr>
          <p:nvPr>
            <p:ph sz="quarter" idx="1"/>
          </p:nvPr>
        </p:nvSpPr>
        <p:spPr/>
        <p:txBody>
          <a:bodyPr>
            <a:normAutofit lnSpcReduction="10000"/>
          </a:bodyPr>
          <a:lstStyle/>
          <a:p>
            <a:r>
              <a:rPr lang="en-US" sz="3200" dirty="0" smtClean="0"/>
              <a:t>The Constitution originally gave the power to decide voter qualifications to the States</a:t>
            </a:r>
          </a:p>
          <a:p>
            <a:pPr lvl="1"/>
            <a:r>
              <a:rPr lang="en-US" sz="3200" dirty="0" smtClean="0">
                <a:solidFill>
                  <a:schemeClr val="tx1"/>
                </a:solidFill>
              </a:rPr>
              <a:t>White male property owners </a:t>
            </a:r>
          </a:p>
          <a:p>
            <a:r>
              <a:rPr lang="en-US" sz="3200" dirty="0" smtClean="0"/>
              <a:t>Since 1789, many restrictions to voting rights have been eliminated</a:t>
            </a:r>
          </a:p>
          <a:p>
            <a:r>
              <a:rPr lang="en-US" sz="3200" dirty="0" smtClean="0"/>
              <a:t>Power to decide who has the right to vote has been shifting from the States to the federal government </a:t>
            </a:r>
          </a:p>
          <a:p>
            <a:pPr lvl="1"/>
            <a:r>
              <a:rPr lang="en-US" sz="2800" i="1" dirty="0" smtClean="0"/>
              <a:t>This trend can be examined in five stages </a:t>
            </a:r>
            <a:endParaRPr lang="en-US" sz="2800" i="1" dirty="0"/>
          </a:p>
        </p:txBody>
      </p:sp>
    </p:spTree>
    <p:extLst>
      <p:ext uri="{BB962C8B-B14F-4D97-AF65-F5344CB8AC3E}">
        <p14:creationId xmlns:p14="http://schemas.microsoft.com/office/powerpoint/2010/main" val="935228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Voting Rights Act</a:t>
            </a:r>
            <a:endParaRPr lang="en-US" dirty="0"/>
          </a:p>
        </p:txBody>
      </p:sp>
      <p:sp>
        <p:nvSpPr>
          <p:cNvPr id="3" name="Content Placeholder 2"/>
          <p:cNvSpPr>
            <a:spLocks noGrp="1"/>
          </p:cNvSpPr>
          <p:nvPr>
            <p:ph sz="quarter" idx="1"/>
          </p:nvPr>
        </p:nvSpPr>
        <p:spPr/>
        <p:txBody>
          <a:bodyPr/>
          <a:lstStyle/>
          <a:p>
            <a:r>
              <a:rPr lang="en-US" altLang="en-US" dirty="0">
                <a:solidFill>
                  <a:srgbClr val="FF0000"/>
                </a:solidFill>
              </a:rPr>
              <a:t>What provision about literacy tests was in the Voting Rights Act of 1965?</a:t>
            </a:r>
          </a:p>
          <a:p>
            <a:pPr lvl="1"/>
            <a:r>
              <a:rPr lang="en-US" sz="2800" dirty="0">
                <a:solidFill>
                  <a:schemeClr val="tx1"/>
                </a:solidFill>
              </a:rPr>
              <a:t>The Act ended the use of literacy tests in places where </a:t>
            </a:r>
            <a:r>
              <a:rPr lang="en-US" sz="2800" i="1" dirty="0">
                <a:solidFill>
                  <a:schemeClr val="tx1"/>
                </a:solidFill>
              </a:rPr>
              <a:t>less than half</a:t>
            </a:r>
            <a:r>
              <a:rPr lang="en-US" sz="2800" dirty="0">
                <a:solidFill>
                  <a:schemeClr val="tx1"/>
                </a:solidFill>
              </a:rPr>
              <a:t> the eligible electorate had registered or voted in 1964.</a:t>
            </a:r>
          </a:p>
          <a:p>
            <a:endParaRPr lang="en-US" sz="2800" dirty="0"/>
          </a:p>
          <a:p>
            <a:pPr lvl="1"/>
            <a:r>
              <a:rPr lang="en-US" sz="2800" dirty="0">
                <a:solidFill>
                  <a:schemeClr val="tx1"/>
                </a:solidFill>
              </a:rPr>
              <a:t>It also allowed federal voting examiners to oversee elections and register voters in these areas.</a:t>
            </a:r>
          </a:p>
          <a:p>
            <a:endParaRPr lang="en-US" dirty="0"/>
          </a:p>
        </p:txBody>
      </p:sp>
    </p:spTree>
    <p:extLst>
      <p:ext uri="{BB962C8B-B14F-4D97-AF65-F5344CB8AC3E}">
        <p14:creationId xmlns:p14="http://schemas.microsoft.com/office/powerpoint/2010/main" val="420767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Preclearance</a:t>
            </a:r>
            <a:endParaRPr lang="en-US" dirty="0"/>
          </a:p>
        </p:txBody>
      </p:sp>
      <p:sp>
        <p:nvSpPr>
          <p:cNvPr id="3" name="Content Placeholder 2"/>
          <p:cNvSpPr>
            <a:spLocks noGrp="1"/>
          </p:cNvSpPr>
          <p:nvPr>
            <p:ph sz="quarter" idx="1"/>
          </p:nvPr>
        </p:nvSpPr>
        <p:spPr/>
        <p:txBody>
          <a:bodyPr>
            <a:normAutofit fontScale="92500" lnSpcReduction="10000"/>
          </a:bodyPr>
          <a:lstStyle/>
          <a:p>
            <a:pPr>
              <a:lnSpc>
                <a:spcPct val="90000"/>
              </a:lnSpc>
              <a:defRPr/>
            </a:pPr>
            <a:r>
              <a:rPr lang="en-US" sz="3000" dirty="0"/>
              <a:t>N</a:t>
            </a:r>
            <a:r>
              <a:rPr lang="en-US" sz="3000" dirty="0" smtClean="0"/>
              <a:t>o </a:t>
            </a:r>
            <a:r>
              <a:rPr lang="en-US" sz="3000" dirty="0"/>
              <a:t>new or changed election laws can take effect in a state where less than half the eligible electorate had registered or voted in 1964, unless first approved by the Department of Justice</a:t>
            </a:r>
            <a:r>
              <a:rPr lang="en-US" sz="3000" dirty="0" smtClean="0"/>
              <a:t>.</a:t>
            </a:r>
            <a:endParaRPr lang="en-US" sz="3000" dirty="0"/>
          </a:p>
          <a:p>
            <a:pPr>
              <a:lnSpc>
                <a:spcPct val="90000"/>
              </a:lnSpc>
              <a:defRPr/>
            </a:pPr>
            <a:endParaRPr lang="en-US" sz="3000" dirty="0" smtClean="0"/>
          </a:p>
          <a:p>
            <a:pPr>
              <a:lnSpc>
                <a:spcPct val="90000"/>
              </a:lnSpc>
              <a:defRPr/>
            </a:pPr>
            <a:r>
              <a:rPr lang="en-US" sz="3000" dirty="0" smtClean="0"/>
              <a:t>Preclearance </a:t>
            </a:r>
            <a:r>
              <a:rPr lang="en-US" sz="3000" dirty="0"/>
              <a:t>has led to many court cases</a:t>
            </a:r>
            <a:r>
              <a:rPr lang="en-US" sz="3000" dirty="0" smtClean="0"/>
              <a:t>.</a:t>
            </a:r>
            <a:endParaRPr lang="en-US" sz="3000" dirty="0"/>
          </a:p>
          <a:p>
            <a:pPr>
              <a:lnSpc>
                <a:spcPct val="90000"/>
              </a:lnSpc>
              <a:defRPr/>
            </a:pPr>
            <a:endParaRPr lang="en-US" sz="3000" dirty="0" smtClean="0"/>
          </a:p>
          <a:p>
            <a:pPr>
              <a:lnSpc>
                <a:spcPct val="90000"/>
              </a:lnSpc>
              <a:defRPr/>
            </a:pPr>
            <a:r>
              <a:rPr lang="en-US" sz="3000" dirty="0" smtClean="0"/>
              <a:t>O</a:t>
            </a:r>
            <a:r>
              <a:rPr lang="en-US" sz="3000" dirty="0" smtClean="0">
                <a:solidFill>
                  <a:schemeClr val="tx1"/>
                </a:solidFill>
              </a:rPr>
              <a:t>ften </a:t>
            </a:r>
            <a:r>
              <a:rPr lang="en-US" sz="3000" dirty="0">
                <a:solidFill>
                  <a:schemeClr val="tx1"/>
                </a:solidFill>
              </a:rPr>
              <a:t>involve changes to the location of polling places, the boundaries of election districts, election deadlines, qualifications of candidates, or shifts from district elections to at-large elections.</a:t>
            </a:r>
          </a:p>
          <a:p>
            <a:endParaRPr lang="en-US" dirty="0"/>
          </a:p>
        </p:txBody>
      </p:sp>
    </p:spTree>
    <p:extLst>
      <p:ext uri="{BB962C8B-B14F-4D97-AF65-F5344CB8AC3E}">
        <p14:creationId xmlns:p14="http://schemas.microsoft.com/office/powerpoint/2010/main" val="829893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Amendments to the Act</a:t>
            </a:r>
            <a:endParaRPr lang="en-US" dirty="0"/>
          </a:p>
        </p:txBody>
      </p:sp>
      <p:sp>
        <p:nvSpPr>
          <p:cNvPr id="3" name="Content Placeholder 2"/>
          <p:cNvSpPr>
            <a:spLocks noGrp="1"/>
          </p:cNvSpPr>
          <p:nvPr>
            <p:ph sz="quarter" idx="1"/>
          </p:nvPr>
        </p:nvSpPr>
        <p:spPr>
          <a:xfrm>
            <a:off x="301752" y="1527048"/>
            <a:ext cx="4498848" cy="4572000"/>
          </a:xfrm>
        </p:spPr>
        <p:txBody>
          <a:bodyPr>
            <a:normAutofit lnSpcReduction="10000"/>
          </a:bodyPr>
          <a:lstStyle/>
          <a:p>
            <a:pPr>
              <a:lnSpc>
                <a:spcPct val="90000"/>
              </a:lnSpc>
            </a:pPr>
            <a:r>
              <a:rPr lang="en-US" altLang="en-US" sz="2600" dirty="0"/>
              <a:t>The voter-examiner and preclearance provisions now apply to every community with a minority language population of 10,000 or more.  </a:t>
            </a:r>
          </a:p>
          <a:p>
            <a:pPr>
              <a:lnSpc>
                <a:spcPct val="90000"/>
              </a:lnSpc>
            </a:pPr>
            <a:endParaRPr lang="en-US" altLang="en-US" sz="2600" dirty="0"/>
          </a:p>
          <a:p>
            <a:pPr>
              <a:lnSpc>
                <a:spcPct val="90000"/>
              </a:lnSpc>
            </a:pPr>
            <a:r>
              <a:rPr lang="en-US" altLang="en-US" dirty="0">
                <a:solidFill>
                  <a:schemeClr val="tx1"/>
                </a:solidFill>
              </a:rPr>
              <a:t>In these areas, ballots and other official election materials must be printed in English and the languages of the minorities involved.</a:t>
            </a:r>
          </a:p>
          <a:p>
            <a:endParaRPr lang="en-US" dirty="0"/>
          </a:p>
        </p:txBody>
      </p:sp>
      <p:pic>
        <p:nvPicPr>
          <p:cNvPr id="4" name="Picture 8" descr="c06_s03_p1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00600" y="2261347"/>
            <a:ext cx="4038600" cy="2849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868066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Amendments to the Act</a:t>
            </a:r>
            <a:endParaRPr lang="en-US" dirty="0"/>
          </a:p>
        </p:txBody>
      </p:sp>
      <p:sp>
        <p:nvSpPr>
          <p:cNvPr id="3" name="Content Placeholder 2"/>
          <p:cNvSpPr>
            <a:spLocks noGrp="1"/>
          </p:cNvSpPr>
          <p:nvPr>
            <p:ph sz="quarter" idx="1"/>
          </p:nvPr>
        </p:nvSpPr>
        <p:spPr/>
        <p:txBody>
          <a:bodyPr>
            <a:normAutofit lnSpcReduction="10000"/>
          </a:bodyPr>
          <a:lstStyle/>
          <a:p>
            <a:pPr>
              <a:lnSpc>
                <a:spcPct val="90000"/>
              </a:lnSpc>
            </a:pPr>
            <a:r>
              <a:rPr lang="en-US" altLang="en-US" sz="2800" dirty="0"/>
              <a:t>The ban on literacy tests now applies to all elections. </a:t>
            </a:r>
          </a:p>
          <a:p>
            <a:pPr>
              <a:lnSpc>
                <a:spcPct val="90000"/>
              </a:lnSpc>
            </a:pPr>
            <a:endParaRPr lang="en-US" altLang="en-US" sz="2800" dirty="0"/>
          </a:p>
          <a:p>
            <a:pPr>
              <a:lnSpc>
                <a:spcPct val="90000"/>
              </a:lnSpc>
            </a:pPr>
            <a:r>
              <a:rPr lang="en-US" altLang="en-US" sz="2800" dirty="0"/>
              <a:t>Some States and counties have been removed from the law’s coverage through the bail-out process.</a:t>
            </a:r>
          </a:p>
          <a:p>
            <a:pPr>
              <a:lnSpc>
                <a:spcPct val="90000"/>
              </a:lnSpc>
            </a:pPr>
            <a:endParaRPr lang="en-US" altLang="en-US" sz="2400" dirty="0"/>
          </a:p>
          <a:p>
            <a:pPr lvl="1">
              <a:lnSpc>
                <a:spcPct val="90000"/>
              </a:lnSpc>
            </a:pPr>
            <a:r>
              <a:rPr lang="en-US" altLang="en-US" sz="2400" dirty="0">
                <a:solidFill>
                  <a:schemeClr val="tx1"/>
                </a:solidFill>
              </a:rPr>
              <a:t>To be removed, a State or county must show that it has not applied any voting procedures in a discriminatory way for at least 10 years.</a:t>
            </a:r>
          </a:p>
          <a:p>
            <a:pPr lvl="1">
              <a:lnSpc>
                <a:spcPct val="90000"/>
              </a:lnSpc>
            </a:pPr>
            <a:endParaRPr lang="en-US" altLang="en-US" sz="2400" dirty="0">
              <a:solidFill>
                <a:schemeClr val="tx1"/>
              </a:solidFill>
            </a:endParaRPr>
          </a:p>
          <a:p>
            <a:pPr lvl="1">
              <a:lnSpc>
                <a:spcPct val="90000"/>
              </a:lnSpc>
            </a:pPr>
            <a:r>
              <a:rPr lang="en-US" altLang="en-US" sz="2400" dirty="0">
                <a:solidFill>
                  <a:schemeClr val="tx1"/>
                </a:solidFill>
              </a:rPr>
              <a:t>Today the law still applies to everywhere in eight States, as well as parts of eight others. </a:t>
            </a:r>
          </a:p>
          <a:p>
            <a:endParaRPr lang="en-US" dirty="0"/>
          </a:p>
        </p:txBody>
      </p:sp>
    </p:spTree>
    <p:extLst>
      <p:ext uri="{BB962C8B-B14F-4D97-AF65-F5344CB8AC3E}">
        <p14:creationId xmlns:p14="http://schemas.microsoft.com/office/powerpoint/2010/main" val="2628016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Chapter 6-Section </a:t>
            </a:r>
            <a:r>
              <a:rPr lang="en-US" dirty="0" smtClean="0"/>
              <a:t>4</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753" y="2895600"/>
            <a:ext cx="6096000"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62308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Content Placeholder 2"/>
          <p:cNvSpPr>
            <a:spLocks noGrp="1"/>
          </p:cNvSpPr>
          <p:nvPr>
            <p:ph sz="quarter" idx="1"/>
          </p:nvPr>
        </p:nvSpPr>
        <p:spPr>
          <a:xfrm>
            <a:off x="315352" y="1419225"/>
            <a:ext cx="8503920" cy="4572000"/>
          </a:xfrm>
        </p:spPr>
        <p:txBody>
          <a:bodyPr/>
          <a:lstStyle/>
          <a:p>
            <a:r>
              <a:rPr lang="en-US" dirty="0" smtClean="0"/>
              <a:t>Off-year election</a:t>
            </a:r>
          </a:p>
          <a:p>
            <a:r>
              <a:rPr lang="en-US" dirty="0" smtClean="0"/>
              <a:t>Ballot Fatigue</a:t>
            </a:r>
          </a:p>
          <a:p>
            <a:r>
              <a:rPr lang="en-US" dirty="0" smtClean="0"/>
              <a:t>Political Efficacy</a:t>
            </a:r>
          </a:p>
          <a:p>
            <a:r>
              <a:rPr lang="en-US" dirty="0" smtClean="0"/>
              <a:t>Political Socialization </a:t>
            </a:r>
          </a:p>
          <a:p>
            <a:r>
              <a:rPr lang="en-US" dirty="0" smtClean="0"/>
              <a:t>Gender Gap</a:t>
            </a:r>
          </a:p>
          <a:p>
            <a:r>
              <a:rPr lang="en-US" dirty="0" smtClean="0"/>
              <a:t>Party Identification </a:t>
            </a:r>
          </a:p>
          <a:p>
            <a:r>
              <a:rPr lang="en-US" dirty="0" smtClean="0"/>
              <a:t>Straight-Ticket Voting</a:t>
            </a:r>
          </a:p>
          <a:p>
            <a:r>
              <a:rPr lang="en-US" dirty="0" smtClean="0"/>
              <a:t>Split-Ticket Voting</a:t>
            </a:r>
          </a:p>
          <a:p>
            <a:r>
              <a:rPr lang="en-US" dirty="0" smtClean="0"/>
              <a:t>Independent</a:t>
            </a:r>
            <a:endParaRPr lang="en-US" dirty="0"/>
          </a:p>
        </p:txBody>
      </p:sp>
      <p:pic>
        <p:nvPicPr>
          <p:cNvPr id="2050" name="Picture 2" descr="http://static.maciverinstitute.com/Straight%20Ticket%20Voting%20Button-thumb-618xauto-41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133600"/>
            <a:ext cx="4475872" cy="3143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95077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r>
              <a:rPr lang="en-US" sz="2800" dirty="0" smtClean="0"/>
              <a:t>What factors influence voter behavior?</a:t>
            </a:r>
          </a:p>
          <a:p>
            <a:pPr lvl="1"/>
            <a:r>
              <a:rPr lang="en-US" sz="2800" dirty="0">
                <a:solidFill>
                  <a:schemeClr val="tx1"/>
                </a:solidFill>
              </a:rPr>
              <a:t>Voters are influenced by sociological factors such as income, occupation, education, gender, age, religion, ethnic background, geography, and family.</a:t>
            </a:r>
          </a:p>
          <a:p>
            <a:pPr lvl="1"/>
            <a:endParaRPr lang="en-US" sz="2800" dirty="0">
              <a:solidFill>
                <a:schemeClr val="tx1"/>
              </a:solidFill>
            </a:endParaRPr>
          </a:p>
          <a:p>
            <a:pPr lvl="1"/>
            <a:r>
              <a:rPr lang="en-US" sz="2800" dirty="0">
                <a:solidFill>
                  <a:schemeClr val="tx1"/>
                </a:solidFill>
              </a:rPr>
              <a:t>Voters are also influenced by psychological factors such as political party identification, specific candidates, and key issues.</a:t>
            </a:r>
          </a:p>
          <a:p>
            <a:endParaRPr lang="en-US" sz="2800" dirty="0"/>
          </a:p>
        </p:txBody>
      </p:sp>
    </p:spTree>
    <p:extLst>
      <p:ext uri="{BB962C8B-B14F-4D97-AF65-F5344CB8AC3E}">
        <p14:creationId xmlns:p14="http://schemas.microsoft.com/office/powerpoint/2010/main" val="2394482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Nonvoting</a:t>
            </a:r>
            <a:endParaRPr lang="en-US" dirty="0"/>
          </a:p>
        </p:txBody>
      </p:sp>
      <p:sp>
        <p:nvSpPr>
          <p:cNvPr id="3" name="Content Placeholder 2"/>
          <p:cNvSpPr>
            <a:spLocks noGrp="1"/>
          </p:cNvSpPr>
          <p:nvPr>
            <p:ph sz="quarter" idx="1"/>
          </p:nvPr>
        </p:nvSpPr>
        <p:spPr/>
        <p:txBody>
          <a:bodyPr>
            <a:normAutofit/>
          </a:bodyPr>
          <a:lstStyle/>
          <a:p>
            <a:pPr>
              <a:lnSpc>
                <a:spcPct val="90000"/>
              </a:lnSpc>
              <a:defRPr/>
            </a:pPr>
            <a:r>
              <a:rPr lang="en-US" sz="2600" dirty="0"/>
              <a:t>Millions of Americans do not vote.</a:t>
            </a:r>
          </a:p>
          <a:p>
            <a:pPr>
              <a:lnSpc>
                <a:spcPct val="90000"/>
              </a:lnSpc>
              <a:defRPr/>
            </a:pPr>
            <a:endParaRPr lang="en-US" sz="2600" dirty="0"/>
          </a:p>
          <a:p>
            <a:pPr>
              <a:lnSpc>
                <a:spcPct val="90000"/>
              </a:lnSpc>
              <a:defRPr/>
            </a:pPr>
            <a:r>
              <a:rPr lang="en-US" sz="2600" dirty="0"/>
              <a:t>Many people who </a:t>
            </a:r>
            <a:r>
              <a:rPr lang="en-US" sz="2600" i="1" dirty="0"/>
              <a:t>do</a:t>
            </a:r>
            <a:r>
              <a:rPr lang="en-US" sz="2600" dirty="0"/>
              <a:t> vote do not cast votes for every candidate on the ballot. </a:t>
            </a:r>
          </a:p>
          <a:p>
            <a:pPr lvl="1">
              <a:lnSpc>
                <a:spcPct val="90000"/>
              </a:lnSpc>
              <a:defRPr/>
            </a:pPr>
            <a:r>
              <a:rPr lang="en-US" sz="2600" dirty="0"/>
              <a:t>These people are called “nonvoting voters.” </a:t>
            </a:r>
          </a:p>
          <a:p>
            <a:pPr lvl="1">
              <a:lnSpc>
                <a:spcPct val="90000"/>
              </a:lnSpc>
              <a:defRPr/>
            </a:pPr>
            <a:r>
              <a:rPr lang="en-US" sz="2600" dirty="0"/>
              <a:t>Statewide offices and the presidency receive the most votes.</a:t>
            </a:r>
          </a:p>
          <a:p>
            <a:pPr lvl="1">
              <a:lnSpc>
                <a:spcPct val="90000"/>
              </a:lnSpc>
              <a:defRPr/>
            </a:pPr>
            <a:endParaRPr lang="en-US" sz="2600" dirty="0"/>
          </a:p>
          <a:p>
            <a:pPr>
              <a:lnSpc>
                <a:spcPct val="90000"/>
              </a:lnSpc>
              <a:defRPr/>
            </a:pPr>
            <a:r>
              <a:rPr lang="en-US" sz="2600" dirty="0"/>
              <a:t>Voter turnout is highest in presidential election years.</a:t>
            </a:r>
          </a:p>
          <a:p>
            <a:pPr lvl="1">
              <a:lnSpc>
                <a:spcPct val="90000"/>
              </a:lnSpc>
              <a:defRPr/>
            </a:pPr>
            <a:r>
              <a:rPr lang="en-US" sz="2600" dirty="0"/>
              <a:t>More people vote in general state elections than in primaries or special elections.</a:t>
            </a:r>
          </a:p>
          <a:p>
            <a:endParaRPr lang="en-US" sz="2600" dirty="0"/>
          </a:p>
        </p:txBody>
      </p:sp>
    </p:spTree>
    <p:extLst>
      <p:ext uri="{BB962C8B-B14F-4D97-AF65-F5344CB8AC3E}">
        <p14:creationId xmlns:p14="http://schemas.microsoft.com/office/powerpoint/2010/main" val="2759966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Voter Turnout</a:t>
            </a:r>
            <a:endParaRPr lang="en-US" dirty="0"/>
          </a:p>
        </p:txBody>
      </p:sp>
      <p:sp>
        <p:nvSpPr>
          <p:cNvPr id="3" name="Content Placeholder 2"/>
          <p:cNvSpPr>
            <a:spLocks noGrp="1"/>
          </p:cNvSpPr>
          <p:nvPr>
            <p:ph sz="quarter" idx="1"/>
          </p:nvPr>
        </p:nvSpPr>
        <p:spPr>
          <a:xfrm>
            <a:off x="228600" y="1676400"/>
            <a:ext cx="4194048" cy="4572000"/>
          </a:xfrm>
        </p:spPr>
        <p:txBody>
          <a:bodyPr>
            <a:normAutofit/>
          </a:bodyPr>
          <a:lstStyle/>
          <a:p>
            <a:r>
              <a:rPr lang="en-US" sz="3200" dirty="0"/>
              <a:t>Voter turnout varies from election to election, but presidential elections always draw more voters than off-year </a:t>
            </a:r>
            <a:r>
              <a:rPr lang="en-US" sz="3200" dirty="0" smtClean="0"/>
              <a:t>elections</a:t>
            </a:r>
            <a:endParaRPr lang="en-US" sz="3200" dirty="0"/>
          </a:p>
        </p:txBody>
      </p:sp>
      <p:pic>
        <p:nvPicPr>
          <p:cNvPr id="3074" name="Picture 2" descr="http://ivn.us/wp-content/uploads/2014/06/voting-line-f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599" y="2133600"/>
            <a:ext cx="4401827" cy="31421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39889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Who Cannot Vote</a:t>
            </a:r>
            <a:endParaRPr lang="en-US" dirty="0"/>
          </a:p>
        </p:txBody>
      </p:sp>
      <p:sp>
        <p:nvSpPr>
          <p:cNvPr id="3" name="Content Placeholder 2"/>
          <p:cNvSpPr>
            <a:spLocks noGrp="1"/>
          </p:cNvSpPr>
          <p:nvPr>
            <p:ph sz="quarter" idx="1"/>
          </p:nvPr>
        </p:nvSpPr>
        <p:spPr/>
        <p:txBody>
          <a:bodyPr/>
          <a:lstStyle/>
          <a:p>
            <a:pPr>
              <a:lnSpc>
                <a:spcPct val="90000"/>
              </a:lnSpc>
            </a:pPr>
            <a:r>
              <a:rPr lang="en-US" sz="2800" dirty="0"/>
              <a:t>Many people cannot </a:t>
            </a:r>
            <a:r>
              <a:rPr lang="en-US" sz="2800" i="1" dirty="0"/>
              <a:t>legally</a:t>
            </a:r>
            <a:r>
              <a:rPr lang="en-US" sz="2800" dirty="0"/>
              <a:t> vote.</a:t>
            </a:r>
          </a:p>
          <a:p>
            <a:pPr lvl="1">
              <a:lnSpc>
                <a:spcPct val="90000"/>
              </a:lnSpc>
            </a:pPr>
            <a:r>
              <a:rPr lang="en-US" sz="2400" dirty="0"/>
              <a:t>This includes resident aliens, people with disabling mental conditions, and adults in prison.</a:t>
            </a:r>
          </a:p>
          <a:p>
            <a:pPr lvl="1">
              <a:lnSpc>
                <a:spcPct val="90000"/>
              </a:lnSpc>
            </a:pPr>
            <a:endParaRPr lang="en-US" sz="2400" dirty="0"/>
          </a:p>
          <a:p>
            <a:pPr>
              <a:lnSpc>
                <a:spcPct val="90000"/>
              </a:lnSpc>
            </a:pPr>
            <a:r>
              <a:rPr lang="en-US" sz="2800" dirty="0"/>
              <a:t>Many others simply cannot vote. </a:t>
            </a:r>
          </a:p>
          <a:p>
            <a:pPr lvl="1">
              <a:lnSpc>
                <a:spcPct val="90000"/>
              </a:lnSpc>
            </a:pPr>
            <a:r>
              <a:rPr lang="en-US" sz="2400" dirty="0"/>
              <a:t>Some 5-6 million people are too ill or disabled to vote.</a:t>
            </a:r>
          </a:p>
          <a:p>
            <a:pPr lvl="1">
              <a:lnSpc>
                <a:spcPct val="90000"/>
              </a:lnSpc>
            </a:pPr>
            <a:r>
              <a:rPr lang="en-US" sz="2400" dirty="0"/>
              <a:t>Other people do not vote due to their religious beliefs or because they are traveling.</a:t>
            </a:r>
          </a:p>
          <a:p>
            <a:pPr lvl="1">
              <a:lnSpc>
                <a:spcPct val="90000"/>
              </a:lnSpc>
            </a:pPr>
            <a:endParaRPr lang="en-US" sz="2600" dirty="0"/>
          </a:p>
          <a:p>
            <a:pPr>
              <a:lnSpc>
                <a:spcPct val="90000"/>
              </a:lnSpc>
            </a:pPr>
            <a:r>
              <a:rPr lang="en-US" sz="2800" dirty="0" smtClean="0"/>
              <a:t>Discrimination effects?</a:t>
            </a:r>
            <a:endParaRPr lang="en-US" sz="2800" dirty="0"/>
          </a:p>
          <a:p>
            <a:endParaRPr lang="en-US" dirty="0"/>
          </a:p>
        </p:txBody>
      </p:sp>
    </p:spTree>
    <p:extLst>
      <p:ext uri="{BB962C8B-B14F-4D97-AF65-F5344CB8AC3E}">
        <p14:creationId xmlns:p14="http://schemas.microsoft.com/office/powerpoint/2010/main" val="376915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One </a:t>
            </a:r>
            <a:endParaRPr lang="en-US" dirty="0"/>
          </a:p>
        </p:txBody>
      </p:sp>
      <p:sp>
        <p:nvSpPr>
          <p:cNvPr id="3" name="Content Placeholder 2"/>
          <p:cNvSpPr>
            <a:spLocks noGrp="1"/>
          </p:cNvSpPr>
          <p:nvPr>
            <p:ph sz="quarter" idx="1"/>
          </p:nvPr>
        </p:nvSpPr>
        <p:spPr>
          <a:xfrm>
            <a:off x="301752" y="1527048"/>
            <a:ext cx="5337048" cy="4572000"/>
          </a:xfrm>
        </p:spPr>
        <p:txBody>
          <a:bodyPr>
            <a:normAutofit lnSpcReduction="10000"/>
          </a:bodyPr>
          <a:lstStyle/>
          <a:p>
            <a:r>
              <a:rPr lang="en-US" dirty="0" smtClean="0"/>
              <a:t>Religious, property, and tax qualifications begin to disappear in every State </a:t>
            </a:r>
          </a:p>
          <a:p>
            <a:r>
              <a:rPr lang="en-US" dirty="0" smtClean="0"/>
              <a:t>Religious qualifications eliminated by 1810</a:t>
            </a:r>
          </a:p>
          <a:p>
            <a:r>
              <a:rPr lang="en-US" dirty="0" smtClean="0"/>
              <a:t>In early 1800s, gradual elimination of property ownership and tax payment qualifications </a:t>
            </a:r>
          </a:p>
          <a:p>
            <a:r>
              <a:rPr lang="en-US" dirty="0" smtClean="0"/>
              <a:t>By 1860, almost all white males could vote in every State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44040"/>
            <a:ext cx="36068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755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a:t>
            </a:r>
            <a:endParaRPr lang="en-US" dirty="0"/>
          </a:p>
        </p:txBody>
      </p:sp>
      <p:sp>
        <p:nvSpPr>
          <p:cNvPr id="3" name="Content Placeholder 2"/>
          <p:cNvSpPr>
            <a:spLocks noGrp="1"/>
          </p:cNvSpPr>
          <p:nvPr>
            <p:ph sz="quarter" idx="1"/>
          </p:nvPr>
        </p:nvSpPr>
        <p:spPr/>
        <p:txBody>
          <a:bodyPr/>
          <a:lstStyle/>
          <a:p>
            <a:r>
              <a:rPr lang="en-US" dirty="0" smtClean="0"/>
              <a:t>Why do people choose not to vote?</a:t>
            </a:r>
          </a:p>
          <a:p>
            <a:pPr lvl="1"/>
            <a:r>
              <a:rPr lang="en-US" sz="2600" dirty="0"/>
              <a:t>They may feel that their votes will not influence local or national government or they may not trust political institutions.</a:t>
            </a:r>
          </a:p>
          <a:p>
            <a:pPr lvl="1"/>
            <a:r>
              <a:rPr lang="en-US" sz="2600" dirty="0"/>
              <a:t>They may believe that conditions will remain fine even if they do not vote.</a:t>
            </a:r>
          </a:p>
          <a:p>
            <a:pPr lvl="1"/>
            <a:r>
              <a:rPr lang="en-US" sz="2600" dirty="0"/>
              <a:t>Western voters in presidential elections may feel that the election has been decided by eastern and central states before they can vote. </a:t>
            </a:r>
          </a:p>
          <a:p>
            <a:endParaRPr lang="en-US" dirty="0"/>
          </a:p>
        </p:txBody>
      </p:sp>
    </p:spTree>
    <p:extLst>
      <p:ext uri="{BB962C8B-B14F-4D97-AF65-F5344CB8AC3E}">
        <p14:creationId xmlns:p14="http://schemas.microsoft.com/office/powerpoint/2010/main" val="17201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Voters vs. Nonvoters</a:t>
            </a:r>
            <a:endParaRPr lang="en-US" dirty="0"/>
          </a:p>
        </p:txBody>
      </p:sp>
      <p:sp>
        <p:nvSpPr>
          <p:cNvPr id="3" name="Content Placeholder 2"/>
          <p:cNvSpPr>
            <a:spLocks noGrp="1"/>
          </p:cNvSpPr>
          <p:nvPr>
            <p:ph sz="quarter" idx="1"/>
          </p:nvPr>
        </p:nvSpPr>
        <p:spPr/>
        <p:txBody>
          <a:bodyPr/>
          <a:lstStyle/>
          <a:p>
            <a:r>
              <a:rPr lang="en-US" dirty="0" smtClean="0"/>
              <a:t>Who are the people who are most likely to vote? (characteristics)</a:t>
            </a:r>
          </a:p>
          <a:p>
            <a:pPr lvl="1">
              <a:lnSpc>
                <a:spcPct val="90000"/>
              </a:lnSpc>
            </a:pPr>
            <a:r>
              <a:rPr lang="en-US" sz="3200" dirty="0"/>
              <a:t>Have higher levels of </a:t>
            </a:r>
            <a:r>
              <a:rPr lang="en-US" sz="3200" dirty="0" smtClean="0"/>
              <a:t>income</a:t>
            </a:r>
          </a:p>
          <a:p>
            <a:pPr lvl="1">
              <a:lnSpc>
                <a:spcPct val="90000"/>
              </a:lnSpc>
            </a:pPr>
            <a:r>
              <a:rPr lang="en-US" sz="3200" dirty="0" smtClean="0"/>
              <a:t>Higher levels of education</a:t>
            </a:r>
          </a:p>
          <a:p>
            <a:pPr lvl="1">
              <a:lnSpc>
                <a:spcPct val="90000"/>
              </a:lnSpc>
            </a:pPr>
            <a:r>
              <a:rPr lang="en-US" sz="3200" dirty="0" smtClean="0"/>
              <a:t>Higher status</a:t>
            </a:r>
            <a:endParaRPr lang="en-US" sz="3200" dirty="0"/>
          </a:p>
          <a:p>
            <a:pPr lvl="1">
              <a:lnSpc>
                <a:spcPct val="90000"/>
              </a:lnSpc>
            </a:pPr>
            <a:r>
              <a:rPr lang="en-US" sz="3200" dirty="0" smtClean="0"/>
              <a:t>Older</a:t>
            </a:r>
          </a:p>
          <a:p>
            <a:pPr lvl="1">
              <a:lnSpc>
                <a:spcPct val="90000"/>
              </a:lnSpc>
            </a:pPr>
            <a:r>
              <a:rPr lang="en-US" sz="3200" dirty="0" smtClean="0"/>
              <a:t>Married</a:t>
            </a:r>
          </a:p>
          <a:p>
            <a:pPr lvl="1">
              <a:lnSpc>
                <a:spcPct val="90000"/>
              </a:lnSpc>
            </a:pPr>
            <a:r>
              <a:rPr lang="en-US" sz="3200" dirty="0"/>
              <a:t>L</a:t>
            </a:r>
            <a:r>
              <a:rPr lang="en-US" sz="3200" dirty="0" smtClean="0"/>
              <a:t>ong-time </a:t>
            </a:r>
            <a:r>
              <a:rPr lang="en-US" sz="3200" dirty="0"/>
              <a:t>residents with strong party affiliation</a:t>
            </a:r>
          </a:p>
          <a:p>
            <a:endParaRPr lang="en-US" dirty="0"/>
          </a:p>
        </p:txBody>
      </p:sp>
    </p:spTree>
    <p:extLst>
      <p:ext uri="{BB962C8B-B14F-4D97-AF65-F5344CB8AC3E}">
        <p14:creationId xmlns:p14="http://schemas.microsoft.com/office/powerpoint/2010/main" val="12702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06_s04_p1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04800" y="304800"/>
            <a:ext cx="8575682" cy="6172200"/>
          </a:xfrm>
          <a:prstGeom prst="rect">
            <a:avLst/>
          </a:prstGeom>
        </p:spPr>
      </p:pic>
    </p:spTree>
    <p:extLst>
      <p:ext uri="{BB962C8B-B14F-4D97-AF65-F5344CB8AC3E}">
        <p14:creationId xmlns:p14="http://schemas.microsoft.com/office/powerpoint/2010/main" val="36766868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 Voter Behavior</a:t>
            </a:r>
            <a:endParaRPr lang="en-US" dirty="0"/>
          </a:p>
        </p:txBody>
      </p:sp>
      <p:sp>
        <p:nvSpPr>
          <p:cNvPr id="3" name="Content Placeholder 2"/>
          <p:cNvSpPr>
            <a:spLocks noGrp="1"/>
          </p:cNvSpPr>
          <p:nvPr>
            <p:ph sz="quarter" idx="1"/>
          </p:nvPr>
        </p:nvSpPr>
        <p:spPr/>
        <p:txBody>
          <a:bodyPr>
            <a:noAutofit/>
          </a:bodyPr>
          <a:lstStyle/>
          <a:p>
            <a:r>
              <a:rPr lang="en-US" sz="3200" dirty="0" smtClean="0"/>
              <a:t>Three sources that are used to gather voter behavior:</a:t>
            </a:r>
          </a:p>
          <a:p>
            <a:pPr lvl="1"/>
            <a:r>
              <a:rPr lang="en-US" sz="3200" dirty="0"/>
              <a:t>The results of specific </a:t>
            </a:r>
            <a:r>
              <a:rPr lang="en-US" sz="3200" dirty="0" smtClean="0"/>
              <a:t>elections</a:t>
            </a:r>
            <a:endParaRPr lang="en-US" sz="3200" dirty="0"/>
          </a:p>
          <a:p>
            <a:pPr lvl="1"/>
            <a:r>
              <a:rPr lang="en-US" sz="3200" dirty="0"/>
              <a:t>Scientific polls and surveys of public </a:t>
            </a:r>
            <a:r>
              <a:rPr lang="en-US" sz="3200" dirty="0" smtClean="0"/>
              <a:t>opinion</a:t>
            </a:r>
            <a:endParaRPr lang="en-US" sz="3200" dirty="0"/>
          </a:p>
          <a:p>
            <a:pPr lvl="1"/>
            <a:r>
              <a:rPr lang="en-US" sz="3200" dirty="0"/>
              <a:t>Studies of political socialization—how people gain political attitudes and opinions</a:t>
            </a:r>
          </a:p>
          <a:p>
            <a:endParaRPr lang="en-US" sz="3200" dirty="0"/>
          </a:p>
        </p:txBody>
      </p:sp>
    </p:spTree>
    <p:extLst>
      <p:ext uri="{BB962C8B-B14F-4D97-AF65-F5344CB8AC3E}">
        <p14:creationId xmlns:p14="http://schemas.microsoft.com/office/powerpoint/2010/main" val="23689253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 Voter Behavior</a:t>
            </a:r>
            <a:endParaRPr lang="en-US" dirty="0"/>
          </a:p>
        </p:txBody>
      </p:sp>
      <p:sp>
        <p:nvSpPr>
          <p:cNvPr id="3" name="Content Placeholder 2"/>
          <p:cNvSpPr>
            <a:spLocks noGrp="1"/>
          </p:cNvSpPr>
          <p:nvPr>
            <p:ph sz="quarter" idx="1"/>
          </p:nvPr>
        </p:nvSpPr>
        <p:spPr>
          <a:xfrm>
            <a:off x="301752" y="1527048"/>
            <a:ext cx="4270248" cy="4572000"/>
          </a:xfrm>
        </p:spPr>
        <p:txBody>
          <a:bodyPr/>
          <a:lstStyle/>
          <a:p>
            <a:r>
              <a:rPr lang="en-US" dirty="0" smtClean="0"/>
              <a:t>Voters influenced by a combination of sociological and psychological factors</a:t>
            </a:r>
          </a:p>
          <a:p>
            <a:pPr lvl="1">
              <a:lnSpc>
                <a:spcPct val="90000"/>
              </a:lnSpc>
            </a:pPr>
            <a:r>
              <a:rPr lang="en-US" sz="2400" b="1" dirty="0">
                <a:solidFill>
                  <a:srgbClr val="FF0000"/>
                </a:solidFill>
              </a:rPr>
              <a:t>Sociology</a:t>
            </a:r>
            <a:r>
              <a:rPr lang="en-US" sz="2400" dirty="0"/>
              <a:t> includes a voter’s personal qualities and their group affiliations.</a:t>
            </a:r>
          </a:p>
          <a:p>
            <a:pPr lvl="1">
              <a:lnSpc>
                <a:spcPct val="90000"/>
              </a:lnSpc>
            </a:pPr>
            <a:r>
              <a:rPr lang="en-US" sz="2400" b="1" dirty="0">
                <a:solidFill>
                  <a:srgbClr val="FF0000"/>
                </a:solidFill>
              </a:rPr>
              <a:t>Psychology </a:t>
            </a:r>
            <a:r>
              <a:rPr lang="en-US" sz="2400" dirty="0"/>
              <a:t>includes how a voter sees politics.</a:t>
            </a:r>
          </a:p>
          <a:p>
            <a:endParaRPr lang="en-US" dirty="0"/>
          </a:p>
        </p:txBody>
      </p:sp>
      <p:pic>
        <p:nvPicPr>
          <p:cNvPr id="4" name="Picture 8" descr="c06_s04_p1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29200" y="1524000"/>
            <a:ext cx="3443312" cy="46783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71784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Sociological Influences</a:t>
            </a:r>
            <a:endParaRPr lang="en-US" dirty="0"/>
          </a:p>
        </p:txBody>
      </p:sp>
      <p:sp>
        <p:nvSpPr>
          <p:cNvPr id="3" name="Content Placeholder 2"/>
          <p:cNvSpPr>
            <a:spLocks noGrp="1"/>
          </p:cNvSpPr>
          <p:nvPr>
            <p:ph sz="quarter" idx="1"/>
          </p:nvPr>
        </p:nvSpPr>
        <p:spPr/>
        <p:txBody>
          <a:bodyPr/>
          <a:lstStyle/>
          <a:p>
            <a:r>
              <a:rPr lang="en-US" sz="2800" dirty="0"/>
              <a:t>Every voter has several qualities that combine to influence their votes.</a:t>
            </a:r>
          </a:p>
          <a:p>
            <a:endParaRPr lang="en-US" sz="2800" dirty="0"/>
          </a:p>
          <a:p>
            <a:r>
              <a:rPr lang="en-US" sz="2800" dirty="0"/>
              <a:t>A majority of the following groups </a:t>
            </a:r>
            <a:r>
              <a:rPr lang="en-US" sz="2800" i="1" dirty="0">
                <a:solidFill>
                  <a:srgbClr val="FF0000"/>
                </a:solidFill>
              </a:rPr>
              <a:t>tend</a:t>
            </a:r>
            <a:r>
              <a:rPr lang="en-US" sz="2800" dirty="0"/>
              <a:t> to vote </a:t>
            </a:r>
            <a:r>
              <a:rPr lang="en-US" sz="2800" dirty="0">
                <a:solidFill>
                  <a:srgbClr val="FF0000"/>
                </a:solidFill>
              </a:rPr>
              <a:t>Republican</a:t>
            </a:r>
            <a:r>
              <a:rPr lang="en-US" sz="2800" dirty="0"/>
              <a:t>:</a:t>
            </a:r>
          </a:p>
          <a:p>
            <a:pPr lvl="1"/>
            <a:r>
              <a:rPr lang="en-US" sz="2400" dirty="0"/>
              <a:t>Voters with higher incomes (such as professional and business people)</a:t>
            </a:r>
          </a:p>
          <a:p>
            <a:pPr lvl="1"/>
            <a:r>
              <a:rPr lang="en-US" sz="2400" dirty="0"/>
              <a:t>Voters with higher levels of education </a:t>
            </a:r>
          </a:p>
          <a:p>
            <a:pPr lvl="1"/>
            <a:r>
              <a:rPr lang="en-US" sz="2400" dirty="0"/>
              <a:t>Older voters (though this has varied in the past 30 years)</a:t>
            </a:r>
          </a:p>
          <a:p>
            <a:pPr lvl="1"/>
            <a:r>
              <a:rPr lang="en-US" sz="2400" dirty="0"/>
              <a:t>Protestants</a:t>
            </a:r>
          </a:p>
          <a:p>
            <a:endParaRPr lang="en-US" dirty="0"/>
          </a:p>
        </p:txBody>
      </p:sp>
    </p:spTree>
    <p:extLst>
      <p:ext uri="{BB962C8B-B14F-4D97-AF65-F5344CB8AC3E}">
        <p14:creationId xmlns:p14="http://schemas.microsoft.com/office/powerpoint/2010/main" val="41685774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Sociological Influences</a:t>
            </a:r>
            <a:endParaRPr lang="en-US" dirty="0"/>
          </a:p>
        </p:txBody>
      </p:sp>
      <p:sp>
        <p:nvSpPr>
          <p:cNvPr id="3" name="Content Placeholder 2"/>
          <p:cNvSpPr>
            <a:spLocks noGrp="1"/>
          </p:cNvSpPr>
          <p:nvPr>
            <p:ph sz="quarter" idx="1"/>
          </p:nvPr>
        </p:nvSpPr>
        <p:spPr/>
        <p:txBody>
          <a:bodyPr/>
          <a:lstStyle/>
          <a:p>
            <a:pPr>
              <a:lnSpc>
                <a:spcPct val="90000"/>
              </a:lnSpc>
            </a:pPr>
            <a:r>
              <a:rPr lang="en-US" sz="2800" dirty="0"/>
              <a:t>A majority of the following groups </a:t>
            </a:r>
            <a:r>
              <a:rPr lang="en-US" sz="2800" i="1" dirty="0">
                <a:solidFill>
                  <a:srgbClr val="FF0000"/>
                </a:solidFill>
              </a:rPr>
              <a:t>tend</a:t>
            </a:r>
            <a:r>
              <a:rPr lang="en-US" sz="2800" dirty="0"/>
              <a:t> to vote for </a:t>
            </a:r>
            <a:r>
              <a:rPr lang="en-US" sz="2800" dirty="0">
                <a:solidFill>
                  <a:srgbClr val="FF0000"/>
                </a:solidFill>
              </a:rPr>
              <a:t>Democrats</a:t>
            </a:r>
            <a:r>
              <a:rPr lang="en-US" sz="2800" dirty="0" smtClean="0"/>
              <a:t>.</a:t>
            </a:r>
            <a:endParaRPr lang="en-US" sz="2800" dirty="0"/>
          </a:p>
          <a:p>
            <a:pPr lvl="1">
              <a:lnSpc>
                <a:spcPct val="90000"/>
              </a:lnSpc>
            </a:pPr>
            <a:r>
              <a:rPr lang="en-US" sz="2800" dirty="0"/>
              <a:t>Women (by a 5-10 percent margin</a:t>
            </a:r>
            <a:r>
              <a:rPr lang="en-US" sz="2800" dirty="0" smtClean="0"/>
              <a:t>)</a:t>
            </a:r>
            <a:endParaRPr lang="en-US" sz="2800" dirty="0"/>
          </a:p>
          <a:p>
            <a:pPr lvl="1">
              <a:lnSpc>
                <a:spcPct val="90000"/>
              </a:lnSpc>
            </a:pPr>
            <a:r>
              <a:rPr lang="en-US" sz="2800" dirty="0"/>
              <a:t>African Americans </a:t>
            </a:r>
            <a:br>
              <a:rPr lang="en-US" sz="2800" dirty="0"/>
            </a:br>
            <a:r>
              <a:rPr lang="en-US" sz="2800" dirty="0"/>
              <a:t>(by large margins </a:t>
            </a:r>
            <a:br>
              <a:rPr lang="en-US" sz="2800" dirty="0"/>
            </a:br>
            <a:r>
              <a:rPr lang="en-US" sz="2800" dirty="0"/>
              <a:t>since the 1930s</a:t>
            </a:r>
            <a:r>
              <a:rPr lang="en-US" sz="2800" dirty="0" smtClean="0"/>
              <a:t>)</a:t>
            </a:r>
            <a:endParaRPr lang="en-US" sz="2800" dirty="0"/>
          </a:p>
          <a:p>
            <a:pPr lvl="1">
              <a:lnSpc>
                <a:spcPct val="90000"/>
              </a:lnSpc>
            </a:pPr>
            <a:r>
              <a:rPr lang="en-US" sz="2800" dirty="0"/>
              <a:t>Latinos (this </a:t>
            </a:r>
            <a:br>
              <a:rPr lang="en-US" sz="2800" dirty="0"/>
            </a:br>
            <a:r>
              <a:rPr lang="en-US" sz="2800" dirty="0"/>
              <a:t>varies among </a:t>
            </a:r>
            <a:br>
              <a:rPr lang="en-US" sz="2800" dirty="0"/>
            </a:br>
            <a:r>
              <a:rPr lang="en-US" sz="2800" dirty="0"/>
              <a:t>Latino groups</a:t>
            </a:r>
            <a:r>
              <a:rPr lang="en-US" sz="2800" dirty="0" smtClean="0"/>
              <a:t>)</a:t>
            </a:r>
            <a:endParaRPr lang="en-US" sz="2800" dirty="0"/>
          </a:p>
          <a:p>
            <a:pPr lvl="1">
              <a:lnSpc>
                <a:spcPct val="90000"/>
              </a:lnSpc>
            </a:pPr>
            <a:r>
              <a:rPr lang="en-US" sz="2800" dirty="0" smtClean="0"/>
              <a:t>Catholics</a:t>
            </a:r>
            <a:endParaRPr lang="en-US" dirty="0"/>
          </a:p>
        </p:txBody>
      </p:sp>
      <p:pic>
        <p:nvPicPr>
          <p:cNvPr id="4" name="Picture 8" descr="c06_s04_p1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724400" y="3124200"/>
            <a:ext cx="3752454" cy="3001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33779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Sociological Influences</a:t>
            </a:r>
            <a:endParaRPr lang="en-US" dirty="0"/>
          </a:p>
        </p:txBody>
      </p:sp>
      <p:sp>
        <p:nvSpPr>
          <p:cNvPr id="3" name="Content Placeholder 2"/>
          <p:cNvSpPr>
            <a:spLocks noGrp="1"/>
          </p:cNvSpPr>
          <p:nvPr>
            <p:ph sz="quarter" idx="1"/>
          </p:nvPr>
        </p:nvSpPr>
        <p:spPr/>
        <p:txBody>
          <a:bodyPr>
            <a:normAutofit lnSpcReduction="10000"/>
          </a:bodyPr>
          <a:lstStyle/>
          <a:p>
            <a:r>
              <a:rPr lang="en-US" sz="3000" dirty="0">
                <a:solidFill>
                  <a:srgbClr val="FF0000"/>
                </a:solidFill>
              </a:rPr>
              <a:t>Geography</a:t>
            </a:r>
            <a:r>
              <a:rPr lang="en-US" sz="3000" dirty="0"/>
              <a:t> affects voting:</a:t>
            </a:r>
          </a:p>
          <a:p>
            <a:pPr lvl="1"/>
            <a:r>
              <a:rPr lang="en-US" sz="2600" dirty="0"/>
              <a:t>Southerners once voted heavily Democratic, but now Republicans win many southern elections.</a:t>
            </a:r>
          </a:p>
          <a:p>
            <a:pPr lvl="1"/>
            <a:r>
              <a:rPr lang="en-US" sz="2600" dirty="0"/>
              <a:t>A majority of voters in big cities tend to vote for Democrats.</a:t>
            </a:r>
          </a:p>
          <a:p>
            <a:pPr lvl="1"/>
            <a:r>
              <a:rPr lang="en-US" sz="2600" dirty="0"/>
              <a:t>A majority of voters in the suburbs, small cities, and rural areas tend to vote Republican. </a:t>
            </a:r>
          </a:p>
          <a:p>
            <a:pPr lvl="1">
              <a:buNone/>
            </a:pPr>
            <a:endParaRPr lang="en-US" sz="2600" dirty="0"/>
          </a:p>
          <a:p>
            <a:r>
              <a:rPr lang="en-US" sz="3000" dirty="0"/>
              <a:t>In general, family members tend to vote in similar ways.</a:t>
            </a:r>
          </a:p>
          <a:p>
            <a:endParaRPr lang="en-US" dirty="0"/>
          </a:p>
        </p:txBody>
      </p:sp>
    </p:spTree>
    <p:extLst>
      <p:ext uri="{BB962C8B-B14F-4D97-AF65-F5344CB8AC3E}">
        <p14:creationId xmlns:p14="http://schemas.microsoft.com/office/powerpoint/2010/main" val="31921903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Party Affiliation</a:t>
            </a:r>
            <a:endParaRPr lang="en-US" dirty="0"/>
          </a:p>
        </p:txBody>
      </p:sp>
      <p:sp>
        <p:nvSpPr>
          <p:cNvPr id="3" name="Content Placeholder 2"/>
          <p:cNvSpPr>
            <a:spLocks noGrp="1"/>
          </p:cNvSpPr>
          <p:nvPr>
            <p:ph sz="quarter" idx="1"/>
          </p:nvPr>
        </p:nvSpPr>
        <p:spPr/>
        <p:txBody>
          <a:bodyPr>
            <a:normAutofit lnSpcReduction="10000"/>
          </a:bodyPr>
          <a:lstStyle/>
          <a:p>
            <a:pPr>
              <a:lnSpc>
                <a:spcPct val="90000"/>
              </a:lnSpc>
              <a:defRPr/>
            </a:pPr>
            <a:r>
              <a:rPr lang="en-US" sz="2800" dirty="0"/>
              <a:t>Party identification is the strongest predictor of how a person will vote.</a:t>
            </a:r>
          </a:p>
          <a:p>
            <a:pPr>
              <a:lnSpc>
                <a:spcPct val="90000"/>
              </a:lnSpc>
              <a:defRPr/>
            </a:pPr>
            <a:endParaRPr lang="en-US" sz="2800" dirty="0"/>
          </a:p>
          <a:p>
            <a:pPr>
              <a:lnSpc>
                <a:spcPct val="90000"/>
              </a:lnSpc>
              <a:defRPr/>
            </a:pPr>
            <a:r>
              <a:rPr lang="en-US" sz="2800" dirty="0"/>
              <a:t>Party loyalists are likely to vote for all of their party’s candidates in any election.</a:t>
            </a:r>
          </a:p>
          <a:p>
            <a:pPr>
              <a:lnSpc>
                <a:spcPct val="90000"/>
              </a:lnSpc>
              <a:defRPr/>
            </a:pPr>
            <a:endParaRPr lang="en-US" sz="2400" dirty="0"/>
          </a:p>
          <a:p>
            <a:pPr lvl="1">
              <a:lnSpc>
                <a:spcPct val="90000"/>
              </a:lnSpc>
              <a:defRPr/>
            </a:pPr>
            <a:r>
              <a:rPr lang="en-US" sz="2400" dirty="0"/>
              <a:t>This tendency has decreased recently as more people identify themselves as independents with no party affiliation.</a:t>
            </a:r>
          </a:p>
          <a:p>
            <a:pPr lvl="1">
              <a:lnSpc>
                <a:spcPct val="90000"/>
              </a:lnSpc>
              <a:defRPr/>
            </a:pPr>
            <a:endParaRPr lang="en-US" sz="2400" dirty="0"/>
          </a:p>
          <a:p>
            <a:pPr lvl="1">
              <a:lnSpc>
                <a:spcPct val="90000"/>
              </a:lnSpc>
              <a:defRPr/>
            </a:pPr>
            <a:r>
              <a:rPr lang="en-US" sz="2400" dirty="0"/>
              <a:t>More people are also willing to vote for some candidates from the opposing party, “splitting” their ticket. </a:t>
            </a:r>
          </a:p>
        </p:txBody>
      </p:sp>
    </p:spTree>
    <p:extLst>
      <p:ext uri="{BB962C8B-B14F-4D97-AF65-F5344CB8AC3E}">
        <p14:creationId xmlns:p14="http://schemas.microsoft.com/office/powerpoint/2010/main" val="7260377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Independents</a:t>
            </a:r>
            <a:endParaRPr lang="en-US" dirty="0"/>
          </a:p>
        </p:txBody>
      </p:sp>
      <p:sp>
        <p:nvSpPr>
          <p:cNvPr id="3" name="Content Placeholder 2"/>
          <p:cNvSpPr>
            <a:spLocks noGrp="1"/>
          </p:cNvSpPr>
          <p:nvPr>
            <p:ph sz="quarter" idx="1"/>
          </p:nvPr>
        </p:nvSpPr>
        <p:spPr/>
        <p:txBody>
          <a:bodyPr>
            <a:normAutofit lnSpcReduction="10000"/>
          </a:bodyPr>
          <a:lstStyle/>
          <a:p>
            <a:r>
              <a:rPr lang="en-US" sz="2800" dirty="0"/>
              <a:t>It is estimated that from one fourth to one third of all voters today are independents.</a:t>
            </a:r>
          </a:p>
          <a:p>
            <a:endParaRPr lang="en-US" sz="2800" dirty="0"/>
          </a:p>
          <a:p>
            <a:r>
              <a:rPr lang="en-US" sz="2800" dirty="0"/>
              <a:t>Independent voters once tended to be less concerned, less informed, and less active in politics than Democrats or Republicans.</a:t>
            </a:r>
          </a:p>
          <a:p>
            <a:endParaRPr lang="en-US" sz="2800" dirty="0"/>
          </a:p>
          <a:p>
            <a:r>
              <a:rPr lang="en-US" sz="2800" dirty="0"/>
              <a:t>In recent years, a rising number of independents are young people with above average levels of education, income, and job status.</a:t>
            </a:r>
          </a:p>
          <a:p>
            <a:endParaRPr lang="en-US" dirty="0"/>
          </a:p>
        </p:txBody>
      </p:sp>
    </p:spTree>
    <p:extLst>
      <p:ext uri="{BB962C8B-B14F-4D97-AF65-F5344CB8AC3E}">
        <p14:creationId xmlns:p14="http://schemas.microsoft.com/office/powerpoint/2010/main" val="1883366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Two</a:t>
            </a:r>
            <a:endParaRPr lang="en-US" dirty="0"/>
          </a:p>
        </p:txBody>
      </p:sp>
      <p:sp>
        <p:nvSpPr>
          <p:cNvPr id="3" name="Content Placeholder 2"/>
          <p:cNvSpPr>
            <a:spLocks noGrp="1"/>
          </p:cNvSpPr>
          <p:nvPr>
            <p:ph sz="quarter" idx="1"/>
          </p:nvPr>
        </p:nvSpPr>
        <p:spPr>
          <a:xfrm>
            <a:off x="301752" y="1527048"/>
            <a:ext cx="3965448" cy="4572000"/>
          </a:xfrm>
        </p:spPr>
        <p:txBody>
          <a:bodyPr/>
          <a:lstStyle/>
          <a:p>
            <a:r>
              <a:rPr lang="en-US" dirty="0" smtClean="0"/>
              <a:t>After the Civil War, the 15</a:t>
            </a:r>
            <a:r>
              <a:rPr lang="en-US" baseline="30000" dirty="0" smtClean="0"/>
              <a:t>th</a:t>
            </a:r>
            <a:r>
              <a:rPr lang="en-US" dirty="0" smtClean="0"/>
              <a:t> Amendment made it illegal to deny any citizen the right to vote based on their color or race </a:t>
            </a:r>
          </a:p>
          <a:p>
            <a:pPr lvl="1"/>
            <a:r>
              <a:rPr lang="en-US" dirty="0" smtClean="0"/>
              <a:t>African Americans given right to vote? </a:t>
            </a:r>
            <a:endParaRPr lang="en-US" dirty="0"/>
          </a:p>
        </p:txBody>
      </p:sp>
      <p:pic>
        <p:nvPicPr>
          <p:cNvPr id="4" name="Picture 7" descr="c06_s01_p15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48200" y="1658938"/>
            <a:ext cx="4038600" cy="4027487"/>
          </a:xfrm>
          <a:prstGeom prst="rect">
            <a:avLst/>
          </a:prstGeom>
        </p:spPr>
      </p:pic>
    </p:spTree>
    <p:extLst>
      <p:ext uri="{BB962C8B-B14F-4D97-AF65-F5344CB8AC3E}">
        <p14:creationId xmlns:p14="http://schemas.microsoft.com/office/powerpoint/2010/main" val="2357424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Candidates and Issues</a:t>
            </a:r>
            <a:endParaRPr lang="en-US" dirty="0"/>
          </a:p>
        </p:txBody>
      </p:sp>
      <p:sp>
        <p:nvSpPr>
          <p:cNvPr id="3" name="Content Placeholder 2"/>
          <p:cNvSpPr>
            <a:spLocks noGrp="1"/>
          </p:cNvSpPr>
          <p:nvPr>
            <p:ph sz="quarter" idx="1"/>
          </p:nvPr>
        </p:nvSpPr>
        <p:spPr/>
        <p:txBody>
          <a:bodyPr>
            <a:normAutofit lnSpcReduction="10000"/>
          </a:bodyPr>
          <a:lstStyle/>
          <a:p>
            <a:r>
              <a:rPr lang="en-US" sz="2800" dirty="0"/>
              <a:t>Short-term factors such as particular candidates or key issues can swing voters in any specific election. </a:t>
            </a:r>
          </a:p>
          <a:p>
            <a:pPr>
              <a:buNone/>
            </a:pPr>
            <a:endParaRPr lang="en-US" sz="2800" dirty="0"/>
          </a:p>
          <a:p>
            <a:pPr lvl="1"/>
            <a:r>
              <a:rPr lang="en-US" sz="2800" dirty="0"/>
              <a:t>The image projected by a candidate—personality, style, character, appearance, and ability—influences voters.</a:t>
            </a:r>
          </a:p>
          <a:p>
            <a:pPr lvl="1"/>
            <a:endParaRPr lang="en-US" sz="2800" dirty="0"/>
          </a:p>
          <a:p>
            <a:pPr lvl="1"/>
            <a:r>
              <a:rPr lang="en-US" sz="2800" dirty="0"/>
              <a:t>Emotional, publicized issues such as civil rights, war, scandals, or the economy can also sway voters.</a:t>
            </a:r>
          </a:p>
          <a:p>
            <a:endParaRPr lang="en-US" dirty="0"/>
          </a:p>
        </p:txBody>
      </p:sp>
    </p:spTree>
    <p:extLst>
      <p:ext uri="{BB962C8B-B14F-4D97-AF65-F5344CB8AC3E}">
        <p14:creationId xmlns:p14="http://schemas.microsoft.com/office/powerpoint/2010/main" val="12705640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06_s04_p176"/>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6200" y="152399"/>
            <a:ext cx="9067800" cy="6517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9983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Three</a:t>
            </a:r>
            <a:endParaRPr lang="en-US" dirty="0"/>
          </a:p>
        </p:txBody>
      </p:sp>
      <p:sp>
        <p:nvSpPr>
          <p:cNvPr id="3" name="Content Placeholder 2"/>
          <p:cNvSpPr>
            <a:spLocks noGrp="1"/>
          </p:cNvSpPr>
          <p:nvPr>
            <p:ph sz="quarter" idx="1"/>
          </p:nvPr>
        </p:nvSpPr>
        <p:spPr>
          <a:xfrm>
            <a:off x="301752" y="1527048"/>
            <a:ext cx="4346448" cy="4572000"/>
          </a:xfrm>
        </p:spPr>
        <p:txBody>
          <a:bodyPr/>
          <a:lstStyle/>
          <a:p>
            <a:r>
              <a:rPr lang="en-US" dirty="0" smtClean="0"/>
              <a:t>In 1920, the ratification of the 19</a:t>
            </a:r>
            <a:r>
              <a:rPr lang="en-US" baseline="30000" dirty="0" smtClean="0"/>
              <a:t>th</a:t>
            </a:r>
            <a:r>
              <a:rPr lang="en-US" dirty="0" smtClean="0"/>
              <a:t> Amendment gave women the right to vote</a:t>
            </a:r>
          </a:p>
          <a:p>
            <a:pPr lvl="1"/>
            <a:r>
              <a:rPr lang="en-US" dirty="0" smtClean="0"/>
              <a:t>By 1920, more than half the States had already followed the example set by Wyoming in 1869</a:t>
            </a:r>
            <a:endParaRPr lang="en-US" dirty="0"/>
          </a:p>
        </p:txBody>
      </p:sp>
      <p:pic>
        <p:nvPicPr>
          <p:cNvPr id="5122" name="Picture 2" descr="http://www.addictinginfo.org/wp-content/uploads/2011/03/votes-wom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0"/>
            <a:ext cx="3079750" cy="4619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90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Women’s Suffrage in 1919</a:t>
            </a:r>
            <a:endParaRPr lang="en-US" b="1" u="sng" dirty="0"/>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72533" y="1600200"/>
            <a:ext cx="839046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63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Four &amp; Five</a:t>
            </a:r>
            <a:endParaRPr lang="en-US" dirty="0"/>
          </a:p>
        </p:txBody>
      </p:sp>
      <p:sp>
        <p:nvSpPr>
          <p:cNvPr id="3" name="Content Placeholder 2"/>
          <p:cNvSpPr>
            <a:spLocks noGrp="1"/>
          </p:cNvSpPr>
          <p:nvPr>
            <p:ph sz="quarter" idx="1"/>
          </p:nvPr>
        </p:nvSpPr>
        <p:spPr/>
        <p:txBody>
          <a:bodyPr>
            <a:normAutofit/>
          </a:bodyPr>
          <a:lstStyle/>
          <a:p>
            <a:r>
              <a:rPr lang="en-US" sz="2800" dirty="0"/>
              <a:t>During the 1960s, the civil rights movement led to new protections for African American voting rights.</a:t>
            </a:r>
          </a:p>
          <a:p>
            <a:pPr lvl="1"/>
            <a:r>
              <a:rPr lang="en-US" sz="2800" dirty="0">
                <a:solidFill>
                  <a:schemeClr val="tx1"/>
                </a:solidFill>
              </a:rPr>
              <a:t>The Voting Rights Act of 1965 defended racial equality in voting.</a:t>
            </a:r>
          </a:p>
          <a:p>
            <a:pPr lvl="1"/>
            <a:r>
              <a:rPr lang="en-US" sz="2800" dirty="0">
                <a:solidFill>
                  <a:schemeClr val="tx1"/>
                </a:solidFill>
              </a:rPr>
              <a:t>The 24th Amendment eliminated the poll tax in federal elections</a:t>
            </a:r>
            <a:r>
              <a:rPr lang="en-US" sz="2800" dirty="0" smtClean="0">
                <a:solidFill>
                  <a:schemeClr val="tx1"/>
                </a:solidFill>
              </a:rPr>
              <a:t>.</a:t>
            </a:r>
            <a:endParaRPr lang="en-US" sz="2800" dirty="0">
              <a:solidFill>
                <a:schemeClr val="tx1"/>
              </a:solidFill>
            </a:endParaRPr>
          </a:p>
          <a:p>
            <a:r>
              <a:rPr lang="en-US" sz="2800" dirty="0"/>
              <a:t>In 1971 the 26th Amendment gave those 18 and older the right to vote.</a:t>
            </a:r>
          </a:p>
        </p:txBody>
      </p:sp>
    </p:spTree>
    <p:extLst>
      <p:ext uri="{BB962C8B-B14F-4D97-AF65-F5344CB8AC3E}">
        <p14:creationId xmlns:p14="http://schemas.microsoft.com/office/powerpoint/2010/main" val="32498461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388</TotalTime>
  <Words>2573</Words>
  <Application>Microsoft Office PowerPoint</Application>
  <PresentationFormat>On-screen Show (4:3)</PresentationFormat>
  <Paragraphs>281</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Civic</vt:lpstr>
      <vt:lpstr>Chapter 6: Voters and Voter Behavior</vt:lpstr>
      <vt:lpstr>Section One: The Right to Vote (pg. 152-155)</vt:lpstr>
      <vt:lpstr>History of Voting Rights</vt:lpstr>
      <vt:lpstr>The Electorate</vt:lpstr>
      <vt:lpstr>Stage One </vt:lpstr>
      <vt:lpstr>Stage Two</vt:lpstr>
      <vt:lpstr>Stage Three</vt:lpstr>
      <vt:lpstr>Women’s Suffrage in 1919</vt:lpstr>
      <vt:lpstr>Stage Four &amp; Five</vt:lpstr>
      <vt:lpstr>Voting Qualifications </vt:lpstr>
      <vt:lpstr>Voting Qualifications</vt:lpstr>
      <vt:lpstr>Voting Qualifications</vt:lpstr>
      <vt:lpstr>Chapter 6: Section 2</vt:lpstr>
      <vt:lpstr>Vocab</vt:lpstr>
      <vt:lpstr>Universal Requirements</vt:lpstr>
      <vt:lpstr>Citizenship </vt:lpstr>
      <vt:lpstr>Residency</vt:lpstr>
      <vt:lpstr>Soldiers &amp; Absentee Ballots</vt:lpstr>
      <vt:lpstr>Age</vt:lpstr>
      <vt:lpstr>Age</vt:lpstr>
      <vt:lpstr>Voter Registration</vt:lpstr>
      <vt:lpstr>Voter Registration </vt:lpstr>
      <vt:lpstr>Voter Registration</vt:lpstr>
      <vt:lpstr>ID to Vote?</vt:lpstr>
      <vt:lpstr>Tests and Taxes</vt:lpstr>
      <vt:lpstr>PowerPoint Presentation</vt:lpstr>
      <vt:lpstr>Persons Denied the Vote</vt:lpstr>
      <vt:lpstr>Section 3-Suffrage and Civil Rights</vt:lpstr>
      <vt:lpstr>Gerrymandering</vt:lpstr>
      <vt:lpstr>Gerrymandering Example Diagram</vt:lpstr>
      <vt:lpstr>Gerrymandering Example:  Arizona's 2nd Congressional district  </vt:lpstr>
      <vt:lpstr>White Primaries</vt:lpstr>
      <vt:lpstr>Fifteenth Amendment </vt:lpstr>
      <vt:lpstr>15th Amendment</vt:lpstr>
      <vt:lpstr>Civil Rights Acts </vt:lpstr>
      <vt:lpstr>Civil Rights Acts </vt:lpstr>
      <vt:lpstr>Civil Rights Act</vt:lpstr>
      <vt:lpstr>Voting Rights Act of 1965</vt:lpstr>
      <vt:lpstr>PowerPoint Presentation</vt:lpstr>
      <vt:lpstr>Checkpoint: Voting Rights Act</vt:lpstr>
      <vt:lpstr>Preclearance</vt:lpstr>
      <vt:lpstr>Amendments to the Act</vt:lpstr>
      <vt:lpstr>Amendments to the Act</vt:lpstr>
      <vt:lpstr>Chapter 6-Section 4</vt:lpstr>
      <vt:lpstr>Key Terms </vt:lpstr>
      <vt:lpstr>Introduction</vt:lpstr>
      <vt:lpstr>Nonvoting</vt:lpstr>
      <vt:lpstr>Voter Turnout</vt:lpstr>
      <vt:lpstr>People Who Cannot Vote</vt:lpstr>
      <vt:lpstr>Checkpoint</vt:lpstr>
      <vt:lpstr>Voters vs. Nonvoters</vt:lpstr>
      <vt:lpstr>PowerPoint Presentation</vt:lpstr>
      <vt:lpstr>Studying Voter Behavior</vt:lpstr>
      <vt:lpstr>Studying Voter Behavior</vt:lpstr>
      <vt:lpstr>Sociological Influences</vt:lpstr>
      <vt:lpstr>Sociological Influences</vt:lpstr>
      <vt:lpstr>Sociological Influences</vt:lpstr>
      <vt:lpstr>Party Affiliation</vt:lpstr>
      <vt:lpstr>Independents</vt:lpstr>
      <vt:lpstr>Candidates and Issues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Voters and Voter Behavior</dc:title>
  <dc:creator>Windows User</dc:creator>
  <cp:lastModifiedBy>Windows User</cp:lastModifiedBy>
  <cp:revision>30</cp:revision>
  <dcterms:created xsi:type="dcterms:W3CDTF">2014-10-29T22:09:16Z</dcterms:created>
  <dcterms:modified xsi:type="dcterms:W3CDTF">2017-04-20T17:41:01Z</dcterms:modified>
</cp:coreProperties>
</file>