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64" r:id="rId4"/>
    <p:sldId id="263" r:id="rId5"/>
    <p:sldId id="257" r:id="rId6"/>
    <p:sldId id="259" r:id="rId7"/>
    <p:sldId id="260" r:id="rId8"/>
    <p:sldId id="261" r:id="rId9"/>
    <p:sldId id="262" r:id="rId10"/>
    <p:sldId id="266" r:id="rId11"/>
    <p:sldId id="279"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7A19146-7469-4EF1-8CFF-26C677B62CD6}" type="datetimeFigureOut">
              <a:rPr lang="en-US" smtClean="0"/>
              <a:pPr/>
              <a:t>5/22/2017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C56FB5C-948B-44D1-9717-1F04459A443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A19146-7469-4EF1-8CFF-26C677B62CD6}"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C56FB5C-948B-44D1-9717-1F04459A44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0A7435E-D54F-4CE3-B8CF-719A859FEBC8}" type="datetimeFigureOut">
              <a:rPr lang="en-US"/>
              <a:pPr>
                <a:defRPr/>
              </a:pPr>
              <a:t>5/22/2017</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638A426-0F2A-4367-9CE7-7ED7E816538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06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19146-7469-4EF1-8CFF-26C677B62CD6}"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6FB5C-948B-44D1-9717-1F04459A443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7A19146-7469-4EF1-8CFF-26C677B62CD6}" type="datetimeFigureOut">
              <a:rPr lang="en-US" smtClean="0"/>
              <a:pPr/>
              <a:t>5/22/2017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C56FB5C-948B-44D1-9717-1F04459A443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A19146-7469-4EF1-8CFF-26C677B62CD6}"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19146-7469-4EF1-8CFF-26C677B62CD6}" type="datetimeFigureOut">
              <a:rPr lang="en-US" smtClean="0"/>
              <a:pPr/>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A19146-7469-4EF1-8CFF-26C677B62CD6}" type="datetimeFigureOut">
              <a:rPr lang="en-US" smtClean="0"/>
              <a:pPr/>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6FB5C-948B-44D1-9717-1F04459A443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7A19146-7469-4EF1-8CFF-26C677B62CD6}" type="datetimeFigureOut">
              <a:rPr lang="en-US" smtClean="0"/>
              <a:pPr/>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6FB5C-948B-44D1-9717-1F04459A4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C56FB5C-948B-44D1-9717-1F04459A443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A19146-7469-4EF1-8CFF-26C677B62CD6}"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6FB5C-948B-44D1-9717-1F04459A443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7A19146-7469-4EF1-8CFF-26C677B62CD6}" type="datetimeFigureOut">
              <a:rPr lang="en-US" smtClean="0"/>
              <a:pPr/>
              <a:t>5/22/2017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C56FB5C-948B-44D1-9717-1F04459A44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960"/>
            <a:ext cx="2057400" cy="1828800"/>
          </a:xfrm>
        </p:spPr>
        <p:txBody>
          <a:bodyPr>
            <a:normAutofit/>
          </a:bodyPr>
          <a:lstStyle/>
          <a:p>
            <a:r>
              <a:rPr lang="en-US" sz="3200" dirty="0" smtClean="0">
                <a:latin typeface="Goudy Old Style" panose="02020502050305020303" pitchFamily="18" charset="0"/>
              </a:rPr>
              <a:t>Chapter 11</a:t>
            </a:r>
            <a:endParaRPr lang="en-US" sz="3200" dirty="0">
              <a:latin typeface="Goudy Old Style" panose="02020502050305020303" pitchFamily="18" charset="0"/>
            </a:endParaRPr>
          </a:p>
        </p:txBody>
      </p:sp>
      <p:sp>
        <p:nvSpPr>
          <p:cNvPr id="3" name="Title 2"/>
          <p:cNvSpPr>
            <a:spLocks noGrp="1"/>
          </p:cNvSpPr>
          <p:nvPr>
            <p:ph type="title"/>
          </p:nvPr>
        </p:nvSpPr>
        <p:spPr/>
        <p:txBody>
          <a:bodyPr/>
          <a:lstStyle/>
          <a:p>
            <a:r>
              <a:rPr lang="en-US" sz="6000" dirty="0" smtClean="0">
                <a:latin typeface="Goudy Old Style" panose="02020502050305020303" pitchFamily="18" charset="0"/>
              </a:rPr>
              <a:t>The Power of Congress</a:t>
            </a:r>
            <a:endParaRPr lang="en-US" sz="6000" dirty="0">
              <a:latin typeface="Goudy Old Style" panose="02020502050305020303" pitchFamily="18" charset="0"/>
            </a:endParaRPr>
          </a:p>
        </p:txBody>
      </p:sp>
    </p:spTree>
    <p:extLst>
      <p:ext uri="{BB962C8B-B14F-4D97-AF65-F5344CB8AC3E}">
        <p14:creationId xmlns:p14="http://schemas.microsoft.com/office/powerpoint/2010/main" val="21933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Goudy Old Style" panose="02020502050305020303" pitchFamily="18" charset="0"/>
              </a:rPr>
              <a:t>Adapted from Mr. </a:t>
            </a:r>
            <a:r>
              <a:rPr lang="en-US" sz="2800" dirty="0" err="1">
                <a:latin typeface="Goudy Old Style" panose="02020502050305020303" pitchFamily="18" charset="0"/>
              </a:rPr>
              <a:t>Rosenstock’s</a:t>
            </a:r>
            <a:r>
              <a:rPr lang="en-US" sz="2800" dirty="0">
                <a:latin typeface="Goudy Old Style" panose="02020502050305020303" pitchFamily="18" charset="0"/>
              </a:rPr>
              <a:t> Presentation “Everything you wanted to know about the </a:t>
            </a:r>
            <a:r>
              <a:rPr lang="en-US" sz="2800" dirty="0" smtClean="0">
                <a:latin typeface="Goudy Old Style" panose="02020502050305020303" pitchFamily="18" charset="0"/>
              </a:rPr>
              <a:t>Expressed </a:t>
            </a:r>
            <a:r>
              <a:rPr lang="en-US" sz="2800" dirty="0">
                <a:latin typeface="Goudy Old Style" panose="02020502050305020303" pitchFamily="18" charset="0"/>
              </a:rPr>
              <a:t>Powers of Money and Commerce”</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Sources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86334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chemeClr val="bg1"/>
                </a:solidFill>
                <a:latin typeface="Goudy Old Style" panose="02020502050305020303" pitchFamily="18" charset="0"/>
              </a:rPr>
              <a:t>Chapter </a:t>
            </a:r>
            <a:r>
              <a:rPr lang="en-US" dirty="0" smtClean="0">
                <a:solidFill>
                  <a:schemeClr val="bg1"/>
                </a:solidFill>
                <a:latin typeface="Goudy Old Style" panose="02020502050305020303" pitchFamily="18" charset="0"/>
              </a:rPr>
              <a:t>11-Section 2</a:t>
            </a:r>
            <a:endParaRPr lang="en-US" dirty="0"/>
          </a:p>
        </p:txBody>
      </p:sp>
      <p:sp>
        <p:nvSpPr>
          <p:cNvPr id="3" name="Title 2"/>
          <p:cNvSpPr>
            <a:spLocks noGrp="1"/>
          </p:cNvSpPr>
          <p:nvPr>
            <p:ph type="title"/>
          </p:nvPr>
        </p:nvSpPr>
        <p:spPr/>
        <p:txBody>
          <a:bodyPr/>
          <a:lstStyle/>
          <a:p>
            <a:r>
              <a:rPr lang="en-US" dirty="0">
                <a:latin typeface="Goudy Old Style" panose="02020502050305020303" pitchFamily="18" charset="0"/>
              </a:rPr>
              <a:t>The Other Expressed Powers</a:t>
            </a:r>
            <a:endParaRPr lang="en-US" dirty="0"/>
          </a:p>
        </p:txBody>
      </p:sp>
    </p:spTree>
    <p:extLst>
      <p:ext uri="{BB962C8B-B14F-4D97-AF65-F5344CB8AC3E}">
        <p14:creationId xmlns:p14="http://schemas.microsoft.com/office/powerpoint/2010/main" val="244181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Times New Roman" panose="02020603050405020304" pitchFamily="18" charset="0"/>
                <a:cs typeface="Times New Roman" panose="02020603050405020304" pitchFamily="18" charset="0"/>
              </a:rPr>
              <a:t>Foreign </a:t>
            </a:r>
            <a:r>
              <a:rPr lang="en-US" altLang="en-US" b="1" u="sng" dirty="0" smtClean="0">
                <a:latin typeface="Times New Roman" panose="02020603050405020304" pitchFamily="18" charset="0"/>
                <a:cs typeface="Times New Roman" panose="02020603050405020304" pitchFamily="18" charset="0"/>
              </a:rPr>
              <a:t>Relations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6934200" cy="5062729"/>
          </a:xfrm>
        </p:spPr>
        <p:txBody>
          <a:bodyPr>
            <a:normAutofit/>
          </a:bodyPr>
          <a:lstStyle/>
          <a:p>
            <a:pPr eaLnBrk="1" hangingPunct="1">
              <a:lnSpc>
                <a:spcPct val="90000"/>
              </a:lnSpc>
            </a:pPr>
            <a:r>
              <a:rPr lang="en-US" altLang="en-US" sz="2200" b="1" u="sng" dirty="0">
                <a:latin typeface="Times New Roman" panose="02020603050405020304" pitchFamily="18" charset="0"/>
                <a:cs typeface="Times New Roman" panose="02020603050405020304" pitchFamily="18" charset="0"/>
              </a:rPr>
              <a:t>Foreign Relations </a:t>
            </a:r>
            <a:r>
              <a:rPr lang="en-US" altLang="en-US" sz="2200" b="1" u="sng" dirty="0" smtClean="0">
                <a:latin typeface="Times New Roman" panose="02020603050405020304" pitchFamily="18" charset="0"/>
                <a:cs typeface="Times New Roman" panose="02020603050405020304" pitchFamily="18" charset="0"/>
              </a:rPr>
              <a:t>Powers</a:t>
            </a:r>
            <a:r>
              <a:rPr lang="en-US" altLang="en-US" sz="2200" b="1" dirty="0" smtClean="0">
                <a:latin typeface="Times New Roman" panose="02020603050405020304" pitchFamily="18" charset="0"/>
                <a:cs typeface="Times New Roman" panose="02020603050405020304" pitchFamily="18" charset="0"/>
              </a:rPr>
              <a:t>-</a:t>
            </a:r>
            <a:endParaRPr lang="en-US" altLang="en-US" sz="2200" b="1" dirty="0">
              <a:latin typeface="Times New Roman" panose="02020603050405020304" pitchFamily="18" charset="0"/>
              <a:cs typeface="Times New Roman" panose="02020603050405020304" pitchFamily="18" charset="0"/>
            </a:endParaRPr>
          </a:p>
          <a:p>
            <a:pPr lvl="1" eaLnBrk="1" hangingPunct="1">
              <a:lnSpc>
                <a:spcPct val="90000"/>
              </a:lnSpc>
            </a:pPr>
            <a:r>
              <a:rPr lang="en-US" altLang="en-US" sz="2200" dirty="0">
                <a:latin typeface="Times New Roman" panose="02020603050405020304" pitchFamily="18" charset="0"/>
                <a:cs typeface="Times New Roman" panose="02020603050405020304" pitchFamily="18" charset="0"/>
              </a:rPr>
              <a:t>Congress has the power to deal with foreign states and shares these powers with the President</a:t>
            </a:r>
            <a:r>
              <a:rPr lang="en-US" altLang="en-US" sz="2200" dirty="0" smtClean="0">
                <a:latin typeface="Times New Roman" panose="02020603050405020304" pitchFamily="18" charset="0"/>
                <a:cs typeface="Times New Roman" panose="02020603050405020304" pitchFamily="18" charset="0"/>
              </a:rPr>
              <a:t>.</a:t>
            </a:r>
          </a:p>
          <a:p>
            <a:pPr lvl="2" eaLnBrk="1" hangingPunct="1">
              <a:lnSpc>
                <a:spcPct val="90000"/>
              </a:lnSpc>
            </a:pPr>
            <a:r>
              <a:rPr lang="en-US" altLang="en-US" sz="2200" dirty="0" smtClean="0">
                <a:latin typeface="Times New Roman" panose="02020603050405020304" pitchFamily="18" charset="0"/>
                <a:cs typeface="Times New Roman" panose="02020603050405020304" pitchFamily="18" charset="0"/>
              </a:rPr>
              <a:t>The Constitution gives the President primary responsibility over the conduct of America foreign policy </a:t>
            </a:r>
          </a:p>
          <a:p>
            <a:pPr>
              <a:lnSpc>
                <a:spcPct val="90000"/>
              </a:lnSpc>
            </a:pPr>
            <a:endParaRPr lang="en-US" altLang="en-US" sz="2400" dirty="0" smtClean="0">
              <a:latin typeface="Times New Roman" panose="02020603050405020304" pitchFamily="18" charset="0"/>
              <a:cs typeface="Times New Roman" panose="02020603050405020304" pitchFamily="18" charset="0"/>
            </a:endParaRPr>
          </a:p>
          <a:p>
            <a:pPr>
              <a:lnSpc>
                <a:spcPct val="90000"/>
              </a:lnSpc>
            </a:pPr>
            <a:r>
              <a:rPr lang="en-US" altLang="en-US" sz="2400" dirty="0" smtClean="0">
                <a:latin typeface="Times New Roman" panose="02020603050405020304" pitchFamily="18" charset="0"/>
                <a:cs typeface="Times New Roman" panose="02020603050405020304" pitchFamily="18" charset="0"/>
              </a:rPr>
              <a:t>Congress has two sources of authority when it comes to foreign affairs</a:t>
            </a:r>
          </a:p>
          <a:p>
            <a:pPr lvl="2" eaLnBrk="1" hangingPunct="1">
              <a:lnSpc>
                <a:spcPct val="90000"/>
              </a:lnSpc>
            </a:pPr>
            <a:r>
              <a:rPr lang="en-US" altLang="en-US" sz="2200" dirty="0" smtClean="0">
                <a:latin typeface="Times New Roman" panose="02020603050405020304" pitchFamily="18" charset="0"/>
                <a:cs typeface="Times New Roman" panose="02020603050405020304" pitchFamily="18" charset="0"/>
              </a:rPr>
              <a:t>1.) From expressed powers they have spending power and the power to regulate foreign commerce in addition to war powers </a:t>
            </a:r>
          </a:p>
          <a:p>
            <a:pPr lvl="2" eaLnBrk="1" hangingPunct="1">
              <a:lnSpc>
                <a:spcPct val="90000"/>
              </a:lnSpc>
            </a:pPr>
            <a:r>
              <a:rPr lang="en-US" altLang="en-US" sz="2200" dirty="0" smtClean="0">
                <a:latin typeface="Times New Roman" panose="02020603050405020304" pitchFamily="18" charset="0"/>
                <a:cs typeface="Times New Roman" panose="02020603050405020304" pitchFamily="18" charset="0"/>
              </a:rPr>
              <a:t>2.) Sovereignty powers b/c the U.S. is a sovereign state with in the world community </a:t>
            </a:r>
            <a:endParaRPr lang="en-US" altLang="en-U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621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War Powers</a:t>
            </a:r>
          </a:p>
        </p:txBody>
      </p:sp>
      <p:sp>
        <p:nvSpPr>
          <p:cNvPr id="15363" name="Content Placeholder 2"/>
          <p:cNvSpPr>
            <a:spLocks noGrp="1"/>
          </p:cNvSpPr>
          <p:nvPr>
            <p:ph idx="1"/>
          </p:nvPr>
        </p:nvSpPr>
        <p:spPr>
          <a:xfrm>
            <a:off x="457200" y="1905000"/>
            <a:ext cx="5105400" cy="4800600"/>
          </a:xfrm>
        </p:spPr>
        <p:txBody>
          <a:bodyPr>
            <a:normAutofit/>
          </a:bodyPr>
          <a:lstStyle/>
          <a:p>
            <a:pPr eaLnBrk="1" hangingPunct="1">
              <a:lnSpc>
                <a:spcPct val="90000"/>
              </a:lnSpc>
            </a:pPr>
            <a:r>
              <a:rPr lang="en-US" altLang="en-US" sz="2600" b="1" u="sng" dirty="0">
                <a:latin typeface="Times New Roman" panose="02020603050405020304" pitchFamily="18" charset="0"/>
                <a:cs typeface="Times New Roman" panose="02020603050405020304" pitchFamily="18" charset="0"/>
              </a:rPr>
              <a:t>War </a:t>
            </a:r>
            <a:r>
              <a:rPr lang="en-US" altLang="en-US" sz="2600" b="1" u="sng" dirty="0" smtClean="0">
                <a:latin typeface="Times New Roman" panose="02020603050405020304" pitchFamily="18" charset="0"/>
                <a:cs typeface="Times New Roman" panose="02020603050405020304" pitchFamily="18" charset="0"/>
              </a:rPr>
              <a:t>Powers</a:t>
            </a:r>
            <a:r>
              <a:rPr lang="en-US" altLang="en-US" sz="2600" b="1" dirty="0" smtClean="0">
                <a:latin typeface="Times New Roman" panose="02020603050405020304" pitchFamily="18" charset="0"/>
                <a:cs typeface="Times New Roman" panose="02020603050405020304" pitchFamily="18" charset="0"/>
              </a:rPr>
              <a:t>-</a:t>
            </a:r>
            <a:endParaRPr lang="en-US" altLang="en-US" sz="2600" b="1" dirty="0">
              <a:latin typeface="Times New Roman" panose="02020603050405020304" pitchFamily="18" charset="0"/>
              <a:cs typeface="Times New Roman" panose="02020603050405020304" pitchFamily="18" charset="0"/>
            </a:endParaRPr>
          </a:p>
          <a:p>
            <a:pPr lvl="1"/>
            <a:r>
              <a:rPr lang="en-US" altLang="en-US" sz="2600" dirty="0" smtClean="0">
                <a:latin typeface="Times New Roman" panose="02020603050405020304" pitchFamily="18" charset="0"/>
                <a:cs typeface="Times New Roman" panose="02020603050405020304" pitchFamily="18" charset="0"/>
              </a:rPr>
              <a:t>Six of the twenty-seven</a:t>
            </a:r>
            <a:r>
              <a:rPr lang="en-US" altLang="en-US" sz="2600" dirty="0">
                <a:latin typeface="Times New Roman" panose="02020603050405020304" pitchFamily="18" charset="0"/>
                <a:cs typeface="Times New Roman" panose="02020603050405020304" pitchFamily="18" charset="0"/>
              </a:rPr>
              <a:t> </a:t>
            </a:r>
            <a:r>
              <a:rPr lang="en-US" altLang="en-US" sz="2600" dirty="0" smtClean="0">
                <a:latin typeface="Times New Roman" panose="02020603050405020304" pitchFamily="18" charset="0"/>
                <a:cs typeface="Times New Roman" panose="02020603050405020304" pitchFamily="18" charset="0"/>
              </a:rPr>
              <a:t>expressed powers deal with war which allows Congress to: </a:t>
            </a:r>
          </a:p>
          <a:p>
            <a:pPr lvl="2"/>
            <a:r>
              <a:rPr lang="en-US" altLang="en-US" sz="2600" dirty="0" smtClean="0">
                <a:latin typeface="Times New Roman" panose="02020603050405020304" pitchFamily="18" charset="0"/>
                <a:cs typeface="Times New Roman" panose="02020603050405020304" pitchFamily="18" charset="0"/>
              </a:rPr>
              <a:t>President is commander in chief, but congress declares war, regulates the militia and armed services, creates military laws, military tribunals… etc.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8194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0716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Powers-Copyright </a:t>
            </a:r>
            <a:endParaRPr lang="en-US" dirty="0"/>
          </a:p>
        </p:txBody>
      </p:sp>
      <p:sp>
        <p:nvSpPr>
          <p:cNvPr id="3" name="Content Placeholder 2"/>
          <p:cNvSpPr>
            <a:spLocks noGrp="1"/>
          </p:cNvSpPr>
          <p:nvPr>
            <p:ph idx="1"/>
          </p:nvPr>
        </p:nvSpPr>
        <p:spPr>
          <a:xfrm>
            <a:off x="381000" y="1905000"/>
            <a:ext cx="5791200" cy="4525963"/>
          </a:xfrm>
        </p:spPr>
        <p:txBody>
          <a:bodyPr>
            <a:noAutofit/>
          </a:bodyPr>
          <a:lstStyle/>
          <a:p>
            <a:r>
              <a:rPr lang="en-US" sz="2800" b="1" u="sng" dirty="0" smtClean="0">
                <a:latin typeface="Times New Roman" panose="02020603050405020304" pitchFamily="18" charset="0"/>
                <a:cs typeface="Times New Roman" panose="02020603050405020304" pitchFamily="18" charset="0"/>
              </a:rPr>
              <a:t>Copyrights</a:t>
            </a:r>
            <a:r>
              <a:rPr lang="en-US" sz="2800" b="1" dirty="0" smtClean="0">
                <a:latin typeface="Times New Roman" panose="02020603050405020304" pitchFamily="18" charset="0"/>
                <a:cs typeface="Times New Roman" panose="02020603050405020304" pitchFamily="18" charset="0"/>
              </a:rPr>
              <a:t>- </a:t>
            </a:r>
          </a:p>
          <a:p>
            <a:pPr lvl="1"/>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copyright is the exclusive right of an author to reproduce, publish, and sell his or her creative work</a:t>
            </a:r>
          </a:p>
          <a:p>
            <a:pPr lvl="1"/>
            <a:r>
              <a:rPr lang="en-US" sz="2800" dirty="0" smtClean="0">
                <a:latin typeface="Times New Roman" panose="02020603050405020304" pitchFamily="18" charset="0"/>
                <a:cs typeface="Times New Roman" panose="02020603050405020304" pitchFamily="18" charset="0"/>
              </a:rPr>
              <a:t>Copyrights </a:t>
            </a:r>
            <a:r>
              <a:rPr lang="en-US" sz="2800" dirty="0">
                <a:latin typeface="Times New Roman" panose="02020603050405020304" pitchFamily="18" charset="0"/>
                <a:cs typeface="Times New Roman" panose="02020603050405020304" pitchFamily="18" charset="0"/>
              </a:rPr>
              <a:t>must be registered in the Copyright Office of the Library of Congress</a:t>
            </a:r>
          </a:p>
          <a:p>
            <a:pPr lvl="2"/>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are good for 70 years beyond the life of the </a:t>
            </a:r>
            <a:r>
              <a:rPr lang="en-US" sz="2800" dirty="0" smtClean="0">
                <a:latin typeface="Times New Roman" panose="02020603050405020304" pitchFamily="18" charset="0"/>
                <a:cs typeface="Times New Roman" panose="02020603050405020304" pitchFamily="18" charset="0"/>
              </a:rPr>
              <a:t>author</a:t>
            </a:r>
            <a:endParaRPr lang="en-US" sz="2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52800"/>
            <a:ext cx="2363127" cy="1695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4781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Powers-Patents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500" b="1" u="sng" dirty="0" smtClean="0">
                <a:latin typeface="Times New Roman" panose="02020603050405020304" pitchFamily="18" charset="0"/>
                <a:cs typeface="Times New Roman" panose="02020603050405020304" pitchFamily="18" charset="0"/>
              </a:rPr>
              <a:t>Patents</a:t>
            </a:r>
            <a:r>
              <a:rPr lang="en-US" sz="2500" b="1" dirty="0" smtClean="0">
                <a:latin typeface="Times New Roman" panose="02020603050405020304" pitchFamily="18" charset="0"/>
                <a:cs typeface="Times New Roman" panose="02020603050405020304" pitchFamily="18" charset="0"/>
              </a:rPr>
              <a:t>-</a:t>
            </a:r>
            <a:endParaRPr lang="en-US" sz="2500" b="1" u="sng" dirty="0" smtClean="0">
              <a:latin typeface="Times New Roman" panose="02020603050405020304" pitchFamily="18" charset="0"/>
              <a:cs typeface="Times New Roman" panose="02020603050405020304" pitchFamily="18" charset="0"/>
            </a:endParaRPr>
          </a:p>
          <a:p>
            <a:pPr lvl="1"/>
            <a:r>
              <a:rPr lang="en-US" sz="2500" dirty="0" smtClean="0">
                <a:latin typeface="Times New Roman" panose="02020603050405020304" pitchFamily="18" charset="0"/>
                <a:cs typeface="Times New Roman" panose="02020603050405020304" pitchFamily="18" charset="0"/>
              </a:rPr>
              <a:t>A </a:t>
            </a:r>
            <a:r>
              <a:rPr lang="en-US" sz="2500" dirty="0">
                <a:latin typeface="Times New Roman" panose="02020603050405020304" pitchFamily="18" charset="0"/>
                <a:cs typeface="Times New Roman" panose="02020603050405020304" pitchFamily="18" charset="0"/>
              </a:rPr>
              <a:t>patent grants an inventor the sole right to manufacture, use, or sell any new and useful art, machine, manufacture, or composition of matter, or any new and useful improvement </a:t>
            </a:r>
            <a:r>
              <a:rPr lang="en-US" sz="2500" dirty="0" smtClean="0">
                <a:latin typeface="Times New Roman" panose="02020603050405020304" pitchFamily="18" charset="0"/>
                <a:cs typeface="Times New Roman" panose="02020603050405020304" pitchFamily="18" charset="0"/>
              </a:rPr>
              <a:t>on previous inventions</a:t>
            </a:r>
            <a:endParaRPr lang="en-US" sz="2500" dirty="0">
              <a:latin typeface="Times New Roman" panose="02020603050405020304" pitchFamily="18" charset="0"/>
              <a:cs typeface="Times New Roman" panose="02020603050405020304" pitchFamily="18" charset="0"/>
            </a:endParaRPr>
          </a:p>
          <a:p>
            <a:pPr lvl="2"/>
            <a:r>
              <a:rPr lang="en-US" sz="2500" dirty="0" smtClean="0">
                <a:latin typeface="Times New Roman" panose="02020603050405020304" pitchFamily="18" charset="0"/>
                <a:cs typeface="Times New Roman" panose="02020603050405020304" pitchFamily="18" charset="0"/>
              </a:rPr>
              <a:t>They’re good </a:t>
            </a:r>
            <a:r>
              <a:rPr lang="en-US" sz="2500" dirty="0">
                <a:latin typeface="Times New Roman" panose="02020603050405020304" pitchFamily="18" charset="0"/>
                <a:cs typeface="Times New Roman" panose="02020603050405020304" pitchFamily="18" charset="0"/>
              </a:rPr>
              <a:t>for </a:t>
            </a:r>
            <a:r>
              <a:rPr lang="en-US" sz="2500" dirty="0" smtClean="0">
                <a:latin typeface="Times New Roman" panose="02020603050405020304" pitchFamily="18" charset="0"/>
                <a:cs typeface="Times New Roman" panose="02020603050405020304" pitchFamily="18" charset="0"/>
              </a:rPr>
              <a:t>twenty </a:t>
            </a:r>
            <a:r>
              <a:rPr lang="en-US" sz="2500" dirty="0">
                <a:latin typeface="Times New Roman" panose="02020603050405020304" pitchFamily="18" charset="0"/>
                <a:cs typeface="Times New Roman" panose="02020603050405020304" pitchFamily="18" charset="0"/>
              </a:rPr>
              <a:t>years unless extended by Congress</a:t>
            </a:r>
          </a:p>
          <a:p>
            <a:pPr lvl="2"/>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Patent and Trademark Office of the Department of Commerce administers </a:t>
            </a:r>
            <a:r>
              <a:rPr lang="en-US" sz="2500" dirty="0" smtClean="0">
                <a:latin typeface="Times New Roman" panose="02020603050405020304" pitchFamily="18" charset="0"/>
                <a:cs typeface="Times New Roman" panose="02020603050405020304" pitchFamily="18" charset="0"/>
              </a:rPr>
              <a:t>or transfers patent </a:t>
            </a:r>
          </a:p>
          <a:p>
            <a:pPr lvl="2"/>
            <a:r>
              <a:rPr lang="en-US" sz="2500" dirty="0" smtClean="0">
                <a:latin typeface="Times New Roman" panose="02020603050405020304" pitchFamily="18" charset="0"/>
                <a:cs typeface="Times New Roman" panose="02020603050405020304" pitchFamily="18" charset="0"/>
              </a:rPr>
              <a:t>Private </a:t>
            </a:r>
            <a:r>
              <a:rPr lang="en-US" sz="2500" dirty="0">
                <a:latin typeface="Times New Roman" panose="02020603050405020304" pitchFamily="18" charset="0"/>
                <a:cs typeface="Times New Roman" panose="02020603050405020304" pitchFamily="18" charset="0"/>
              </a:rPr>
              <a:t>individuals, not the government, must enforce their rights</a:t>
            </a:r>
          </a:p>
          <a:p>
            <a:endParaRPr lang="en-US" dirty="0"/>
          </a:p>
        </p:txBody>
      </p:sp>
    </p:spTree>
    <p:extLst>
      <p:ext uri="{BB962C8B-B14F-4D97-AF65-F5344CB8AC3E}">
        <p14:creationId xmlns:p14="http://schemas.microsoft.com/office/powerpoint/2010/main" val="2523284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Domestic Powers-The Postal Powers</a:t>
            </a:r>
          </a:p>
        </p:txBody>
      </p:sp>
      <p:sp>
        <p:nvSpPr>
          <p:cNvPr id="18435" name="Content Placeholder 2"/>
          <p:cNvSpPr>
            <a:spLocks noGrp="1"/>
          </p:cNvSpPr>
          <p:nvPr>
            <p:ph idx="1"/>
          </p:nvPr>
        </p:nvSpPr>
        <p:spPr>
          <a:xfrm>
            <a:off x="457200" y="1600200"/>
            <a:ext cx="5105400" cy="5029200"/>
          </a:xfrm>
        </p:spPr>
        <p:txBody>
          <a:bodyPr/>
          <a:lstStyle/>
          <a:p>
            <a:r>
              <a:rPr lang="en-US" altLang="en-US" sz="2800" b="1" u="sng" dirty="0" smtClean="0">
                <a:latin typeface="Times New Roman" panose="02020603050405020304" pitchFamily="18" charset="0"/>
                <a:cs typeface="Times New Roman" panose="02020603050405020304" pitchFamily="18" charset="0"/>
              </a:rPr>
              <a:t>Postal Powers</a:t>
            </a:r>
            <a:r>
              <a:rPr lang="en-US" altLang="en-US" sz="2800" b="1" dirty="0" smtClean="0">
                <a:latin typeface="Times New Roman" panose="02020603050405020304" pitchFamily="18" charset="0"/>
                <a:cs typeface="Times New Roman" panose="02020603050405020304" pitchFamily="18" charset="0"/>
              </a:rPr>
              <a:t>-</a:t>
            </a:r>
            <a:endParaRPr lang="en-US" altLang="en-US" sz="2800" b="1" u="sng" dirty="0" smtClean="0">
              <a:latin typeface="Times New Roman" panose="02020603050405020304" pitchFamily="18" charset="0"/>
              <a:cs typeface="Times New Roman" panose="02020603050405020304" pitchFamily="18" charset="0"/>
            </a:endParaRPr>
          </a:p>
          <a:p>
            <a:pPr lvl="1"/>
            <a:r>
              <a:rPr lang="en-US" altLang="en-US" sz="3200" dirty="0" smtClean="0">
                <a:latin typeface="Times New Roman" panose="02020603050405020304" pitchFamily="18" charset="0"/>
                <a:cs typeface="Times New Roman" panose="02020603050405020304" pitchFamily="18" charset="0"/>
              </a:rPr>
              <a:t>Established in Article I, Section 8, Clause 7 Congress </a:t>
            </a:r>
            <a:r>
              <a:rPr lang="en-US" altLang="en-US" sz="3200" dirty="0">
                <a:latin typeface="Times New Roman" panose="02020603050405020304" pitchFamily="18" charset="0"/>
                <a:cs typeface="Times New Roman" panose="02020603050405020304" pitchFamily="18" charset="0"/>
              </a:rPr>
              <a:t>has the power to establish post offices and post roads</a:t>
            </a:r>
            <a:r>
              <a:rPr lang="en-US" altLang="en-US" sz="3200" dirty="0" smtClean="0">
                <a:latin typeface="Times New Roman" panose="02020603050405020304" pitchFamily="18" charset="0"/>
                <a:cs typeface="Times New Roman" panose="02020603050405020304" pitchFamily="18" charset="0"/>
              </a:rPr>
              <a:t>.</a:t>
            </a:r>
          </a:p>
          <a:p>
            <a:pPr lvl="3"/>
            <a:r>
              <a:rPr lang="en-US" altLang="en-US" sz="2800" dirty="0" smtClean="0">
                <a:latin typeface="Times New Roman" panose="02020603050405020304" pitchFamily="18" charset="0"/>
                <a:cs typeface="Times New Roman" panose="02020603050405020304" pitchFamily="18" charset="0"/>
              </a:rPr>
              <a:t>Postal roads include rail lines, roads, airways and water routes </a:t>
            </a:r>
            <a:endParaRPr lang="en-US" altLang="en-US" sz="28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672" y="2819400"/>
            <a:ext cx="2621197" cy="279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6142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Domestic Powers-Territorial Powers</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0999" y="1719070"/>
            <a:ext cx="4648201" cy="4910329"/>
          </a:xfrm>
        </p:spPr>
        <p:txBody>
          <a:bodyPr>
            <a:noAutofit/>
          </a:bodyPr>
          <a:lstStyle/>
          <a:p>
            <a:r>
              <a:rPr lang="en-US" sz="2200" b="1" u="sng" dirty="0">
                <a:latin typeface="Times New Roman" panose="02020603050405020304" pitchFamily="18" charset="0"/>
                <a:cs typeface="Times New Roman" panose="02020603050405020304" pitchFamily="18" charset="0"/>
              </a:rPr>
              <a:t>Territorial </a:t>
            </a:r>
            <a:r>
              <a:rPr lang="en-US" sz="2200" b="1" u="sng" dirty="0" smtClean="0">
                <a:latin typeface="Times New Roman" panose="02020603050405020304" pitchFamily="18" charset="0"/>
                <a:cs typeface="Times New Roman" panose="02020603050405020304" pitchFamily="18" charset="0"/>
              </a:rPr>
              <a:t>Powers</a:t>
            </a:r>
            <a:r>
              <a:rPr lang="en-US" sz="2200" b="1" dirty="0" smtClean="0">
                <a:latin typeface="Times New Roman" panose="02020603050405020304" pitchFamily="18" charset="0"/>
                <a:cs typeface="Times New Roman" panose="02020603050405020304" pitchFamily="18" charset="0"/>
              </a:rPr>
              <a:t>-</a:t>
            </a:r>
            <a:endParaRPr lang="en-US" sz="2200" b="1" u="sng" dirty="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Congress </a:t>
            </a:r>
            <a:r>
              <a:rPr lang="en-US" sz="2200" dirty="0">
                <a:latin typeface="Times New Roman" panose="02020603050405020304" pitchFamily="18" charset="0"/>
                <a:cs typeface="Times New Roman" panose="02020603050405020304" pitchFamily="18" charset="0"/>
              </a:rPr>
              <a:t>has the power to acquire, manage, and dispose of land</a:t>
            </a:r>
          </a:p>
          <a:p>
            <a:pPr lvl="1"/>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government may acquire property through purchase, donation, or eminent domain</a:t>
            </a:r>
          </a:p>
          <a:p>
            <a:pPr lvl="1"/>
            <a:r>
              <a:rPr lang="en-US" sz="2200" dirty="0" smtClean="0">
                <a:latin typeface="Times New Roman" panose="02020603050405020304" pitchFamily="18" charset="0"/>
                <a:cs typeface="Times New Roman" panose="02020603050405020304" pitchFamily="18" charset="0"/>
              </a:rPr>
              <a:t>Generally </a:t>
            </a:r>
            <a:r>
              <a:rPr lang="en-US" sz="2200" dirty="0">
                <a:latin typeface="Times New Roman" panose="02020603050405020304" pitchFamily="18" charset="0"/>
                <a:cs typeface="Times New Roman" panose="02020603050405020304" pitchFamily="18" charset="0"/>
              </a:rPr>
              <a:t>federal laws, rather than state laws, are enforced on federal properties, even if those properties lie within the boundaries of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90800"/>
            <a:ext cx="3611656"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8301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Powers-Weights and Measures</a:t>
            </a:r>
            <a:endParaRPr lang="en-US" dirty="0"/>
          </a:p>
        </p:txBody>
      </p:sp>
      <p:sp>
        <p:nvSpPr>
          <p:cNvPr id="3" name="Content Placeholder 2"/>
          <p:cNvSpPr>
            <a:spLocks noGrp="1"/>
          </p:cNvSpPr>
          <p:nvPr>
            <p:ph idx="1"/>
          </p:nvPr>
        </p:nvSpPr>
        <p:spPr>
          <a:xfrm>
            <a:off x="380999" y="1719070"/>
            <a:ext cx="4800601" cy="4453129"/>
          </a:xfrm>
        </p:spPr>
        <p:txBody>
          <a:bodyPr/>
          <a:lstStyle/>
          <a:p>
            <a:r>
              <a:rPr lang="en-US" sz="1800" b="1" u="sng" dirty="0">
                <a:latin typeface="Times New Roman" panose="02020603050405020304" pitchFamily="18" charset="0"/>
                <a:cs typeface="Times New Roman" panose="02020603050405020304" pitchFamily="18" charset="0"/>
              </a:rPr>
              <a:t>Weights and </a:t>
            </a:r>
            <a:r>
              <a:rPr lang="en-US" sz="1800" b="1" u="sng" dirty="0" smtClean="0">
                <a:latin typeface="Times New Roman" panose="02020603050405020304" pitchFamily="18" charset="0"/>
                <a:cs typeface="Times New Roman" panose="02020603050405020304" pitchFamily="18" charset="0"/>
              </a:rPr>
              <a:t>Measures</a:t>
            </a:r>
            <a:r>
              <a:rPr lang="en-US"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guarantees uniform, accurate gauges of time, distance, area, weight, volume, etc.</a:t>
            </a:r>
          </a:p>
          <a:p>
            <a:pPr lvl="2"/>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1838 Congress legalized the English system of pound, mile, etc.</a:t>
            </a:r>
          </a:p>
          <a:p>
            <a:pPr lvl="2"/>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1866 Congress legalized the metric system of gram, meter, etc.</a:t>
            </a:r>
          </a:p>
          <a:p>
            <a:pPr lvl="1"/>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created the National Bureau of Standards in the Commerce Department, now known as the National Institute of Standards and Technology, in 1901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667000"/>
            <a:ext cx="3326384" cy="2799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33314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Powers-Naturalization</a:t>
            </a:r>
            <a:endParaRPr lang="en-US" dirty="0"/>
          </a:p>
        </p:txBody>
      </p:sp>
      <p:sp>
        <p:nvSpPr>
          <p:cNvPr id="3" name="Content Placeholder 2"/>
          <p:cNvSpPr>
            <a:spLocks noGrp="1"/>
          </p:cNvSpPr>
          <p:nvPr>
            <p:ph idx="1"/>
          </p:nvPr>
        </p:nvSpPr>
        <p:spPr>
          <a:xfrm>
            <a:off x="457200" y="1981200"/>
            <a:ext cx="4724400" cy="4144963"/>
          </a:xfrm>
        </p:spPr>
        <p:txBody>
          <a:bodyPr>
            <a:noAutofit/>
          </a:bodyPr>
          <a:lstStyle/>
          <a:p>
            <a:r>
              <a:rPr lang="en-US" sz="2800" b="1" u="sng" dirty="0" smtClean="0">
                <a:latin typeface="Times New Roman" panose="02020603050405020304" pitchFamily="18" charset="0"/>
                <a:cs typeface="Times New Roman" panose="02020603050405020304" pitchFamily="18" charset="0"/>
              </a:rPr>
              <a:t>Naturalization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lvl="1"/>
            <a:r>
              <a:rPr lang="en-US" sz="2800" dirty="0" smtClean="0">
                <a:latin typeface="Times New Roman" panose="02020603050405020304" pitchFamily="18" charset="0"/>
                <a:cs typeface="Times New Roman" panose="02020603050405020304" pitchFamily="18" charset="0"/>
              </a:rPr>
              <a:t>Naturalization </a:t>
            </a:r>
            <a:r>
              <a:rPr lang="en-US" sz="2800" dirty="0">
                <a:latin typeface="Times New Roman" panose="02020603050405020304" pitchFamily="18" charset="0"/>
                <a:cs typeface="Times New Roman" panose="02020603050405020304" pitchFamily="18" charset="0"/>
              </a:rPr>
              <a:t>is the legal process by which citizens of one country become citizens of another</a:t>
            </a:r>
          </a:p>
          <a:p>
            <a:pPr lvl="2"/>
            <a:r>
              <a:rPr lang="en-US" sz="2800" dirty="0" smtClean="0">
                <a:latin typeface="Times New Roman" panose="02020603050405020304" pitchFamily="18" charset="0"/>
                <a:cs typeface="Times New Roman" panose="02020603050405020304" pitchFamily="18" charset="0"/>
              </a:rPr>
              <a:t>Article </a:t>
            </a:r>
            <a:r>
              <a:rPr lang="en-US" sz="2800" dirty="0">
                <a:latin typeface="Times New Roman" panose="02020603050405020304" pitchFamily="18" charset="0"/>
                <a:cs typeface="Times New Roman" panose="02020603050405020304" pitchFamily="18" charset="0"/>
              </a:rPr>
              <a:t>I, Section 8, Clause 4 makes this an exclusive power of the national government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95600"/>
            <a:ext cx="2819400" cy="252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0536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407893" cy="4602479"/>
          </a:xfrm>
        </p:spPr>
        <p:txBody>
          <a:bodyPr>
            <a:noAutofit/>
          </a:bodyPr>
          <a:lstStyle/>
          <a:p>
            <a:r>
              <a:rPr lang="en-US" sz="2400" dirty="0" smtClean="0">
                <a:latin typeface="Goudy Old Style" panose="02020502050305020303" pitchFamily="18" charset="0"/>
              </a:rPr>
              <a:t>Pair up with an elbow partner…you need pen and paper with both full names at the top. Title it “</a:t>
            </a:r>
            <a:r>
              <a:rPr lang="en-US" sz="2400" b="1" dirty="0" smtClean="0">
                <a:latin typeface="Goudy Old Style" panose="02020502050305020303" pitchFamily="18" charset="0"/>
              </a:rPr>
              <a:t>Taxes</a:t>
            </a:r>
            <a:r>
              <a:rPr lang="en-US" sz="2400" dirty="0" smtClean="0">
                <a:latin typeface="Goudy Old Style" panose="02020502050305020303" pitchFamily="18" charset="0"/>
              </a:rPr>
              <a:t>” </a:t>
            </a:r>
          </a:p>
          <a:p>
            <a:r>
              <a:rPr lang="en-US" sz="2400" dirty="0" smtClean="0">
                <a:latin typeface="Goudy Old Style" panose="02020502050305020303" pitchFamily="18" charset="0"/>
              </a:rPr>
              <a:t>1.) In your words explain what is a tax, and what it is used for?</a:t>
            </a:r>
          </a:p>
          <a:p>
            <a:pPr marL="45720" indent="0">
              <a:buNone/>
            </a:pPr>
            <a:endParaRPr lang="en-US" sz="2400" dirty="0" smtClean="0">
              <a:latin typeface="Goudy Old Style" panose="02020502050305020303" pitchFamily="18" charset="0"/>
            </a:endParaRPr>
          </a:p>
          <a:p>
            <a:r>
              <a:rPr lang="en-US" sz="2400" dirty="0" smtClean="0">
                <a:latin typeface="Goudy Old Style" panose="02020502050305020303" pitchFamily="18" charset="0"/>
              </a:rPr>
              <a:t>2.) Give as many examples of the different types of taxes as you can think of (you should know at least 3 types)</a:t>
            </a:r>
          </a:p>
          <a:p>
            <a:endParaRPr lang="en-US" sz="2400" dirty="0" smtClean="0">
              <a:latin typeface="Goudy Old Style" panose="02020502050305020303" pitchFamily="18" charset="0"/>
            </a:endParaRPr>
          </a:p>
          <a:p>
            <a:r>
              <a:rPr lang="en-US" sz="2400" dirty="0" smtClean="0">
                <a:latin typeface="Goudy Old Style" panose="02020502050305020303" pitchFamily="18" charset="0"/>
              </a:rPr>
              <a:t>3.) Give as many examples as you can think of ways that tax money is spent (Remember we are talking about the Federal and </a:t>
            </a:r>
            <a:r>
              <a:rPr lang="en-US" sz="2400" dirty="0">
                <a:latin typeface="Goudy Old Style" panose="02020502050305020303" pitchFamily="18" charset="0"/>
              </a:rPr>
              <a:t>State </a:t>
            </a:r>
            <a:r>
              <a:rPr lang="en-US" sz="2400" dirty="0" smtClean="0">
                <a:latin typeface="Goudy Old Style" panose="02020502050305020303" pitchFamily="18" charset="0"/>
              </a:rPr>
              <a:t>Government so choose things you think the they would pay for that private citizens </a:t>
            </a:r>
            <a:r>
              <a:rPr lang="en-US" sz="2400" smtClean="0">
                <a:latin typeface="Goudy Old Style" panose="02020502050305020303" pitchFamily="18" charset="0"/>
              </a:rPr>
              <a:t>don’t directly pay for) </a:t>
            </a:r>
            <a:endParaRPr lang="en-US" sz="2400" dirty="0">
              <a:latin typeface="Goudy Old Style" panose="02020502050305020303" pitchFamily="18" charset="0"/>
            </a:endParaRPr>
          </a:p>
        </p:txBody>
      </p:sp>
      <p:sp>
        <p:nvSpPr>
          <p:cNvPr id="3" name="Title 2"/>
          <p:cNvSpPr>
            <a:spLocks noGrp="1"/>
          </p:cNvSpPr>
          <p:nvPr>
            <p:ph type="title"/>
          </p:nvPr>
        </p:nvSpPr>
        <p:spPr>
          <a:xfrm>
            <a:off x="381000" y="355847"/>
            <a:ext cx="8381260" cy="863353"/>
          </a:xfrm>
        </p:spPr>
        <p:txBody>
          <a:bodyPr/>
          <a:lstStyle/>
          <a:p>
            <a:r>
              <a:rPr lang="en-US" sz="4800" b="1" u="sng" dirty="0" smtClean="0">
                <a:latin typeface="Goudy Old Style" panose="02020502050305020303" pitchFamily="18" charset="0"/>
              </a:rPr>
              <a:t>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04806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a:t>
            </a:r>
            <a:r>
              <a:rPr lang="en-US" b="1" u="sng" dirty="0" smtClean="0">
                <a:latin typeface="Times New Roman" panose="02020603050405020304" pitchFamily="18" charset="0"/>
                <a:cs typeface="Times New Roman" panose="02020603050405020304" pitchFamily="18" charset="0"/>
              </a:rPr>
              <a:t>Powers-Judicial Powers</a:t>
            </a:r>
            <a:endParaRPr lang="en-US" dirty="0"/>
          </a:p>
        </p:txBody>
      </p:sp>
      <p:sp>
        <p:nvSpPr>
          <p:cNvPr id="3" name="Content Placeholder 2"/>
          <p:cNvSpPr>
            <a:spLocks noGrp="1"/>
          </p:cNvSpPr>
          <p:nvPr>
            <p:ph idx="1"/>
          </p:nvPr>
        </p:nvSpPr>
        <p:spPr>
          <a:xfrm>
            <a:off x="457200" y="1752600"/>
            <a:ext cx="5029200" cy="4373563"/>
          </a:xfrm>
        </p:spPr>
        <p:txBody>
          <a:bodyPr>
            <a:noAutofit/>
          </a:bodyPr>
          <a:lstStyle/>
          <a:p>
            <a:r>
              <a:rPr lang="en-US" sz="2800" b="1" u="sng" dirty="0">
                <a:latin typeface="Times New Roman" panose="02020603050405020304" pitchFamily="18" charset="0"/>
                <a:cs typeface="Times New Roman" panose="02020603050405020304" pitchFamily="18" charset="0"/>
              </a:rPr>
              <a:t>Judicial </a:t>
            </a:r>
            <a:r>
              <a:rPr lang="en-US" sz="2800" b="1" u="sng" dirty="0" smtClean="0">
                <a:latin typeface="Times New Roman" panose="02020603050405020304" pitchFamily="18" charset="0"/>
                <a:cs typeface="Times New Roman" panose="02020603050405020304" pitchFamily="18" charset="0"/>
              </a:rPr>
              <a:t>Powers</a:t>
            </a:r>
            <a:r>
              <a:rPr lang="en-US" sz="2800" b="1" dirty="0" smtClean="0">
                <a:latin typeface="Times New Roman" panose="02020603050405020304" pitchFamily="18" charset="0"/>
                <a:cs typeface="Times New Roman" panose="02020603050405020304" pitchFamily="18" charset="0"/>
              </a:rPr>
              <a:t>-</a:t>
            </a:r>
            <a:endParaRPr lang="en-US" sz="2800" b="1" u="sng" dirty="0">
              <a:latin typeface="Times New Roman" panose="02020603050405020304" pitchFamily="18" charset="0"/>
              <a:cs typeface="Times New Roman" panose="02020603050405020304" pitchFamily="18" charset="0"/>
            </a:endParaRPr>
          </a:p>
          <a:p>
            <a:pPr lvl="1"/>
            <a:r>
              <a:rPr lang="en-US" sz="2800" dirty="0" smtClean="0">
                <a:latin typeface="Times New Roman" panose="02020603050405020304" pitchFamily="18" charset="0"/>
                <a:cs typeface="Times New Roman" panose="02020603050405020304" pitchFamily="18" charset="0"/>
              </a:rPr>
              <a:t>Congress </a:t>
            </a:r>
            <a:r>
              <a:rPr lang="en-US" sz="2800" dirty="0">
                <a:latin typeface="Times New Roman" panose="02020603050405020304" pitchFamily="18" charset="0"/>
                <a:cs typeface="Times New Roman" panose="02020603050405020304" pitchFamily="18" charset="0"/>
              </a:rPr>
              <a:t>has the power to create </a:t>
            </a:r>
            <a:r>
              <a:rPr lang="en-US" sz="2800" dirty="0" smtClean="0">
                <a:latin typeface="Times New Roman" panose="02020603050405020304" pitchFamily="18" charset="0"/>
                <a:cs typeface="Times New Roman" panose="02020603050405020304" pitchFamily="18" charset="0"/>
              </a:rPr>
              <a:t>inferior courts </a:t>
            </a:r>
            <a:r>
              <a:rPr lang="en-US" sz="2800" dirty="0">
                <a:latin typeface="Times New Roman" panose="02020603050405020304" pitchFamily="18" charset="0"/>
                <a:cs typeface="Times New Roman" panose="02020603050405020304" pitchFamily="18" charset="0"/>
              </a:rPr>
              <a:t>beneath the Supreme </a:t>
            </a:r>
            <a:r>
              <a:rPr lang="en-US" sz="2800" dirty="0" smtClean="0">
                <a:latin typeface="Times New Roman" panose="02020603050405020304" pitchFamily="18" charset="0"/>
                <a:cs typeface="Times New Roman" panose="02020603050405020304" pitchFamily="18" charset="0"/>
              </a:rPr>
              <a:t>Court </a:t>
            </a:r>
            <a:r>
              <a:rPr lang="en-US" sz="2800" dirty="0">
                <a:latin typeface="Times New Roman" panose="02020603050405020304" pitchFamily="18" charset="0"/>
                <a:cs typeface="Times New Roman" panose="02020603050405020304" pitchFamily="18" charset="0"/>
              </a:rPr>
              <a:t>and structure the federal </a:t>
            </a:r>
            <a:r>
              <a:rPr lang="en-US" sz="2800" dirty="0" smtClean="0">
                <a:latin typeface="Times New Roman" panose="02020603050405020304" pitchFamily="18" charset="0"/>
                <a:cs typeface="Times New Roman" panose="02020603050405020304" pitchFamily="18" charset="0"/>
              </a:rPr>
              <a:t>judiciary </a:t>
            </a:r>
          </a:p>
          <a:p>
            <a:pPr lvl="2"/>
            <a:r>
              <a:rPr lang="en-US" sz="2800" dirty="0" smtClean="0">
                <a:latin typeface="Times New Roman" panose="02020603050405020304" pitchFamily="18" charset="0"/>
                <a:cs typeface="Times New Roman" panose="02020603050405020304" pitchFamily="18" charset="0"/>
              </a:rPr>
              <a:t>This included establishing the number of Supreme Court justices who will serve</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95600"/>
            <a:ext cx="2902734"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5211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Domestic Powers-Judicial Powers</a:t>
            </a:r>
            <a:endParaRPr lang="en-US" dirty="0"/>
          </a:p>
        </p:txBody>
      </p:sp>
      <p:sp>
        <p:nvSpPr>
          <p:cNvPr id="3" name="Content Placeholder 2"/>
          <p:cNvSpPr>
            <a:spLocks noGrp="1"/>
          </p:cNvSpPr>
          <p:nvPr>
            <p:ph idx="1"/>
          </p:nvPr>
        </p:nvSpPr>
        <p:spPr>
          <a:xfrm>
            <a:off x="457200" y="1981200"/>
            <a:ext cx="5181600" cy="4572000"/>
          </a:xfrm>
        </p:spPr>
        <p:txBody>
          <a:bodyPr>
            <a:normAutofit fontScale="25000" lnSpcReduction="20000"/>
          </a:bodyPr>
          <a:lstStyle/>
          <a:p>
            <a:r>
              <a:rPr lang="en-US" sz="9600" b="1" u="sng" dirty="0" smtClean="0">
                <a:latin typeface="Times New Roman" panose="02020603050405020304" pitchFamily="18" charset="0"/>
                <a:cs typeface="Times New Roman" panose="02020603050405020304" pitchFamily="18" charset="0"/>
              </a:rPr>
              <a:t>Judicial Powers (Continued)</a:t>
            </a:r>
            <a:r>
              <a:rPr lang="en-US" sz="9600" b="1" dirty="0" smtClean="0">
                <a:latin typeface="Times New Roman" panose="02020603050405020304" pitchFamily="18" charset="0"/>
                <a:cs typeface="Times New Roman" panose="02020603050405020304" pitchFamily="18" charset="0"/>
              </a:rPr>
              <a:t>-</a:t>
            </a:r>
            <a:r>
              <a:rPr lang="en-US" sz="9600" b="1" u="sng" dirty="0" smtClean="0">
                <a:latin typeface="Times New Roman" panose="02020603050405020304" pitchFamily="18" charset="0"/>
                <a:cs typeface="Times New Roman" panose="02020603050405020304" pitchFamily="18" charset="0"/>
              </a:rPr>
              <a:t> </a:t>
            </a:r>
          </a:p>
          <a:p>
            <a:pPr lvl="1"/>
            <a:r>
              <a:rPr lang="en-US" sz="9600" dirty="0" smtClean="0">
                <a:latin typeface="Times New Roman" panose="02020603050405020304" pitchFamily="18" charset="0"/>
                <a:cs typeface="Times New Roman" panose="02020603050405020304" pitchFamily="18" charset="0"/>
              </a:rPr>
              <a:t>Congress </a:t>
            </a:r>
            <a:r>
              <a:rPr lang="en-US" sz="9600" dirty="0">
                <a:latin typeface="Times New Roman" panose="02020603050405020304" pitchFamily="18" charset="0"/>
                <a:cs typeface="Times New Roman" panose="02020603050405020304" pitchFamily="18" charset="0"/>
              </a:rPr>
              <a:t>has the power to define federal crimes and set punishments for those crimes</a:t>
            </a:r>
          </a:p>
          <a:p>
            <a:pPr lvl="2"/>
            <a:r>
              <a:rPr lang="en-US" sz="9600" dirty="0">
                <a:latin typeface="Times New Roman" panose="02020603050405020304" pitchFamily="18" charset="0"/>
                <a:cs typeface="Times New Roman" panose="02020603050405020304" pitchFamily="18" charset="0"/>
              </a:rPr>
              <a:t>The Constitution mentions four federal crimes</a:t>
            </a:r>
          </a:p>
          <a:p>
            <a:pPr lvl="3"/>
            <a:r>
              <a:rPr lang="en-US" sz="9600" dirty="0">
                <a:latin typeface="Times New Roman" panose="02020603050405020304" pitchFamily="18" charset="0"/>
                <a:cs typeface="Times New Roman" panose="02020603050405020304" pitchFamily="18" charset="0"/>
              </a:rPr>
              <a:t>Counterfeiting, Crimes committed on the high seas (international waters), Offenses against international law or Treason</a:t>
            </a:r>
          </a:p>
          <a:p>
            <a:pPr lvl="2"/>
            <a:r>
              <a:rPr lang="en-US" sz="9600" dirty="0">
                <a:latin typeface="Times New Roman" panose="02020603050405020304" pitchFamily="18" charset="0"/>
                <a:cs typeface="Times New Roman" panose="02020603050405020304" pitchFamily="18" charset="0"/>
              </a:rPr>
              <a:t>Congress has created more than 100 federal crimes (bank robbing, kidnapping, etc.)</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2362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8746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Goudy Old Style" panose="02020502050305020303" pitchFamily="18" charset="0"/>
              </a:rPr>
              <a:t>Chapter 9- Section 3</a:t>
            </a:r>
            <a:endParaRPr lang="en-US" dirty="0">
              <a:latin typeface="Goudy Old Style" panose="02020502050305020303" pitchFamily="18" charset="0"/>
            </a:endParaRPr>
          </a:p>
        </p:txBody>
      </p:sp>
      <p:sp>
        <p:nvSpPr>
          <p:cNvPr id="3" name="Title 2"/>
          <p:cNvSpPr>
            <a:spLocks noGrp="1"/>
          </p:cNvSpPr>
          <p:nvPr>
            <p:ph type="title"/>
          </p:nvPr>
        </p:nvSpPr>
        <p:spPr/>
        <p:txBody>
          <a:bodyPr/>
          <a:lstStyle/>
          <a:p>
            <a:r>
              <a:rPr lang="en-US" dirty="0" smtClean="0">
                <a:latin typeface="Goudy Old Style" panose="02020502050305020303" pitchFamily="18" charset="0"/>
              </a:rPr>
              <a:t>The Implied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2282073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Key Terms</a:t>
            </a:r>
          </a:p>
        </p:txBody>
      </p:sp>
      <p:sp>
        <p:nvSpPr>
          <p:cNvPr id="3075" name="Content Placeholder 2"/>
          <p:cNvSpPr>
            <a:spLocks noGrp="1"/>
          </p:cNvSpPr>
          <p:nvPr>
            <p:ph idx="4294967295"/>
          </p:nvPr>
        </p:nvSpPr>
        <p:spPr/>
        <p:txBody>
          <a:bodyPr>
            <a:normAutofit/>
          </a:bodyPr>
          <a:lstStyle/>
          <a:p>
            <a:pPr eaLnBrk="1" hangingPunct="1">
              <a:defRPr/>
            </a:pPr>
            <a:r>
              <a:rPr lang="en-US" sz="4400" dirty="0" smtClean="0">
                <a:latin typeface="Times New Roman" panose="02020603050405020304" pitchFamily="18" charset="0"/>
                <a:cs typeface="Times New Roman" panose="02020603050405020304" pitchFamily="18" charset="0"/>
              </a:rPr>
              <a:t>Necessary and Proper Clause</a:t>
            </a:r>
          </a:p>
          <a:p>
            <a:pPr eaLnBrk="1" hangingPunct="1">
              <a:defRPr/>
            </a:pPr>
            <a:r>
              <a:rPr lang="en-US" sz="4400" dirty="0" smtClean="0">
                <a:latin typeface="Times New Roman" panose="02020603050405020304" pitchFamily="18" charset="0"/>
                <a:cs typeface="Times New Roman" panose="02020603050405020304" pitchFamily="18" charset="0"/>
              </a:rPr>
              <a:t>Strict Constructionists</a:t>
            </a:r>
          </a:p>
          <a:p>
            <a:pPr eaLnBrk="1" hangingPunct="1">
              <a:defRPr/>
            </a:pPr>
            <a:r>
              <a:rPr lang="en-US" sz="4400" dirty="0" smtClean="0">
                <a:latin typeface="Times New Roman" panose="02020603050405020304" pitchFamily="18" charset="0"/>
                <a:cs typeface="Times New Roman" panose="02020603050405020304" pitchFamily="18" charset="0"/>
              </a:rPr>
              <a:t>Liberal Constructionists</a:t>
            </a:r>
          </a:p>
          <a:p>
            <a:pPr eaLnBrk="1" hangingPunct="1">
              <a:defRPr/>
            </a:pPr>
            <a:r>
              <a:rPr lang="en-US" sz="4400" dirty="0" smtClean="0">
                <a:latin typeface="Times New Roman" panose="02020603050405020304" pitchFamily="18" charset="0"/>
                <a:cs typeface="Times New Roman" panose="02020603050405020304" pitchFamily="18" charset="0"/>
              </a:rPr>
              <a:t>Consensus</a:t>
            </a:r>
          </a:p>
          <a:p>
            <a:pPr eaLnBrk="1" hangingPunct="1">
              <a:defRPr/>
            </a:pPr>
            <a:r>
              <a:rPr lang="en-US" sz="4400" dirty="0" smtClean="0">
                <a:latin typeface="Times New Roman" panose="02020603050405020304" pitchFamily="18" charset="0"/>
                <a:cs typeface="Times New Roman" panose="02020603050405020304" pitchFamily="18" charset="0"/>
              </a:rPr>
              <a:t>Appropriate</a:t>
            </a:r>
          </a:p>
        </p:txBody>
      </p:sp>
    </p:spTree>
    <p:extLst>
      <p:ext uri="{BB962C8B-B14F-4D97-AF65-F5344CB8AC3E}">
        <p14:creationId xmlns:p14="http://schemas.microsoft.com/office/powerpoint/2010/main" val="1696768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Necessary and Proper Clause</a:t>
            </a:r>
          </a:p>
        </p:txBody>
      </p:sp>
      <p:sp>
        <p:nvSpPr>
          <p:cNvPr id="5" name="Content Placeholder 4"/>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b="1" dirty="0" smtClean="0">
                <a:latin typeface="Times New Roman" panose="02020603050405020304" pitchFamily="18" charset="0"/>
                <a:cs typeface="Times New Roman" panose="02020603050405020304" pitchFamily="18" charset="0"/>
              </a:rPr>
              <a:t>It is the final clause in the lengthy Section 8 of Article I in the Constitution, give to Congress its expressed powers.</a:t>
            </a:r>
          </a:p>
          <a:p>
            <a:pPr eaLnBrk="1" hangingPunct="1">
              <a:lnSpc>
                <a:spcPct val="90000"/>
              </a:lnSpc>
              <a:defRPr/>
            </a:pPr>
            <a:endParaRPr lang="en-US" sz="2800" b="1"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Known as the   “Elastic Clause”</a:t>
            </a:r>
          </a:p>
        </p:txBody>
      </p:sp>
      <p:sp>
        <p:nvSpPr>
          <p:cNvPr id="6" name="Content Placeholder 5"/>
          <p:cNvSpPr>
            <a:spLocks noGrp="1"/>
          </p:cNvSpPr>
          <p:nvPr>
            <p:ph sz="half" idx="4294967295"/>
          </p:nvPr>
        </p:nvSpPr>
        <p:spPr>
          <a:xfrm>
            <a:off x="4648200" y="1600200"/>
            <a:ext cx="4038600" cy="4525963"/>
          </a:xfrm>
        </p:spPr>
        <p:txBody>
          <a:bodyPr>
            <a:normAutofit fontScale="92500"/>
          </a:bodyPr>
          <a:lstStyle/>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To make all Laws which shall be necessary and proper for carrying into Execution the forgoing Powers and all other Powers vested by this Constitution in the Government of the United States, or in any Department or Officer thereof.  (Clause 18) </a:t>
            </a:r>
          </a:p>
        </p:txBody>
      </p:sp>
    </p:spTree>
    <p:extLst>
      <p:ext uri="{BB962C8B-B14F-4D97-AF65-F5344CB8AC3E}">
        <p14:creationId xmlns:p14="http://schemas.microsoft.com/office/powerpoint/2010/main" val="140034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Necessary and Proper Clause</a:t>
            </a:r>
          </a:p>
        </p:txBody>
      </p:sp>
      <p:sp>
        <p:nvSpPr>
          <p:cNvPr id="3" name="Content Placeholder 2"/>
          <p:cNvSpPr>
            <a:spLocks noGrp="1"/>
          </p:cNvSpPr>
          <p:nvPr>
            <p:ph sz="half" idx="4294967295"/>
          </p:nvPr>
        </p:nvSpPr>
        <p:spPr>
          <a:xfrm>
            <a:off x="457200" y="1600200"/>
            <a:ext cx="4038600" cy="4525963"/>
          </a:xfrm>
        </p:spPr>
        <p:txBody>
          <a:bodyPr>
            <a:normAutofit fontScale="92500" lnSpcReduction="10000"/>
          </a:bodyPr>
          <a:lstStyle/>
          <a:p>
            <a:pPr eaLnBrk="1" hangingPunct="1">
              <a:lnSpc>
                <a:spcPct val="90000"/>
              </a:lnSpc>
              <a:defRPr/>
            </a:pPr>
            <a:r>
              <a:rPr lang="en-US" sz="2800" smtClean="0"/>
              <a:t>Much of the adaptability and  vitality come from this</a:t>
            </a:r>
          </a:p>
          <a:p>
            <a:pPr eaLnBrk="1" hangingPunct="1">
              <a:lnSpc>
                <a:spcPct val="90000"/>
              </a:lnSpc>
              <a:defRPr/>
            </a:pPr>
            <a:r>
              <a:rPr lang="en-US" sz="2800" smtClean="0"/>
              <a:t>Allows Congress to choose the means “for carrying into execution”</a:t>
            </a:r>
          </a:p>
          <a:p>
            <a:pPr lvl="1" eaLnBrk="1" hangingPunct="1">
              <a:lnSpc>
                <a:spcPct val="90000"/>
              </a:lnSpc>
              <a:defRPr/>
            </a:pPr>
            <a:r>
              <a:rPr lang="en-US" sz="2400" smtClean="0"/>
              <a:t>Powers given it by the Constitution</a:t>
            </a:r>
          </a:p>
          <a:p>
            <a:pPr eaLnBrk="1" hangingPunct="1">
              <a:lnSpc>
                <a:spcPct val="90000"/>
              </a:lnSpc>
              <a:defRPr/>
            </a:pPr>
            <a:r>
              <a:rPr lang="en-US" sz="2800" smtClean="0"/>
              <a:t>Along with supporting decisions from Supreme Court</a:t>
            </a:r>
          </a:p>
        </p:txBody>
      </p:sp>
      <p:pic>
        <p:nvPicPr>
          <p:cNvPr id="614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78422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Strict Versus Liberal Construction</a:t>
            </a:r>
          </a:p>
        </p:txBody>
      </p:sp>
      <p:sp>
        <p:nvSpPr>
          <p:cNvPr id="6147"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latin typeface="Times New Roman" panose="02020603050405020304" pitchFamily="18" charset="0"/>
                <a:cs typeface="Times New Roman" panose="02020603050405020304" pitchFamily="18" charset="0"/>
              </a:rPr>
              <a:t>“Elastic Clause” subject to one of the most important disputes</a:t>
            </a:r>
          </a:p>
          <a:p>
            <a:pPr eaLnBrk="1" hangingPunct="1">
              <a:defRPr/>
            </a:pPr>
            <a:r>
              <a:rPr lang="en-US" sz="2800" dirty="0" smtClean="0">
                <a:latin typeface="Times New Roman" panose="02020603050405020304" pitchFamily="18" charset="0"/>
                <a:cs typeface="Times New Roman" panose="02020603050405020304" pitchFamily="18" charset="0"/>
              </a:rPr>
              <a:t>Federalists and Anti-Federalists clashed over the meaning </a:t>
            </a:r>
          </a:p>
          <a:p>
            <a:pPr eaLnBrk="1" hangingPunct="1">
              <a:defRPr/>
            </a:pPr>
            <a:r>
              <a:rPr lang="en-US" sz="2800" dirty="0" smtClean="0">
                <a:latin typeface="Times New Roman" panose="02020603050405020304" pitchFamily="18" charset="0"/>
                <a:cs typeface="Times New Roman" panose="02020603050405020304" pitchFamily="18" charset="0"/>
              </a:rPr>
              <a:t>Centered on the Powers of Congress</a:t>
            </a:r>
          </a:p>
        </p:txBody>
      </p:sp>
      <p:pic>
        <p:nvPicPr>
          <p:cNvPr id="7172" name="Content Placeholder 3"/>
          <p:cNvPicPr>
            <a:picLocks noGrp="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13835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Strict Constructionists</a:t>
            </a:r>
          </a:p>
        </p:txBody>
      </p:sp>
      <p:sp>
        <p:nvSpPr>
          <p:cNvPr id="3" name="Content Placeholder 2"/>
          <p:cNvSpPr>
            <a:spLocks noGrp="1"/>
          </p:cNvSpPr>
          <p:nvPr>
            <p:ph sz="half" idx="4294967295"/>
          </p:nvPr>
        </p:nvSpPr>
        <p:spPr>
          <a:xfrm>
            <a:off x="457200" y="1600200"/>
            <a:ext cx="4038600" cy="4525963"/>
          </a:xfrm>
        </p:spPr>
        <p:txBody>
          <a:bodyPr>
            <a:normAutofit fontScale="92500"/>
          </a:bodyPr>
          <a:lstStyle/>
          <a:p>
            <a:pPr eaLnBrk="1" hangingPunct="1">
              <a:defRPr/>
            </a:pPr>
            <a:r>
              <a:rPr lang="en-US" sz="2600" b="1" dirty="0" smtClean="0">
                <a:latin typeface="Times New Roman" panose="02020603050405020304" pitchFamily="18" charset="0"/>
                <a:cs typeface="Times New Roman" panose="02020603050405020304" pitchFamily="18" charset="0"/>
              </a:rPr>
              <a:t>Strict Constructionists  led by Thomas Jefferson thought Congress could only exercise</a:t>
            </a:r>
          </a:p>
          <a:p>
            <a:pPr lvl="1" eaLnBrk="1" hangingPunct="1">
              <a:defRPr/>
            </a:pPr>
            <a:r>
              <a:rPr lang="en-US" sz="2200" b="1" dirty="0" smtClean="0">
                <a:latin typeface="Times New Roman" panose="02020603050405020304" pitchFamily="18" charset="0"/>
                <a:cs typeface="Times New Roman" panose="02020603050405020304" pitchFamily="18" charset="0"/>
              </a:rPr>
              <a:t>1. its expressed powers</a:t>
            </a:r>
          </a:p>
          <a:p>
            <a:pPr lvl="1" eaLnBrk="1" hangingPunct="1">
              <a:defRPr/>
            </a:pPr>
            <a:r>
              <a:rPr lang="en-US" sz="2200" b="1" dirty="0" smtClean="0">
                <a:latin typeface="Times New Roman" panose="02020603050405020304" pitchFamily="18" charset="0"/>
                <a:cs typeface="Times New Roman" panose="02020603050405020304" pitchFamily="18" charset="0"/>
              </a:rPr>
              <a:t>2. only those implied powers absolutely necessary to carry out its expressed powers</a:t>
            </a:r>
          </a:p>
          <a:p>
            <a:pPr eaLnBrk="1" hangingPunct="1">
              <a:defRPr/>
            </a:pPr>
            <a:r>
              <a:rPr lang="en-US" sz="2600" b="1" dirty="0" smtClean="0">
                <a:latin typeface="Times New Roman" panose="02020603050405020304" pitchFamily="18" charset="0"/>
                <a:cs typeface="Times New Roman" panose="02020603050405020304" pitchFamily="18" charset="0"/>
              </a:rPr>
              <a:t>State should keep as much power as possible</a:t>
            </a:r>
          </a:p>
        </p:txBody>
      </p:sp>
      <p:pic>
        <p:nvPicPr>
          <p:cNvPr id="819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94444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t>Strict Constructionists</a:t>
            </a:r>
          </a:p>
        </p:txBody>
      </p:sp>
      <p:sp>
        <p:nvSpPr>
          <p:cNvPr id="3" name="Content Placeholder 2"/>
          <p:cNvSpPr>
            <a:spLocks noGrp="1"/>
          </p:cNvSpPr>
          <p:nvPr>
            <p:ph sz="half" idx="4294967295"/>
          </p:nvPr>
        </p:nvSpPr>
        <p:spPr>
          <a:xfrm>
            <a:off x="457200" y="1600200"/>
            <a:ext cx="4038600" cy="4525963"/>
          </a:xfrm>
        </p:spPr>
        <p:txBody>
          <a:bodyPr>
            <a:normAutofit fontScale="92500"/>
          </a:bodyPr>
          <a:lstStyle/>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They did want to protect interstate trade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Need for strong defense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Feared consequences of a strong government</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Argued only states not the far off Government could protect-and preserve those differing interests</a:t>
            </a:r>
          </a:p>
        </p:txBody>
      </p:sp>
      <p:pic>
        <p:nvPicPr>
          <p:cNvPr id="922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473529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Liberal Constructionists</a:t>
            </a:r>
          </a:p>
        </p:txBody>
      </p:sp>
      <p:sp>
        <p:nvSpPr>
          <p:cNvPr id="9219"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latin typeface="Times New Roman" panose="02020603050405020304" pitchFamily="18" charset="0"/>
                <a:cs typeface="Times New Roman" panose="02020603050405020304" pitchFamily="18" charset="0"/>
              </a:rPr>
              <a:t>Implied power upheld by </a:t>
            </a:r>
            <a:r>
              <a:rPr lang="en-US" sz="2800" i="1" dirty="0" smtClean="0">
                <a:latin typeface="Times New Roman" panose="02020603050405020304" pitchFamily="18" charset="0"/>
                <a:cs typeface="Times New Roman" panose="02020603050405020304" pitchFamily="18" charset="0"/>
              </a:rPr>
              <a:t>McCulloch v. Maryland </a:t>
            </a:r>
            <a:r>
              <a:rPr lang="en-US" sz="2800" dirty="0" smtClean="0">
                <a:latin typeface="Times New Roman" panose="02020603050405020304" pitchFamily="18" charset="0"/>
                <a:cs typeface="Times New Roman" panose="02020603050405020304" pitchFamily="18" charset="0"/>
              </a:rPr>
              <a:t> in 1819</a:t>
            </a:r>
          </a:p>
          <a:p>
            <a:pPr eaLnBrk="1" hangingPunct="1">
              <a:defRPr/>
            </a:pPr>
            <a:r>
              <a:rPr lang="en-US" sz="2800" dirty="0" smtClean="0">
                <a:latin typeface="Times New Roman" panose="02020603050405020304" pitchFamily="18" charset="0"/>
                <a:cs typeface="Times New Roman" panose="02020603050405020304" pitchFamily="18" charset="0"/>
              </a:rPr>
              <a:t>Factors in growth</a:t>
            </a:r>
          </a:p>
          <a:p>
            <a:pPr lvl="1" eaLnBrk="1" hangingPunct="1">
              <a:defRPr/>
            </a:pPr>
            <a:r>
              <a:rPr lang="en-US" sz="2400" dirty="0" smtClean="0">
                <a:latin typeface="Times New Roman" panose="02020603050405020304" pitchFamily="18" charset="0"/>
                <a:cs typeface="Times New Roman" panose="02020603050405020304" pitchFamily="18" charset="0"/>
              </a:rPr>
              <a:t>Wars</a:t>
            </a:r>
          </a:p>
          <a:p>
            <a:pPr lvl="1" eaLnBrk="1" hangingPunct="1">
              <a:defRPr/>
            </a:pPr>
            <a:r>
              <a:rPr lang="en-US" sz="2400" dirty="0" smtClean="0">
                <a:latin typeface="Times New Roman" panose="02020603050405020304" pitchFamily="18" charset="0"/>
                <a:cs typeface="Times New Roman" panose="02020603050405020304" pitchFamily="18" charset="0"/>
              </a:rPr>
              <a:t>Economic crisis's</a:t>
            </a:r>
          </a:p>
          <a:p>
            <a:pPr lvl="1" eaLnBrk="1" hangingPunct="1">
              <a:defRPr/>
            </a:pPr>
            <a:r>
              <a:rPr lang="en-US" sz="2400" dirty="0" smtClean="0">
                <a:latin typeface="Times New Roman" panose="02020603050405020304" pitchFamily="18" charset="0"/>
                <a:cs typeface="Times New Roman" panose="02020603050405020304" pitchFamily="18" charset="0"/>
              </a:rPr>
              <a:t>National Emergencies</a:t>
            </a:r>
          </a:p>
          <a:p>
            <a:pPr lvl="1" eaLnBrk="1" hangingPunct="1">
              <a:defRPr/>
            </a:pPr>
            <a:r>
              <a:rPr lang="en-US" sz="2400" dirty="0" smtClean="0">
                <a:latin typeface="Times New Roman" panose="02020603050405020304" pitchFamily="18" charset="0"/>
                <a:cs typeface="Times New Roman" panose="02020603050405020304" pitchFamily="18" charset="0"/>
              </a:rPr>
              <a:t>Advances in communication and transportation</a:t>
            </a:r>
          </a:p>
          <a:p>
            <a:pPr lvl="1" eaLnBrk="1" hangingPunct="1">
              <a:defRPr/>
            </a:pPr>
            <a:endParaRPr lang="en-US" sz="2400" dirty="0" smtClean="0"/>
          </a:p>
          <a:p>
            <a:pPr eaLnBrk="1" hangingPunct="1">
              <a:defRPr/>
            </a:pPr>
            <a:endParaRPr lang="en-US" sz="2800" dirty="0" smtClean="0"/>
          </a:p>
          <a:p>
            <a:pPr lvl="1" eaLnBrk="1" hangingPunct="1">
              <a:defRPr/>
            </a:pPr>
            <a:endParaRPr lang="en-US" sz="2400" dirty="0" smtClean="0"/>
          </a:p>
        </p:txBody>
      </p:sp>
      <p:pic>
        <p:nvPicPr>
          <p:cNvPr id="1024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5432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10401" y="2892277"/>
            <a:ext cx="1905000" cy="1645920"/>
          </a:xfrm>
        </p:spPr>
        <p:txBody>
          <a:bodyPr>
            <a:normAutofit/>
          </a:bodyPr>
          <a:lstStyle/>
          <a:p>
            <a:r>
              <a:rPr lang="en-US" sz="2400" dirty="0" smtClean="0">
                <a:solidFill>
                  <a:schemeClr val="bg1"/>
                </a:solidFill>
                <a:latin typeface="Goudy Old Style" panose="02020502050305020303" pitchFamily="18" charset="0"/>
              </a:rPr>
              <a:t>Chapter 11-Section 1</a:t>
            </a:r>
            <a:endParaRPr lang="en-US" sz="2400" dirty="0">
              <a:solidFill>
                <a:schemeClr val="bg1"/>
              </a:solidFill>
              <a:latin typeface="Goudy Old Style" panose="02020502050305020303" pitchFamily="18" charset="0"/>
            </a:endParaRPr>
          </a:p>
        </p:txBody>
      </p:sp>
      <p:sp>
        <p:nvSpPr>
          <p:cNvPr id="3" name="Title 2"/>
          <p:cNvSpPr>
            <a:spLocks noGrp="1"/>
          </p:cNvSpPr>
          <p:nvPr>
            <p:ph type="title"/>
          </p:nvPr>
        </p:nvSpPr>
        <p:spPr/>
        <p:txBody>
          <a:bodyPr/>
          <a:lstStyle/>
          <a:p>
            <a:r>
              <a:rPr lang="en-US" sz="5400" b="1" dirty="0">
                <a:latin typeface="Goudy Old Style" panose="02020502050305020303" pitchFamily="18" charset="0"/>
              </a:rPr>
              <a:t>Expressed Powers of Money and Commerce</a:t>
            </a:r>
          </a:p>
        </p:txBody>
      </p:sp>
    </p:spTree>
    <p:extLst>
      <p:ext uri="{BB962C8B-B14F-4D97-AF65-F5344CB8AC3E}">
        <p14:creationId xmlns:p14="http://schemas.microsoft.com/office/powerpoint/2010/main" val="3808654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Liberal Constructionists</a:t>
            </a:r>
          </a:p>
        </p:txBody>
      </p:sp>
      <p:sp>
        <p:nvSpPr>
          <p:cNvPr id="10243"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latin typeface="Times New Roman" panose="02020603050405020304" pitchFamily="18" charset="0"/>
                <a:cs typeface="Times New Roman" panose="02020603050405020304" pitchFamily="18" charset="0"/>
              </a:rPr>
              <a:t>Demands of the people for more services</a:t>
            </a:r>
          </a:p>
          <a:p>
            <a:pPr eaLnBrk="1" hangingPunct="1">
              <a:defRPr/>
            </a:pPr>
            <a:r>
              <a:rPr lang="en-US" sz="2800" dirty="0" smtClean="0">
                <a:latin typeface="Times New Roman" panose="02020603050405020304" pitchFamily="18" charset="0"/>
                <a:cs typeface="Times New Roman" panose="02020603050405020304" pitchFamily="18" charset="0"/>
              </a:rPr>
              <a:t>People like a broader Constitution not a narrow one</a:t>
            </a:r>
          </a:p>
          <a:p>
            <a:pPr eaLnBrk="1" hangingPunct="1">
              <a:defRPr/>
            </a:pPr>
            <a:r>
              <a:rPr lang="en-US" sz="2800" b="1" dirty="0" smtClean="0">
                <a:latin typeface="Times New Roman" panose="02020603050405020304" pitchFamily="18" charset="0"/>
                <a:cs typeface="Times New Roman" panose="02020603050405020304" pitchFamily="18" charset="0"/>
              </a:rPr>
              <a:t>Consensus – a general agreement</a:t>
            </a:r>
          </a:p>
        </p:txBody>
      </p:sp>
      <p:pic>
        <p:nvPicPr>
          <p:cNvPr id="1126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0697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Doctrine in Practice </a:t>
            </a:r>
          </a:p>
        </p:txBody>
      </p:sp>
      <p:sp>
        <p:nvSpPr>
          <p:cNvPr id="11267"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latin typeface="Times New Roman" panose="02020603050405020304" pitchFamily="18" charset="0"/>
                <a:cs typeface="Times New Roman" panose="02020603050405020304" pitchFamily="18" charset="0"/>
              </a:rPr>
              <a:t>Interpretation of the Necessary and proper Clause have let the government change with the times</a:t>
            </a:r>
          </a:p>
          <a:p>
            <a:pPr eaLnBrk="1" hangingPunct="1">
              <a:defRPr/>
            </a:pPr>
            <a:r>
              <a:rPr lang="en-US" sz="2800" dirty="0" smtClean="0">
                <a:latin typeface="Times New Roman" panose="02020603050405020304" pitchFamily="18" charset="0"/>
                <a:cs typeface="Times New Roman" panose="02020603050405020304" pitchFamily="18" charset="0"/>
              </a:rPr>
              <a:t>Implied powers has made it possible for government to deal with many problems</a:t>
            </a:r>
          </a:p>
        </p:txBody>
      </p:sp>
      <p:pic>
        <p:nvPicPr>
          <p:cNvPr id="12292"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33530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Basis of Implied powers </a:t>
            </a:r>
          </a:p>
        </p:txBody>
      </p:sp>
      <p:sp>
        <p:nvSpPr>
          <p:cNvPr id="12291" name="Content Placeholder 2"/>
          <p:cNvSpPr>
            <a:spLocks noGrp="1"/>
          </p:cNvSpPr>
          <p:nvPr>
            <p:ph sz="half" idx="4294967295"/>
          </p:nvPr>
        </p:nvSpPr>
        <p:spPr>
          <a:xfrm>
            <a:off x="457200" y="1600200"/>
            <a:ext cx="4038600" cy="4525963"/>
          </a:xfrm>
        </p:spPr>
        <p:txBody>
          <a:bodyPr>
            <a:normAutofit/>
          </a:bodyPr>
          <a:lstStyle/>
          <a:p>
            <a:pPr eaLnBrk="1" hangingPunct="1">
              <a:defRPr/>
            </a:pPr>
            <a:r>
              <a:rPr lang="en-US" sz="2800" dirty="0" smtClean="0">
                <a:latin typeface="Times New Roman" panose="02020603050405020304" pitchFamily="18" charset="0"/>
                <a:cs typeface="Times New Roman" panose="02020603050405020304" pitchFamily="18" charset="0"/>
              </a:rPr>
              <a:t>Every exercise of implied powers  must be based on expressed powers</a:t>
            </a:r>
          </a:p>
          <a:p>
            <a:pPr eaLnBrk="1" hangingPunct="1">
              <a:defRPr/>
            </a:pPr>
            <a:r>
              <a:rPr lang="en-US" sz="2800" dirty="0" smtClean="0">
                <a:latin typeface="Times New Roman" panose="02020603050405020304" pitchFamily="18" charset="0"/>
                <a:cs typeface="Times New Roman" panose="02020603050405020304" pitchFamily="18" charset="0"/>
              </a:rPr>
              <a:t>Basis for exercise of implied powers</a:t>
            </a:r>
          </a:p>
          <a:p>
            <a:pPr lvl="1" eaLnBrk="1" hangingPunct="1">
              <a:defRPr/>
            </a:pPr>
            <a:r>
              <a:rPr lang="en-US" sz="2400" dirty="0" smtClean="0">
                <a:latin typeface="Times New Roman" panose="02020603050405020304" pitchFamily="18" charset="0"/>
                <a:cs typeface="Times New Roman" panose="02020603050405020304" pitchFamily="18" charset="0"/>
              </a:rPr>
              <a:t>1. the commerce power</a:t>
            </a:r>
          </a:p>
          <a:p>
            <a:pPr lvl="1" eaLnBrk="1" hangingPunct="1">
              <a:defRPr/>
            </a:pPr>
            <a:r>
              <a:rPr lang="en-US" sz="2400" dirty="0" smtClean="0">
                <a:latin typeface="Times New Roman" panose="02020603050405020304" pitchFamily="18" charset="0"/>
                <a:cs typeface="Times New Roman" panose="02020603050405020304" pitchFamily="18" charset="0"/>
              </a:rPr>
              <a:t>2. its power to tax and spend</a:t>
            </a:r>
          </a:p>
          <a:p>
            <a:pPr lvl="1" eaLnBrk="1" hangingPunct="1">
              <a:defRPr/>
            </a:pPr>
            <a:r>
              <a:rPr lang="en-US" sz="2400" dirty="0" smtClean="0">
                <a:latin typeface="Times New Roman" panose="02020603050405020304" pitchFamily="18" charset="0"/>
                <a:cs typeface="Times New Roman" panose="02020603050405020304" pitchFamily="18" charset="0"/>
              </a:rPr>
              <a:t>3. the war powers</a:t>
            </a:r>
          </a:p>
        </p:txBody>
      </p:sp>
      <p:pic>
        <p:nvPicPr>
          <p:cNvPr id="1331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81992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The Commerce Clause</a:t>
            </a:r>
          </a:p>
        </p:txBody>
      </p:sp>
      <p:sp>
        <p:nvSpPr>
          <p:cNvPr id="3" name="Content Placeholder 2"/>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Power to regulate foreign and interstate trade</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Commerce includes-buying and selling of goods</a:t>
            </a: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As well as transportation of people and commodities</a:t>
            </a:r>
          </a:p>
        </p:txBody>
      </p:sp>
      <p:pic>
        <p:nvPicPr>
          <p:cNvPr id="14340"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846117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Commerce Clause</a:t>
            </a:r>
          </a:p>
        </p:txBody>
      </p:sp>
      <p:sp>
        <p:nvSpPr>
          <p:cNvPr id="3" name="Content Placeholder 2"/>
          <p:cNvSpPr>
            <a:spLocks noGrp="1"/>
          </p:cNvSpPr>
          <p:nvPr>
            <p:ph sz="half" idx="4294967295"/>
          </p:nvPr>
        </p:nvSpPr>
        <p:spPr>
          <a:xfrm>
            <a:off x="457200" y="1600200"/>
            <a:ext cx="4038600" cy="4525963"/>
          </a:xfrm>
        </p:spPr>
        <p:txBody>
          <a:bodyPr>
            <a:normAutofit/>
          </a:bodyPr>
          <a:lstStyle/>
          <a:p>
            <a:pPr eaLnBrk="1" hangingPunct="1">
              <a:lnSpc>
                <a:spcPct val="90000"/>
              </a:lnSpc>
              <a:defRPr/>
            </a:pPr>
            <a:r>
              <a:rPr lang="en-US" sz="2600" dirty="0" smtClean="0">
                <a:latin typeface="Times New Roman" panose="02020603050405020304" pitchFamily="18" charset="0"/>
                <a:cs typeface="Times New Roman" panose="02020603050405020304" pitchFamily="18" charset="0"/>
              </a:rPr>
              <a:t>Congress can</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Regulate manufacturing</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Wages and hours </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Labor and Management relations</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Food and drugs</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Air travel</a:t>
            </a:r>
          </a:p>
          <a:p>
            <a:pPr eaLnBrk="1" hangingPunct="1">
              <a:lnSpc>
                <a:spcPct val="90000"/>
              </a:lnSpc>
              <a:defRPr/>
            </a:pPr>
            <a:r>
              <a:rPr lang="en-US" sz="2600" dirty="0" smtClean="0">
                <a:latin typeface="Times New Roman" panose="02020603050405020304" pitchFamily="18" charset="0"/>
                <a:cs typeface="Times New Roman" panose="02020603050405020304" pitchFamily="18" charset="0"/>
              </a:rPr>
              <a:t>Can provide</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Building interstate highways</a:t>
            </a:r>
          </a:p>
          <a:p>
            <a:pPr lvl="1" eaLnBrk="1" hangingPunct="1">
              <a:lnSpc>
                <a:spcPct val="90000"/>
              </a:lnSpc>
              <a:defRPr/>
            </a:pPr>
            <a:r>
              <a:rPr lang="en-US" sz="2200" dirty="0" smtClean="0">
                <a:latin typeface="Times New Roman" panose="02020603050405020304" pitchFamily="18" charset="0"/>
                <a:cs typeface="Times New Roman" panose="02020603050405020304" pitchFamily="18" charset="0"/>
              </a:rPr>
              <a:t>Consumer and environmental protection</a:t>
            </a:r>
          </a:p>
        </p:txBody>
      </p:sp>
      <p:pic>
        <p:nvPicPr>
          <p:cNvPr id="15364"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3922451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solidFill>
            <a:schemeClr val="accent1">
              <a:lumMod val="50000"/>
            </a:schemeClr>
          </a:solidFill>
        </p:spPr>
        <p:txBody>
          <a:bodyPr/>
          <a:lstStyle/>
          <a:p>
            <a:pPr eaLnBrk="1" hangingPunct="1">
              <a:defRPr/>
            </a:pPr>
            <a:r>
              <a:rPr lang="en-US" u="sng" dirty="0" smtClean="0">
                <a:latin typeface="Times New Roman" panose="02020603050405020304" pitchFamily="18" charset="0"/>
                <a:cs typeface="Times New Roman" panose="02020603050405020304" pitchFamily="18" charset="0"/>
              </a:rPr>
              <a:t>Limits on Commerce Power</a:t>
            </a:r>
          </a:p>
        </p:txBody>
      </p:sp>
      <p:sp>
        <p:nvSpPr>
          <p:cNvPr id="15363" name="Content Placeholder 2"/>
          <p:cNvSpPr>
            <a:spLocks noGrp="1"/>
          </p:cNvSpPr>
          <p:nvPr>
            <p:ph sz="half" idx="4294967295"/>
          </p:nvPr>
        </p:nvSpPr>
        <p:spPr>
          <a:xfrm>
            <a:off x="457200" y="1600200"/>
            <a:ext cx="4038600" cy="4525963"/>
          </a:xfrm>
        </p:spPr>
        <p:txBody>
          <a:bodyPr/>
          <a:lstStyle/>
          <a:p>
            <a:pPr eaLnBrk="1" hangingPunct="1">
              <a:defRPr/>
            </a:pPr>
            <a:r>
              <a:rPr lang="en-US" sz="2800" dirty="0" smtClean="0">
                <a:latin typeface="Times New Roman" panose="02020603050405020304" pitchFamily="18" charset="0"/>
                <a:cs typeface="Times New Roman" panose="02020603050405020304" pitchFamily="18" charset="0"/>
              </a:rPr>
              <a:t>Congress places four explicit  limitations </a:t>
            </a:r>
          </a:p>
          <a:p>
            <a:pPr eaLnBrk="1" hangingPunct="1">
              <a:defRPr/>
            </a:pPr>
            <a:r>
              <a:rPr lang="en-US" sz="2800" dirty="0" smtClean="0">
                <a:latin typeface="Times New Roman" panose="02020603050405020304" pitchFamily="18" charset="0"/>
                <a:cs typeface="Times New Roman" panose="02020603050405020304" pitchFamily="18" charset="0"/>
              </a:rPr>
              <a:t>Congress cannot pass a law solely on the grounds that a measure will somehow promote “the General Welfare of the United States”</a:t>
            </a:r>
          </a:p>
          <a:p>
            <a:pPr eaLnBrk="1" hangingPunct="1">
              <a:defRPr/>
            </a:pPr>
            <a:endParaRPr lang="en-US" sz="2800" dirty="0" smtClean="0"/>
          </a:p>
          <a:p>
            <a:pPr eaLnBrk="1" hangingPunct="1">
              <a:defRPr/>
            </a:pPr>
            <a:endParaRPr lang="en-US" sz="2800" dirty="0" smtClean="0"/>
          </a:p>
        </p:txBody>
      </p:sp>
      <p:pic>
        <p:nvPicPr>
          <p:cNvPr id="16388"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246761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Limits on Commerce Power</a:t>
            </a:r>
          </a:p>
        </p:txBody>
      </p:sp>
      <p:sp>
        <p:nvSpPr>
          <p:cNvPr id="16387" name="Content Placeholder 2"/>
          <p:cNvSpPr>
            <a:spLocks noGrp="1"/>
          </p:cNvSpPr>
          <p:nvPr>
            <p:ph sz="half" idx="4294967295"/>
          </p:nvPr>
        </p:nvSpPr>
        <p:spPr>
          <a:xfrm>
            <a:off x="457200" y="1600200"/>
            <a:ext cx="4038600" cy="4525963"/>
          </a:xfrm>
        </p:spPr>
        <p:txBody>
          <a:bodyPr>
            <a:normAutofit fontScale="92500"/>
          </a:bodyPr>
          <a:lstStyle/>
          <a:p>
            <a:pPr eaLnBrk="1" hangingPunct="1">
              <a:defRPr/>
            </a:pPr>
            <a:r>
              <a:rPr lang="en-US" sz="2800" dirty="0" smtClean="0">
                <a:latin typeface="Times New Roman" panose="02020603050405020304" pitchFamily="18" charset="0"/>
                <a:cs typeface="Times New Roman" panose="02020603050405020304" pitchFamily="18" charset="0"/>
              </a:rPr>
              <a:t>It can levy taxes and provide spending money the General welfare</a:t>
            </a:r>
          </a:p>
          <a:p>
            <a:pPr eaLnBrk="1" hangingPunct="1">
              <a:defRPr/>
            </a:pPr>
            <a:r>
              <a:rPr lang="en-US" sz="2800" b="1" dirty="0" smtClean="0">
                <a:latin typeface="Times New Roman" panose="02020603050405020304" pitchFamily="18" charset="0"/>
                <a:cs typeface="Times New Roman" panose="02020603050405020304" pitchFamily="18" charset="0"/>
              </a:rPr>
              <a:t>Appropriates- assigns a particular use</a:t>
            </a:r>
          </a:p>
          <a:p>
            <a:pPr eaLnBrk="1" hangingPunct="1">
              <a:defRPr/>
            </a:pPr>
            <a:r>
              <a:rPr lang="en-US" sz="2800" b="1" dirty="0" smtClean="0">
                <a:latin typeface="Times New Roman" panose="02020603050405020304" pitchFamily="18" charset="0"/>
                <a:cs typeface="Times New Roman" panose="02020603050405020304" pitchFamily="18" charset="0"/>
              </a:rPr>
              <a:t>Tens of billions support education, unemployment, Social Security, Medicare</a:t>
            </a: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3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solidFill>
            <a:schemeClr val="accent1">
              <a:lumMod val="50000"/>
            </a:schemeClr>
          </a:solidFill>
        </p:spPr>
        <p:txBody>
          <a:bodyPr/>
          <a:lstStyle/>
          <a:p>
            <a:pPr eaLnBrk="1" hangingPunct="1">
              <a:defRPr/>
            </a:pPr>
            <a:r>
              <a:rPr lang="en-US" b="1" u="sng" dirty="0" smtClean="0">
                <a:latin typeface="Times New Roman" panose="02020603050405020304" pitchFamily="18" charset="0"/>
                <a:cs typeface="Times New Roman" panose="02020603050405020304" pitchFamily="18" charset="0"/>
              </a:rPr>
              <a:t>War Powers</a:t>
            </a:r>
          </a:p>
        </p:txBody>
      </p:sp>
      <p:sp>
        <p:nvSpPr>
          <p:cNvPr id="17411" name="Content Placeholder 2"/>
          <p:cNvSpPr>
            <a:spLocks noGrp="1"/>
          </p:cNvSpPr>
          <p:nvPr>
            <p:ph sz="half" idx="4294967295"/>
          </p:nvPr>
        </p:nvSpPr>
        <p:spPr>
          <a:xfrm>
            <a:off x="457200" y="1600200"/>
            <a:ext cx="4038600" cy="4525963"/>
          </a:xfrm>
        </p:spPr>
        <p:txBody>
          <a:bodyPr>
            <a:normAutofit/>
          </a:bodyPr>
          <a:lstStyle/>
          <a:p>
            <a:pPr eaLnBrk="1" hangingPunct="1">
              <a:defRPr/>
            </a:pPr>
            <a:r>
              <a:rPr lang="en-US" sz="2800" dirty="0" smtClean="0">
                <a:latin typeface="Times New Roman" panose="02020603050405020304" pitchFamily="18" charset="0"/>
                <a:cs typeface="Times New Roman" panose="02020603050405020304" pitchFamily="18" charset="0"/>
              </a:rPr>
              <a:t>National Government is responsible for protection</a:t>
            </a:r>
          </a:p>
          <a:p>
            <a:pPr eaLnBrk="1" hangingPunct="1">
              <a:defRPr/>
            </a:pPr>
            <a:r>
              <a:rPr lang="en-US" sz="2800" dirty="0" smtClean="0">
                <a:latin typeface="Times New Roman" panose="02020603050405020304" pitchFamily="18" charset="0"/>
                <a:cs typeface="Times New Roman" panose="02020603050405020304" pitchFamily="18" charset="0"/>
              </a:rPr>
              <a:t>Congress can do what ever is necessary  and proper  when waging war</a:t>
            </a:r>
          </a:p>
          <a:p>
            <a:pPr eaLnBrk="1" hangingPunct="1">
              <a:defRPr/>
            </a:pPr>
            <a:r>
              <a:rPr lang="en-US" sz="2800" dirty="0" smtClean="0">
                <a:latin typeface="Times New Roman" panose="02020603050405020304" pitchFamily="18" charset="0"/>
                <a:cs typeface="Times New Roman" panose="02020603050405020304" pitchFamily="18" charset="0"/>
              </a:rPr>
              <a:t>Congress has the power to order a draft</a:t>
            </a:r>
          </a:p>
        </p:txBody>
      </p:sp>
      <p:pic>
        <p:nvPicPr>
          <p:cNvPr id="18436" name="Content Placeholder 3"/>
          <p:cNvPicPr>
            <a:picLocks noGr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1600200"/>
            <a:ext cx="4038600" cy="4525963"/>
          </a:xfrm>
        </p:spPr>
      </p:pic>
    </p:spTree>
    <p:extLst>
      <p:ext uri="{BB962C8B-B14F-4D97-AF65-F5344CB8AC3E}">
        <p14:creationId xmlns:p14="http://schemas.microsoft.com/office/powerpoint/2010/main" val="146698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p:txBody>
          <a:bodyPr/>
          <a:lstStyle/>
          <a:p>
            <a:pPr eaLnBrk="1" hangingPunct="1">
              <a:defRPr/>
            </a:pPr>
            <a:r>
              <a:rPr lang="en-US" dirty="0" smtClean="0"/>
              <a:t>War Powers</a:t>
            </a:r>
          </a:p>
        </p:txBody>
      </p:sp>
      <p:sp>
        <p:nvSpPr>
          <p:cNvPr id="36869" name="Rectangle 5"/>
          <p:cNvSpPr>
            <a:spLocks noGrp="1" noChangeArrowheads="1"/>
          </p:cNvSpPr>
          <p:nvPr>
            <p:ph type="body" sz="half" idx="1"/>
          </p:nvPr>
        </p:nvSpPr>
        <p:spPr/>
        <p:txBody>
          <a:bodyPr>
            <a:normAutofit lnSpcReduction="10000"/>
          </a:bodyPr>
          <a:lstStyle/>
          <a:p>
            <a:pPr eaLnBrk="1" hangingPunct="1">
              <a:defRPr/>
            </a:pPr>
            <a:r>
              <a:rPr lang="en-US" sz="2800" dirty="0" smtClean="0">
                <a:latin typeface="Times New Roman" panose="02020603050405020304" pitchFamily="18" charset="0"/>
                <a:cs typeface="Times New Roman" panose="02020603050405020304" pitchFamily="18" charset="0"/>
              </a:rPr>
              <a:t>Article 1 section 8 gives expressed power to raise and support armies and to provide and maintain a navy</a:t>
            </a:r>
          </a:p>
          <a:p>
            <a:pPr eaLnBrk="1" hangingPunct="1">
              <a:defRPr/>
            </a:pPr>
            <a:r>
              <a:rPr lang="en-US" sz="2800" dirty="0" smtClean="0">
                <a:latin typeface="Times New Roman" panose="02020603050405020304" pitchFamily="18" charset="0"/>
                <a:cs typeface="Times New Roman" panose="02020603050405020304" pitchFamily="18" charset="0"/>
              </a:rPr>
              <a:t>Supreme Court upheld the draft in cases challenging selective service in 1917</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48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52400"/>
            <a:ext cx="8839200" cy="1371600"/>
          </a:xfrm>
          <a:prstGeom prst="rect">
            <a:avLst/>
          </a:prstGeom>
          <a:solidFill>
            <a:schemeClr val="accent1">
              <a:lumMod val="50000"/>
            </a:schemeClr>
          </a:solidFill>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r>
              <a:rPr lang="en-US" b="1" u="sng" smtClean="0">
                <a:latin typeface="Times New Roman" panose="02020603050405020304" pitchFamily="18" charset="0"/>
                <a:cs typeface="Times New Roman" panose="02020603050405020304" pitchFamily="18" charset="0"/>
              </a:rPr>
              <a:t>War Powers</a:t>
            </a:r>
            <a:endParaRPr lang="en-US" b="1" u="sng"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070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2052638"/>
            <a:ext cx="1981200" cy="1828800"/>
          </a:xfrm>
        </p:spPr>
        <p:txBody>
          <a:bodyPr/>
          <a:lstStyle/>
          <a:p>
            <a:pPr eaLnBrk="1" hangingPunct="1">
              <a:defRPr/>
            </a:pPr>
            <a:r>
              <a:rPr lang="en-US" sz="2800" dirty="0" smtClean="0">
                <a:latin typeface="Goudy Old Style" panose="02020502050305020303" pitchFamily="18" charset="0"/>
              </a:rPr>
              <a:t>Chapter 11-Section 4</a:t>
            </a:r>
            <a:endParaRPr lang="en-US" sz="2800" dirty="0">
              <a:latin typeface="Goudy Old Style" panose="02020502050305020303" pitchFamily="18" charset="0"/>
            </a:endParaRPr>
          </a:p>
        </p:txBody>
      </p:sp>
      <p:sp>
        <p:nvSpPr>
          <p:cNvPr id="3" name="Title 2"/>
          <p:cNvSpPr>
            <a:spLocks noGrp="1"/>
          </p:cNvSpPr>
          <p:nvPr>
            <p:ph type="title"/>
          </p:nvPr>
        </p:nvSpPr>
        <p:spPr>
          <a:xfrm>
            <a:off x="228600" y="2052638"/>
            <a:ext cx="6553200" cy="1828800"/>
          </a:xfrm>
        </p:spPr>
        <p:txBody>
          <a:bodyPr/>
          <a:lstStyle/>
          <a:p>
            <a:pPr eaLnBrk="1" hangingPunct="1">
              <a:defRPr/>
            </a:pPr>
            <a:r>
              <a:rPr lang="en-US" dirty="0" smtClean="0">
                <a:latin typeface="Goudy Old Style" panose="02020502050305020303" pitchFamily="18" charset="0"/>
              </a:rPr>
              <a:t>Section 4-The         Non-legislative Powers </a:t>
            </a:r>
            <a:endParaRPr lang="en-US" dirty="0">
              <a:latin typeface="Goudy Old Style" panose="02020502050305020303" pitchFamily="18" charset="0"/>
            </a:endParaRPr>
          </a:p>
        </p:txBody>
      </p:sp>
    </p:spTree>
    <p:extLst>
      <p:ext uri="{BB962C8B-B14F-4D97-AF65-F5344CB8AC3E}">
        <p14:creationId xmlns:p14="http://schemas.microsoft.com/office/powerpoint/2010/main" val="175781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600" b="1" u="sng" dirty="0">
                <a:latin typeface="Goudy Old Style" panose="02020502050305020303" pitchFamily="18" charset="0"/>
              </a:rPr>
              <a:t>Expressed 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explicitly and in specific wording in the constitution</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Implied </a:t>
            </a:r>
            <a:r>
              <a:rPr lang="en-US" sz="2600" b="1" u="sng" dirty="0">
                <a:latin typeface="Goudy Old Style" panose="02020502050305020303" pitchFamily="18" charset="0"/>
              </a:rPr>
              <a:t>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by reasonable deduction from the expressed powers</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Inherent </a:t>
            </a:r>
            <a:r>
              <a:rPr lang="en-US" sz="2600" b="1" u="sng" dirty="0">
                <a:latin typeface="Goudy Old Style" panose="02020502050305020303" pitchFamily="18" charset="0"/>
              </a:rPr>
              <a:t>Powers</a:t>
            </a:r>
            <a:r>
              <a:rPr lang="en-US" sz="2600" b="1" dirty="0">
                <a:latin typeface="Goudy Old Style" panose="02020502050305020303" pitchFamily="18" charset="0"/>
              </a:rPr>
              <a:t>-</a:t>
            </a:r>
            <a:r>
              <a:rPr lang="en-US" sz="2600" dirty="0">
                <a:latin typeface="Goudy Old Style" panose="02020502050305020303" pitchFamily="18" charset="0"/>
              </a:rPr>
              <a:t>Powers afforded to the government because it created a national government </a:t>
            </a:r>
          </a:p>
          <a:p>
            <a:endParaRPr lang="en-US" sz="2600" b="1" dirty="0" smtClean="0">
              <a:latin typeface="Goudy Old Style" panose="02020502050305020303" pitchFamily="18" charset="0"/>
            </a:endParaRPr>
          </a:p>
          <a:p>
            <a:r>
              <a:rPr lang="en-US" sz="2600" b="1" u="sng" dirty="0" smtClean="0">
                <a:latin typeface="Goudy Old Style" panose="02020502050305020303" pitchFamily="18" charset="0"/>
              </a:rPr>
              <a:t>Commerce </a:t>
            </a:r>
            <a:r>
              <a:rPr lang="en-US" sz="2600" b="1" u="sng" dirty="0">
                <a:latin typeface="Goudy Old Style" panose="02020502050305020303" pitchFamily="18" charset="0"/>
              </a:rPr>
              <a:t>Power</a:t>
            </a:r>
            <a:r>
              <a:rPr lang="en-US" sz="2600" b="1" dirty="0">
                <a:latin typeface="Goudy Old Style" panose="02020502050305020303" pitchFamily="18" charset="0"/>
              </a:rPr>
              <a:t>-</a:t>
            </a:r>
            <a:r>
              <a:rPr lang="en-US" sz="2600" dirty="0">
                <a:latin typeface="Goudy Old Style" panose="02020502050305020303" pitchFamily="18" charset="0"/>
              </a:rPr>
              <a:t>The power of Congress to regulate interstate and foreign trade </a:t>
            </a:r>
          </a:p>
          <a:p>
            <a:endParaRPr lang="en-US" dirty="0"/>
          </a:p>
        </p:txBody>
      </p:sp>
      <p:sp>
        <p:nvSpPr>
          <p:cNvPr id="3" name="Title 2"/>
          <p:cNvSpPr>
            <a:spLocks noGrp="1"/>
          </p:cNvSpPr>
          <p:nvPr>
            <p:ph type="title"/>
          </p:nvPr>
        </p:nvSpPr>
        <p:spPr>
          <a:xfrm>
            <a:off x="228600" y="355847"/>
            <a:ext cx="8533660" cy="1054394"/>
          </a:xfrm>
        </p:spPr>
        <p:txBody>
          <a:bodyPr/>
          <a:lstStyle/>
          <a:p>
            <a:r>
              <a:rPr lang="en-US" sz="4800" b="1" u="sng" dirty="0" smtClean="0">
                <a:latin typeface="Goudy Old Style" panose="02020502050305020303" pitchFamily="18" charset="0"/>
              </a:rPr>
              <a:t>Congressional Powers</a:t>
            </a:r>
            <a:r>
              <a:rPr lang="en-US" dirty="0" smtClean="0"/>
              <a:t> </a:t>
            </a:r>
            <a:endParaRPr lang="en-US" dirty="0"/>
          </a:p>
        </p:txBody>
      </p:sp>
    </p:spTree>
    <p:extLst>
      <p:ext uri="{BB962C8B-B14F-4D97-AF65-F5344CB8AC3E}">
        <p14:creationId xmlns:p14="http://schemas.microsoft.com/office/powerpoint/2010/main" val="3017323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Constitutional Amendments and Electoral Duties</a:t>
            </a:r>
            <a:endParaRPr lang="en-US" dirty="0"/>
          </a:p>
        </p:txBody>
      </p:sp>
      <p:sp>
        <p:nvSpPr>
          <p:cNvPr id="4" name="Rectangle 32"/>
          <p:cNvSpPr>
            <a:spLocks noChangeArrowheads="1"/>
          </p:cNvSpPr>
          <p:nvPr/>
        </p:nvSpPr>
        <p:spPr bwMode="auto">
          <a:xfrm>
            <a:off x="236538" y="1651000"/>
            <a:ext cx="86106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defRPr>
                <a:solidFill>
                  <a:schemeClr val="tx1"/>
                </a:solidFill>
                <a:latin typeface="Franklin Gothic Medium" pitchFamily="34" charset="0"/>
                <a:cs typeface="Arial" charset="0"/>
              </a:defRPr>
            </a:lvl1pPr>
            <a:lvl2pPr marL="806450" indent="-342900">
              <a:defRPr>
                <a:solidFill>
                  <a:schemeClr val="tx1"/>
                </a:solidFill>
                <a:latin typeface="Franklin Gothic Medium" pitchFamily="34" charset="0"/>
                <a:cs typeface="Arial" charset="0"/>
              </a:defRPr>
            </a:lvl2pPr>
            <a:lvl3pPr marL="1143000" indent="-228600">
              <a:defRPr>
                <a:solidFill>
                  <a:schemeClr val="tx1"/>
                </a:solidFill>
                <a:latin typeface="Franklin Gothic Medium" pitchFamily="34" charset="0"/>
                <a:cs typeface="Arial" charset="0"/>
              </a:defRPr>
            </a:lvl3pPr>
            <a:lvl4pPr marL="1600200" indent="-228600">
              <a:defRPr>
                <a:solidFill>
                  <a:schemeClr val="tx1"/>
                </a:solidFill>
                <a:latin typeface="Franklin Gothic Medium" pitchFamily="34" charset="0"/>
                <a:cs typeface="Arial" charset="0"/>
              </a:defRPr>
            </a:lvl4pPr>
            <a:lvl5pPr marL="2057400" indent="-22860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lnSpc>
                <a:spcPct val="90000"/>
              </a:lnSpc>
              <a:spcBef>
                <a:spcPct val="60000"/>
              </a:spcBef>
              <a:buClr>
                <a:schemeClr val="tx1"/>
              </a:buClr>
              <a:buSzPct val="150000"/>
            </a:pPr>
            <a:r>
              <a:rPr lang="en-US" altLang="en-US" sz="2800" b="1" dirty="0">
                <a:solidFill>
                  <a:schemeClr val="accent1"/>
                </a:solidFill>
                <a:latin typeface="Times New Roman" panose="02020603050405020304" pitchFamily="18" charset="0"/>
                <a:cs typeface="Times New Roman" panose="02020603050405020304" pitchFamily="18" charset="0"/>
              </a:rPr>
              <a:t>Constitutional Amendments</a:t>
            </a:r>
            <a:endParaRPr lang="en-US" altLang="en-US" sz="2400" dirty="0">
              <a:solidFill>
                <a:schemeClr val="accent1"/>
              </a:solidFill>
              <a:latin typeface="Times New Roman" panose="02020603050405020304" pitchFamily="18" charset="0"/>
              <a:cs typeface="Times New Roman" panose="02020603050405020304" pitchFamily="18" charset="0"/>
            </a:endParaRPr>
          </a:p>
          <a:p>
            <a:pPr lvl="1" eaLnBrk="1" hangingPunct="1">
              <a:lnSpc>
                <a:spcPct val="90000"/>
              </a:lnSpc>
              <a:spcBef>
                <a:spcPct val="40000"/>
              </a:spcBef>
              <a:buClr>
                <a:schemeClr val="tx1"/>
              </a:buClr>
              <a:buFont typeface="Arial" charset="0"/>
              <a:buChar char="•"/>
            </a:pPr>
            <a:r>
              <a:rPr lang="en-US" altLang="en-US" sz="2200" dirty="0">
                <a:solidFill>
                  <a:srgbClr val="000000"/>
                </a:solidFill>
                <a:latin typeface="Times New Roman" panose="02020603050405020304" pitchFamily="18" charset="0"/>
                <a:cs typeface="Times New Roman" panose="02020603050405020304" pitchFamily="18" charset="0"/>
              </a:rPr>
              <a:t>Article V gives Congress the power to propose amendments by a two-thirds vote in each house.</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5" name="Rectangle 30"/>
          <p:cNvSpPr txBox="1">
            <a:spLocks noChangeArrowheads="1"/>
          </p:cNvSpPr>
          <p:nvPr/>
        </p:nvSpPr>
        <p:spPr>
          <a:xfrm>
            <a:off x="228600" y="2971800"/>
            <a:ext cx="8610600" cy="42672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90000"/>
              </a:lnSpc>
              <a:spcAft>
                <a:spcPts val="0"/>
              </a:spcAft>
              <a:buFontTx/>
              <a:buNone/>
              <a:defRPr/>
            </a:pPr>
            <a:r>
              <a:rPr lang="en-US" altLang="en-US" sz="2800" b="1" dirty="0" smtClean="0">
                <a:solidFill>
                  <a:schemeClr val="accent1"/>
                </a:solidFill>
                <a:latin typeface="Times New Roman" panose="02020603050405020304" pitchFamily="18" charset="0"/>
                <a:cs typeface="Times New Roman" panose="02020603050405020304" pitchFamily="18" charset="0"/>
              </a:rPr>
              <a:t>Electoral Duties</a:t>
            </a:r>
            <a:endParaRPr lang="en-US" altLang="en-US" sz="2800" dirty="0" smtClean="0">
              <a:solidFill>
                <a:schemeClr val="accent1"/>
              </a:solidFill>
              <a:latin typeface="Times New Roman" panose="02020603050405020304" pitchFamily="18" charset="0"/>
              <a:cs typeface="Times New Roman" panose="02020603050405020304" pitchFamily="18" charset="0"/>
            </a:endParaRPr>
          </a:p>
          <a:p>
            <a:pPr lvl="1" fontAlgn="auto">
              <a:lnSpc>
                <a:spcPct val="90000"/>
              </a:lnSpc>
              <a:spcAft>
                <a:spcPts val="0"/>
              </a:spcAft>
              <a:buFontTx/>
              <a:buChar char="•"/>
              <a:defRPr/>
            </a:pPr>
            <a:r>
              <a:rPr lang="en-US" altLang="en-US" sz="2200" dirty="0" smtClean="0">
                <a:solidFill>
                  <a:schemeClr val="tx1"/>
                </a:solidFill>
                <a:latin typeface="Times New Roman" panose="02020603050405020304" pitchFamily="18" charset="0"/>
                <a:cs typeface="Times New Roman" panose="02020603050405020304" pitchFamily="18" charset="0"/>
              </a:rPr>
              <a:t>In certain circumstances, the Constitution gives Congress special electoral duties.</a:t>
            </a:r>
          </a:p>
          <a:p>
            <a:pPr lvl="1" fontAlgn="auto">
              <a:lnSpc>
                <a:spcPct val="90000"/>
              </a:lnSpc>
              <a:spcAft>
                <a:spcPts val="0"/>
              </a:spcAft>
              <a:buFontTx/>
              <a:buChar char="•"/>
              <a:defRPr/>
            </a:pPr>
            <a:r>
              <a:rPr lang="en-US" altLang="en-US" sz="2200" dirty="0" smtClean="0">
                <a:solidFill>
                  <a:schemeClr val="tx1"/>
                </a:solidFill>
                <a:latin typeface="Times New Roman" panose="02020603050405020304" pitchFamily="18" charset="0"/>
                <a:cs typeface="Times New Roman" panose="02020603050405020304" pitchFamily="18" charset="0"/>
              </a:rPr>
              <a:t>If no candidate for President receives a majority in the electoral college, the House decides the election. </a:t>
            </a:r>
          </a:p>
          <a:p>
            <a:pPr lvl="1" fontAlgn="auto">
              <a:lnSpc>
                <a:spcPct val="90000"/>
              </a:lnSpc>
              <a:spcAft>
                <a:spcPts val="0"/>
              </a:spcAft>
              <a:buFontTx/>
              <a:buChar char="•"/>
              <a:defRPr/>
            </a:pPr>
            <a:r>
              <a:rPr lang="en-US" altLang="en-US" sz="2200" dirty="0" smtClean="0">
                <a:solidFill>
                  <a:schemeClr val="tx1"/>
                </a:solidFill>
                <a:latin typeface="Times New Roman" panose="02020603050405020304" pitchFamily="18" charset="0"/>
                <a:cs typeface="Times New Roman" panose="02020603050405020304" pitchFamily="18" charset="0"/>
              </a:rPr>
              <a:t>If no candidate for Vice President receives a majority in the electoral college, the Senate decides the election.</a:t>
            </a:r>
          </a:p>
          <a:p>
            <a:pPr lvl="1" fontAlgn="auto">
              <a:lnSpc>
                <a:spcPct val="90000"/>
              </a:lnSpc>
              <a:spcAft>
                <a:spcPts val="0"/>
              </a:spcAft>
              <a:buFontTx/>
              <a:buChar char="•"/>
              <a:defRPr/>
            </a:pPr>
            <a:r>
              <a:rPr lang="en-US" altLang="en-US" sz="2200" dirty="0" smtClean="0">
                <a:solidFill>
                  <a:schemeClr val="tx1"/>
                </a:solidFill>
                <a:latin typeface="Times New Roman" panose="02020603050405020304" pitchFamily="18" charset="0"/>
                <a:cs typeface="Times New Roman" panose="02020603050405020304" pitchFamily="18" charset="0"/>
              </a:rPr>
              <a:t>Also, if the vice presidency is vacated, the President selects a </a:t>
            </a:r>
            <a:r>
              <a:rPr lang="en-US" altLang="en-US" sz="2200" b="1" dirty="0" smtClean="0">
                <a:solidFill>
                  <a:schemeClr val="tx1"/>
                </a:solidFill>
                <a:latin typeface="Times New Roman" panose="02020603050405020304" pitchFamily="18" charset="0"/>
                <a:cs typeface="Times New Roman" panose="02020603050405020304" pitchFamily="18" charset="0"/>
              </a:rPr>
              <a:t>successor</a:t>
            </a:r>
            <a:r>
              <a:rPr lang="en-US" altLang="en-US" sz="2200" dirty="0" smtClean="0">
                <a:solidFill>
                  <a:schemeClr val="tx1"/>
                </a:solidFill>
                <a:latin typeface="Times New Roman" panose="02020603050405020304" pitchFamily="18" charset="0"/>
                <a:cs typeface="Times New Roman" panose="02020603050405020304" pitchFamily="18" charset="0"/>
              </a:rPr>
              <a:t>, who faces congressional approval by a majority vote in both houses.</a:t>
            </a:r>
            <a:endParaRPr lang="en-US" alt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86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ox(out)">
                                      <p:cBhvr>
                                        <p:cTn id="19" dur="5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out)">
                                      <p:cBhvr>
                                        <p:cTn id="24" dur="500"/>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ox(out)">
                                      <p:cBhvr>
                                        <p:cTn id="29" dur="500"/>
                                        <p:tgtEl>
                                          <p:spTgt spid="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ox(out)">
                                      <p:cBhvr>
                                        <p:cTn id="34" dur="500"/>
                                        <p:tgtEl>
                                          <p:spTgt spid="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ox(out)">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86337"/>
          </a:xfrm>
        </p:spPr>
        <p:txBody>
          <a:bodyPr>
            <a:noAutofit/>
          </a:bodyPr>
          <a:lstStyle/>
          <a:p>
            <a:pPr marL="274320"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The Constitution grants Congress the power of removing the President, Vice President, or other civil officers from their office through impeachment. </a:t>
            </a:r>
          </a:p>
          <a:p>
            <a:pPr marL="274320"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The House has the sole power to impeach, or bring charges against the individual. </a:t>
            </a:r>
          </a:p>
          <a:p>
            <a:pPr marL="274320"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There is then a trial in the Senate.  </a:t>
            </a:r>
          </a:p>
          <a:p>
            <a:pPr marL="548958" lvl="1" eaLnBrk="1" fontAlgn="auto" hangingPunct="1">
              <a:spcAft>
                <a:spcPts val="0"/>
              </a:spcAft>
              <a:defRPr/>
            </a:pPr>
            <a:r>
              <a:rPr lang="en-US" sz="2600" dirty="0" smtClean="0">
                <a:latin typeface="Times New Roman" panose="02020603050405020304" pitchFamily="18" charset="0"/>
                <a:cs typeface="Times New Roman" panose="02020603050405020304" pitchFamily="18" charset="0"/>
              </a:rPr>
              <a:t>A two-thirds vote of the senators present is needed for conviction. </a:t>
            </a:r>
          </a:p>
          <a:p>
            <a:pPr marL="274320" eaLnBrk="1" fontAlgn="auto" hangingPunct="1">
              <a:spcAft>
                <a:spcPts val="0"/>
              </a:spcAft>
              <a:defRPr/>
            </a:pPr>
            <a:r>
              <a:rPr lang="en-US" sz="2800" dirty="0" smtClean="0">
                <a:latin typeface="Times New Roman" panose="02020603050405020304" pitchFamily="18" charset="0"/>
                <a:cs typeface="Times New Roman" panose="02020603050405020304" pitchFamily="18" charset="0"/>
              </a:rPr>
              <a:t>The penalty for conviction is removal from office. </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Impeachment Power</a:t>
            </a:r>
            <a:endParaRPr lang="en-US" dirty="0"/>
          </a:p>
        </p:txBody>
      </p:sp>
    </p:spTree>
    <p:extLst>
      <p:ext uri="{BB962C8B-B14F-4D97-AF65-F5344CB8AC3E}">
        <p14:creationId xmlns:p14="http://schemas.microsoft.com/office/powerpoint/2010/main" val="1067290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910137"/>
          </a:xfrm>
        </p:spPr>
        <p:txBody>
          <a:bodyPr>
            <a:normAutofit fontScale="92500" lnSpcReduction="20000"/>
          </a:bodyPr>
          <a:lstStyle/>
          <a:p>
            <a:pPr eaLnBrk="1" hangingPunct="1">
              <a:defRPr/>
            </a:pPr>
            <a:r>
              <a:rPr lang="en-US" altLang="en-US" sz="2800" dirty="0" smtClean="0">
                <a:latin typeface="Times New Roman" panose="02020603050405020304" pitchFamily="18" charset="0"/>
                <a:cs typeface="Times New Roman" panose="02020603050405020304" pitchFamily="18" charset="0"/>
              </a:rPr>
              <a:t>Andrew Johnson (1867)</a:t>
            </a:r>
          </a:p>
          <a:p>
            <a:pPr lvl="1" eaLnBrk="1" hangingPunct="1">
              <a:defRPr/>
            </a:pPr>
            <a:r>
              <a:rPr lang="en-US" altLang="en-US" sz="2400" dirty="0" smtClean="0">
                <a:latin typeface="Times New Roman" panose="02020603050405020304" pitchFamily="18" charset="0"/>
                <a:cs typeface="Times New Roman" panose="02020603050405020304" pitchFamily="18" charset="0"/>
              </a:rPr>
              <a:t>Violated the Tenure of Office Act</a:t>
            </a:r>
          </a:p>
          <a:p>
            <a:pPr lvl="2" eaLnBrk="1" hangingPunct="1">
              <a:defRPr/>
            </a:pPr>
            <a:r>
              <a:rPr lang="en-US" altLang="en-US" sz="2200" dirty="0" smtClean="0">
                <a:latin typeface="Times New Roman" panose="02020603050405020304" pitchFamily="18" charset="0"/>
                <a:cs typeface="Times New Roman" panose="02020603050405020304" pitchFamily="18" charset="0"/>
              </a:rPr>
              <a:t>He felt it was unconstitutional </a:t>
            </a:r>
          </a:p>
          <a:p>
            <a:pPr lvl="1" eaLnBrk="1" hangingPunct="1">
              <a:defRPr/>
            </a:pPr>
            <a:r>
              <a:rPr lang="en-US" altLang="en-US" sz="2400" dirty="0" smtClean="0">
                <a:latin typeface="Times New Roman" panose="02020603050405020304" pitchFamily="18" charset="0"/>
                <a:cs typeface="Times New Roman" panose="02020603050405020304" pitchFamily="18" charset="0"/>
              </a:rPr>
              <a:t>Acquitted by one vote</a:t>
            </a:r>
          </a:p>
          <a:p>
            <a:pPr marL="365125" lvl="1" indent="0" eaLnBrk="1" hangingPunct="1">
              <a:buFont typeface="Wingdings" pitchFamily="2" charset="2"/>
              <a:buNone/>
              <a:defRPr/>
            </a:pPr>
            <a:endParaRPr lang="en-US" altLang="en-US" sz="2400" dirty="0" smtClean="0">
              <a:latin typeface="Times New Roman" panose="02020603050405020304" pitchFamily="18" charset="0"/>
              <a:cs typeface="Times New Roman" panose="02020603050405020304" pitchFamily="18" charset="0"/>
            </a:endParaRPr>
          </a:p>
          <a:p>
            <a:pPr eaLnBrk="1" hangingPunct="1">
              <a:defRPr/>
            </a:pPr>
            <a:r>
              <a:rPr lang="en-US" altLang="en-US" sz="2800" dirty="0" smtClean="0">
                <a:latin typeface="Times New Roman" panose="02020603050405020304" pitchFamily="18" charset="0"/>
                <a:cs typeface="Times New Roman" panose="02020603050405020304" pitchFamily="18" charset="0"/>
              </a:rPr>
              <a:t>Richard Nixon (1974)</a:t>
            </a:r>
          </a:p>
          <a:p>
            <a:pPr lvl="1" eaLnBrk="1" hangingPunct="1">
              <a:defRPr/>
            </a:pPr>
            <a:r>
              <a:rPr lang="en-US" altLang="en-US" sz="2400" dirty="0" smtClean="0">
                <a:latin typeface="Times New Roman" panose="02020603050405020304" pitchFamily="18" charset="0"/>
                <a:cs typeface="Times New Roman" panose="02020603050405020304" pitchFamily="18" charset="0"/>
              </a:rPr>
              <a:t>Watergate Scandal</a:t>
            </a:r>
          </a:p>
          <a:p>
            <a:pPr lvl="1" eaLnBrk="1" hangingPunct="1">
              <a:defRPr/>
            </a:pPr>
            <a:r>
              <a:rPr lang="en-US" altLang="en-US" sz="2400" dirty="0" smtClean="0">
                <a:latin typeface="Times New Roman" panose="02020603050405020304" pitchFamily="18" charset="0"/>
                <a:cs typeface="Times New Roman" panose="02020603050405020304" pitchFamily="18" charset="0"/>
              </a:rPr>
              <a:t>Resigned before impeachment</a:t>
            </a:r>
          </a:p>
          <a:p>
            <a:pPr marL="365125" lvl="1" indent="0" eaLnBrk="1" hangingPunct="1">
              <a:buFont typeface="Wingdings" pitchFamily="2" charset="2"/>
              <a:buNone/>
              <a:defRPr/>
            </a:pPr>
            <a:endParaRPr lang="en-US" altLang="en-US" sz="2400" dirty="0" smtClean="0">
              <a:latin typeface="Times New Roman" panose="02020603050405020304" pitchFamily="18" charset="0"/>
              <a:cs typeface="Times New Roman" panose="02020603050405020304" pitchFamily="18" charset="0"/>
            </a:endParaRPr>
          </a:p>
          <a:p>
            <a:pPr eaLnBrk="1" hangingPunct="1">
              <a:defRPr/>
            </a:pPr>
            <a:r>
              <a:rPr lang="en-US" altLang="en-US" sz="2800" dirty="0" smtClean="0">
                <a:latin typeface="Times New Roman" panose="02020603050405020304" pitchFamily="18" charset="0"/>
                <a:cs typeface="Times New Roman" panose="02020603050405020304" pitchFamily="18" charset="0"/>
              </a:rPr>
              <a:t>Bill Clinton (1998)</a:t>
            </a:r>
          </a:p>
          <a:p>
            <a:pPr lvl="1" eaLnBrk="1" hangingPunct="1">
              <a:defRPr/>
            </a:pPr>
            <a:r>
              <a:rPr lang="en-US" altLang="en-US" sz="2600" dirty="0" smtClean="0">
                <a:latin typeface="Times New Roman" panose="02020603050405020304" pitchFamily="18" charset="0"/>
                <a:cs typeface="Times New Roman" panose="02020603050405020304" pitchFamily="18" charset="0"/>
              </a:rPr>
              <a:t>Clinton lied under oath and obstructed justice</a:t>
            </a:r>
          </a:p>
          <a:p>
            <a:pPr lvl="1" eaLnBrk="1" hangingPunct="1">
              <a:defRPr/>
            </a:pPr>
            <a:r>
              <a:rPr lang="en-US" altLang="en-US" sz="2600" dirty="0" smtClean="0">
                <a:latin typeface="Times New Roman" panose="02020603050405020304" pitchFamily="18" charset="0"/>
                <a:cs typeface="Times New Roman" panose="02020603050405020304" pitchFamily="18" charset="0"/>
              </a:rPr>
              <a:t>He lied about a </a:t>
            </a:r>
            <a:r>
              <a:rPr lang="en-US" altLang="en-US" sz="2400" dirty="0">
                <a:latin typeface="Times New Roman" panose="02020603050405020304" pitchFamily="18" charset="0"/>
                <a:cs typeface="Times New Roman" panose="02020603050405020304" pitchFamily="18" charset="0"/>
              </a:rPr>
              <a:t>r</a:t>
            </a:r>
            <a:r>
              <a:rPr lang="en-US" altLang="en-US" sz="2400" dirty="0" smtClean="0">
                <a:latin typeface="Times New Roman" panose="02020603050405020304" pitchFamily="18" charset="0"/>
                <a:cs typeface="Times New Roman" panose="02020603050405020304" pitchFamily="18" charset="0"/>
              </a:rPr>
              <a:t>elationship with White House intern</a:t>
            </a:r>
          </a:p>
          <a:p>
            <a:pPr lvl="1" eaLnBrk="1" hangingPunct="1">
              <a:defRPr/>
            </a:pPr>
            <a:r>
              <a:rPr lang="en-US" altLang="en-US" sz="2400" dirty="0" smtClean="0">
                <a:latin typeface="Times New Roman" panose="02020603050405020304" pitchFamily="18" charset="0"/>
                <a:cs typeface="Times New Roman" panose="02020603050405020304" pitchFamily="18" charset="0"/>
              </a:rPr>
              <a:t>Acquitted on both charges</a:t>
            </a:r>
          </a:p>
          <a:p>
            <a:pPr marL="365125" lvl="1" indent="0" eaLnBrk="1" hangingPunct="1">
              <a:buFont typeface="Wingdings" pitchFamily="2" charset="2"/>
              <a:buNone/>
              <a:defRPr/>
            </a:pPr>
            <a:endParaRPr lang="en-US" altLang="en-US" sz="2400" dirty="0" smtClean="0"/>
          </a:p>
          <a:p>
            <a:pPr eaLnBrk="1" hangingPunct="1">
              <a:defRPr/>
            </a:pPr>
            <a:endParaRPr lang="en-US" dirty="0"/>
          </a:p>
        </p:txBody>
      </p:sp>
      <p:sp>
        <p:nvSpPr>
          <p:cNvPr id="3" name="Title 2"/>
          <p:cNvSpPr>
            <a:spLocks noGrp="1"/>
          </p:cNvSpPr>
          <p:nvPr>
            <p:ph type="title"/>
          </p:nvPr>
        </p:nvSpPr>
        <p:spPr/>
        <p:txBody>
          <a:bodyPr/>
          <a:lstStyle/>
          <a:p>
            <a:pPr eaLnBrk="1" hangingPunct="1">
              <a:defRPr/>
            </a:pPr>
            <a:r>
              <a:rPr lang="en-US" dirty="0" smtClean="0"/>
              <a:t>Impeachment Power</a:t>
            </a:r>
            <a:endParaRPr lang="en-US" dirty="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9388" y="2590800"/>
            <a:ext cx="356235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35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defRPr/>
            </a:pPr>
            <a:endParaRPr lang="en-US" altLang="en-US" smtClean="0"/>
          </a:p>
        </p:txBody>
      </p:sp>
      <p:sp>
        <p:nvSpPr>
          <p:cNvPr id="28675" name="Content Placeholder 2"/>
          <p:cNvSpPr>
            <a:spLocks noGrp="1"/>
          </p:cNvSpPr>
          <p:nvPr>
            <p:ph idx="1"/>
          </p:nvPr>
        </p:nvSpPr>
        <p:spPr/>
        <p:txBody>
          <a:bodyPr/>
          <a:lstStyle/>
          <a:p>
            <a:pPr>
              <a:defRPr/>
            </a:pPr>
            <a:endParaRPr lang="en-US" altLang="en-US" smtClean="0"/>
          </a:p>
        </p:txBody>
      </p:sp>
      <p:pic>
        <p:nvPicPr>
          <p:cNvPr id="12292" name="Picture 2" descr="http://scm-l3.technorati.com/11/07/22/48179/NixonResignsNYT488.png%3Ft%3D20110722172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933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Executive Powers</a:t>
            </a:r>
            <a:endParaRPr lang="en-US" dirty="0"/>
          </a:p>
        </p:txBody>
      </p:sp>
      <p:sp>
        <p:nvSpPr>
          <p:cNvPr id="4" name="Rectangle 3"/>
          <p:cNvSpPr txBox="1">
            <a:spLocks noChangeArrowheads="1"/>
          </p:cNvSpPr>
          <p:nvPr/>
        </p:nvSpPr>
        <p:spPr>
          <a:xfrm>
            <a:off x="319088" y="1752600"/>
            <a:ext cx="4229100" cy="4953000"/>
          </a:xfrm>
          <a:prstGeom prst="rect">
            <a:avLst/>
          </a:prstGeom>
        </p:spPr>
        <p:txBody>
          <a:bodyPr>
            <a:normAutofit fontScale="925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lnSpc>
                <a:spcPct val="90000"/>
              </a:lnSpc>
              <a:spcAft>
                <a:spcPts val="0"/>
              </a:spcAft>
              <a:buFontTx/>
              <a:buNone/>
              <a:defRPr/>
            </a:pPr>
            <a:r>
              <a:rPr lang="en-US" altLang="en-US" sz="2400" b="1" dirty="0" smtClean="0">
                <a:solidFill>
                  <a:schemeClr val="accent1"/>
                </a:solidFill>
                <a:latin typeface="Times New Roman" panose="02020603050405020304" pitchFamily="18" charset="0"/>
                <a:cs typeface="Times New Roman" panose="02020603050405020304" pitchFamily="18" charset="0"/>
              </a:rPr>
              <a:t>Appointments</a:t>
            </a: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fontAlgn="auto">
              <a:lnSpc>
                <a:spcPct val="90000"/>
              </a:lnSpc>
              <a:spcAft>
                <a:spcPts val="0"/>
              </a:spcAft>
              <a:defRPr/>
            </a:pPr>
            <a:r>
              <a:rPr lang="en-US" altLang="en-US" sz="2200" dirty="0" smtClean="0">
                <a:latin typeface="Times New Roman" panose="02020603050405020304" pitchFamily="18" charset="0"/>
                <a:cs typeface="Times New Roman" panose="02020603050405020304" pitchFamily="18" charset="0"/>
              </a:rPr>
              <a:t>All major appointments made by the President must be confirmed by the Senate by majority vote.</a:t>
            </a:r>
          </a:p>
          <a:p>
            <a:pPr fontAlgn="auto">
              <a:lnSpc>
                <a:spcPct val="90000"/>
              </a:lnSpc>
              <a:spcAft>
                <a:spcPts val="0"/>
              </a:spcAft>
              <a:defRPr/>
            </a:pPr>
            <a:endParaRPr lang="en-US" altLang="en-US" sz="2200" dirty="0" smtClean="0">
              <a:latin typeface="Times New Roman" panose="02020603050405020304" pitchFamily="18" charset="0"/>
              <a:cs typeface="Times New Roman" panose="02020603050405020304" pitchFamily="18" charset="0"/>
            </a:endParaRPr>
          </a:p>
          <a:p>
            <a:pPr fontAlgn="auto">
              <a:lnSpc>
                <a:spcPct val="90000"/>
              </a:lnSpc>
              <a:spcAft>
                <a:spcPts val="0"/>
              </a:spcAft>
              <a:defRPr/>
            </a:pPr>
            <a:r>
              <a:rPr lang="en-US" altLang="en-US" sz="2200" dirty="0" smtClean="0">
                <a:latin typeface="Times New Roman" panose="02020603050405020304" pitchFamily="18" charset="0"/>
                <a:cs typeface="Times New Roman" panose="02020603050405020304" pitchFamily="18" charset="0"/>
              </a:rPr>
              <a:t>Only 12 of 600 Cabinet appointments to date have been declined.</a:t>
            </a:r>
          </a:p>
          <a:p>
            <a:pPr fontAlgn="auto">
              <a:lnSpc>
                <a:spcPct val="90000"/>
              </a:lnSpc>
              <a:spcAft>
                <a:spcPts val="0"/>
              </a:spcAft>
              <a:defRPr/>
            </a:pPr>
            <a:endParaRPr lang="en-US" altLang="en-US" sz="2200" dirty="0" smtClean="0">
              <a:latin typeface="Times New Roman" panose="02020603050405020304" pitchFamily="18" charset="0"/>
              <a:cs typeface="Times New Roman" panose="02020603050405020304" pitchFamily="18" charset="0"/>
            </a:endParaRPr>
          </a:p>
          <a:p>
            <a:pPr fontAlgn="auto">
              <a:lnSpc>
                <a:spcPct val="90000"/>
              </a:lnSpc>
              <a:spcAft>
                <a:spcPts val="0"/>
              </a:spcAft>
              <a:defRPr/>
            </a:pPr>
            <a:r>
              <a:rPr lang="en-US" altLang="en-US" sz="2200" dirty="0" smtClean="0">
                <a:latin typeface="Times New Roman" panose="02020603050405020304" pitchFamily="18" charset="0"/>
                <a:cs typeface="Times New Roman" panose="02020603050405020304" pitchFamily="18" charset="0"/>
              </a:rPr>
              <a:t>“Senatorial courtesy” is the practice in which the Senate will turn down an appointment if it is opposed by a senator of the President’s party from the State involved.</a:t>
            </a:r>
          </a:p>
          <a:p>
            <a:pPr fontAlgn="auto">
              <a:lnSpc>
                <a:spcPct val="90000"/>
              </a:lnSpc>
              <a:spcAft>
                <a:spcPts val="0"/>
              </a:spcAft>
              <a:defRPr/>
            </a:pPr>
            <a:endParaRPr lang="en-US" altLang="en-US" sz="1800" dirty="0"/>
          </a:p>
        </p:txBody>
      </p:sp>
      <p:sp>
        <p:nvSpPr>
          <p:cNvPr id="5" name="Rectangle 15"/>
          <p:cNvSpPr txBox="1">
            <a:spLocks noChangeArrowheads="1"/>
          </p:cNvSpPr>
          <p:nvPr/>
        </p:nvSpPr>
        <p:spPr>
          <a:xfrm>
            <a:off x="4724400" y="1600200"/>
            <a:ext cx="4229100" cy="4953000"/>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ctr" fontAlgn="auto">
              <a:spcAft>
                <a:spcPts val="0"/>
              </a:spcAft>
              <a:buFontTx/>
              <a:buNone/>
              <a:defRPr/>
            </a:pPr>
            <a:r>
              <a:rPr lang="en-US" altLang="en-US" sz="2400" b="1" dirty="0" smtClean="0">
                <a:solidFill>
                  <a:schemeClr val="accent1"/>
                </a:solidFill>
                <a:latin typeface="Times New Roman" panose="02020603050405020304" pitchFamily="18" charset="0"/>
                <a:cs typeface="Times New Roman" panose="02020603050405020304" pitchFamily="18" charset="0"/>
              </a:rPr>
              <a:t>Treaties</a:t>
            </a: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fontAlgn="auto">
              <a:spcAft>
                <a:spcPts val="0"/>
              </a:spcAft>
              <a:defRPr/>
            </a:pPr>
            <a:r>
              <a:rPr lang="en-US" altLang="en-US" sz="2200" dirty="0" smtClean="0">
                <a:latin typeface="Times New Roman" panose="02020603050405020304" pitchFamily="18" charset="0"/>
                <a:cs typeface="Times New Roman" panose="02020603050405020304" pitchFamily="18" charset="0"/>
              </a:rPr>
              <a:t>The President makes treaties “by and with the Advice and Consent of the Senate,... provided two thirds of the Senators present concur.”</a:t>
            </a:r>
          </a:p>
          <a:p>
            <a:pPr fontAlgn="auto">
              <a:spcAft>
                <a:spcPts val="0"/>
              </a:spcAft>
              <a:defRPr/>
            </a:pPr>
            <a:endParaRPr lang="en-US" altLang="en-US" sz="2200" dirty="0" smtClean="0">
              <a:latin typeface="Times New Roman" panose="02020603050405020304" pitchFamily="18" charset="0"/>
              <a:cs typeface="Times New Roman" panose="02020603050405020304" pitchFamily="18" charset="0"/>
            </a:endParaRPr>
          </a:p>
          <a:p>
            <a:pPr fontAlgn="auto">
              <a:spcAft>
                <a:spcPts val="0"/>
              </a:spcAft>
              <a:defRPr/>
            </a:pPr>
            <a:r>
              <a:rPr lang="en-US" altLang="en-US" sz="2200" dirty="0" smtClean="0">
                <a:latin typeface="Times New Roman" panose="02020603050405020304" pitchFamily="18" charset="0"/>
                <a:cs typeface="Times New Roman" panose="02020603050405020304" pitchFamily="18" charset="0"/>
              </a:rPr>
              <a:t>Presently, the President often consults members of the Senate Foreign Relations Committee.</a:t>
            </a:r>
            <a:r>
              <a:rPr lang="en-US" altLang="en-US" sz="1800" dirty="0" smtClean="0">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55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up)">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up)">
                                      <p:cBhvr>
                                        <p:cTn id="36" dur="500"/>
                                        <p:tgtEl>
                                          <p:spTgt spid="5">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up)">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5"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3"/>
            <a:ext cx="8407400" cy="4757737"/>
          </a:xfrm>
        </p:spPr>
        <p:txBody>
          <a:bodyPr>
            <a:noAutofit/>
          </a:bodyPr>
          <a:lstStyle/>
          <a:p>
            <a:pPr marL="45720" indent="0" algn="ctr" eaLnBrk="1" fontAlgn="auto" hangingPunct="1">
              <a:spcAft>
                <a:spcPts val="0"/>
              </a:spcAft>
              <a:buFont typeface="Wingdings 2" pitchFamily="18" charset="2"/>
              <a:buNone/>
              <a:defRPr/>
            </a:pPr>
            <a:r>
              <a:rPr lang="en-US" sz="2500" b="1" dirty="0" smtClean="0">
                <a:latin typeface="Times New Roman" panose="02020603050405020304" pitchFamily="18" charset="0"/>
                <a:cs typeface="Times New Roman" panose="02020603050405020304" pitchFamily="18" charset="0"/>
              </a:rPr>
              <a:t>Congress may choose to conduct investigations through its standing committees for several reasons:</a:t>
            </a:r>
          </a:p>
          <a:p>
            <a:pPr marL="502920" indent="-457200" eaLnBrk="1" fontAlgn="auto" hangingPunct="1">
              <a:spcAft>
                <a:spcPts val="0"/>
              </a:spcAft>
              <a:buFont typeface="+mj-lt"/>
              <a:buAutoNum type="arabicPeriod"/>
              <a:defRPr/>
            </a:pPr>
            <a:r>
              <a:rPr lang="en-US" sz="2500" dirty="0" smtClean="0">
                <a:latin typeface="Times New Roman" panose="02020603050405020304" pitchFamily="18" charset="0"/>
                <a:cs typeface="Times New Roman" panose="02020603050405020304" pitchFamily="18" charset="0"/>
              </a:rPr>
              <a:t>To gather information useful to Congress in the making of some </a:t>
            </a:r>
            <a:r>
              <a:rPr lang="en-US" sz="2500" dirty="0" smtClean="0">
                <a:latin typeface="Times New Roman" panose="02020603050405020304" pitchFamily="18" charset="0"/>
                <a:cs typeface="Times New Roman" panose="02020603050405020304" pitchFamily="18" charset="0"/>
              </a:rPr>
              <a:t>legislation </a:t>
            </a:r>
            <a:endParaRPr lang="en-US" sz="2500" dirty="0" smtClean="0">
              <a:latin typeface="Times New Roman" panose="02020603050405020304" pitchFamily="18" charset="0"/>
              <a:cs typeface="Times New Roman" panose="02020603050405020304" pitchFamily="18" charset="0"/>
            </a:endParaRPr>
          </a:p>
          <a:p>
            <a:pPr marL="502920" indent="-457200" eaLnBrk="1" fontAlgn="auto" hangingPunct="1">
              <a:spcAft>
                <a:spcPts val="0"/>
              </a:spcAft>
              <a:buFont typeface="+mj-lt"/>
              <a:buAutoNum type="arabicPeriod"/>
              <a:defRPr/>
            </a:pPr>
            <a:r>
              <a:rPr lang="en-US" sz="2500" dirty="0" smtClean="0">
                <a:latin typeface="Times New Roman" panose="02020603050405020304" pitchFamily="18" charset="0"/>
                <a:cs typeface="Times New Roman" panose="02020603050405020304" pitchFamily="18" charset="0"/>
              </a:rPr>
              <a:t>To oversee the operations of various executive branch </a:t>
            </a:r>
            <a:r>
              <a:rPr lang="en-US" sz="2500" dirty="0" smtClean="0">
                <a:latin typeface="Times New Roman" panose="02020603050405020304" pitchFamily="18" charset="0"/>
                <a:cs typeface="Times New Roman" panose="02020603050405020304" pitchFamily="18" charset="0"/>
              </a:rPr>
              <a:t>agencies </a:t>
            </a:r>
            <a:endParaRPr lang="en-US" sz="2500" dirty="0" smtClean="0">
              <a:latin typeface="Times New Roman" panose="02020603050405020304" pitchFamily="18" charset="0"/>
              <a:cs typeface="Times New Roman" panose="02020603050405020304" pitchFamily="18" charset="0"/>
            </a:endParaRPr>
          </a:p>
          <a:p>
            <a:pPr marL="502920" indent="-457200" eaLnBrk="1" fontAlgn="auto" hangingPunct="1">
              <a:spcAft>
                <a:spcPts val="0"/>
              </a:spcAft>
              <a:buFont typeface="+mj-lt"/>
              <a:buAutoNum type="arabicPeriod"/>
              <a:defRPr/>
            </a:pPr>
            <a:r>
              <a:rPr lang="en-US" sz="2500" dirty="0" smtClean="0">
                <a:latin typeface="Times New Roman" panose="02020603050405020304" pitchFamily="18" charset="0"/>
                <a:cs typeface="Times New Roman" panose="02020603050405020304" pitchFamily="18" charset="0"/>
              </a:rPr>
              <a:t>To focus public attention on a particular </a:t>
            </a:r>
            <a:r>
              <a:rPr lang="en-US" sz="2500" dirty="0" smtClean="0">
                <a:latin typeface="Times New Roman" panose="02020603050405020304" pitchFamily="18" charset="0"/>
                <a:cs typeface="Times New Roman" panose="02020603050405020304" pitchFamily="18" charset="0"/>
              </a:rPr>
              <a:t>subject </a:t>
            </a:r>
            <a:endParaRPr lang="en-US" sz="2500" dirty="0" smtClean="0">
              <a:latin typeface="Times New Roman" panose="02020603050405020304" pitchFamily="18" charset="0"/>
              <a:cs typeface="Times New Roman" panose="02020603050405020304" pitchFamily="18" charset="0"/>
            </a:endParaRPr>
          </a:p>
          <a:p>
            <a:pPr marL="502920" indent="-457200" eaLnBrk="1" fontAlgn="auto" hangingPunct="1">
              <a:spcAft>
                <a:spcPts val="0"/>
              </a:spcAft>
              <a:buFont typeface="+mj-lt"/>
              <a:buAutoNum type="arabicPeriod"/>
              <a:defRPr/>
            </a:pPr>
            <a:r>
              <a:rPr lang="en-US" sz="2500" dirty="0" smtClean="0">
                <a:latin typeface="Times New Roman" panose="02020603050405020304" pitchFamily="18" charset="0"/>
                <a:cs typeface="Times New Roman" panose="02020603050405020304" pitchFamily="18" charset="0"/>
              </a:rPr>
              <a:t>To expose the questionable activities of public officials or private </a:t>
            </a:r>
            <a:r>
              <a:rPr lang="en-US" sz="2500" dirty="0" smtClean="0">
                <a:latin typeface="Times New Roman" panose="02020603050405020304" pitchFamily="18" charset="0"/>
                <a:cs typeface="Times New Roman" panose="02020603050405020304" pitchFamily="18" charset="0"/>
              </a:rPr>
              <a:t>persons </a:t>
            </a:r>
            <a:endParaRPr lang="en-US" sz="2500" dirty="0" smtClean="0">
              <a:latin typeface="Times New Roman" panose="02020603050405020304" pitchFamily="18" charset="0"/>
              <a:cs typeface="Times New Roman" panose="02020603050405020304" pitchFamily="18" charset="0"/>
            </a:endParaRPr>
          </a:p>
          <a:p>
            <a:pPr marL="502920" indent="-457200" eaLnBrk="1" fontAlgn="auto" hangingPunct="1">
              <a:spcAft>
                <a:spcPts val="0"/>
              </a:spcAft>
              <a:buFont typeface="+mj-lt"/>
              <a:buAutoNum type="arabicPeriod"/>
              <a:defRPr/>
            </a:pPr>
            <a:r>
              <a:rPr lang="en-US" sz="2500" dirty="0" smtClean="0">
                <a:latin typeface="Times New Roman" panose="02020603050405020304" pitchFamily="18" charset="0"/>
                <a:cs typeface="Times New Roman" panose="02020603050405020304" pitchFamily="18" charset="0"/>
              </a:rPr>
              <a:t>To promote the particular interests of some members of Congress. </a:t>
            </a:r>
            <a:endParaRPr lang="en-US" sz="25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Investigatory Power</a:t>
            </a:r>
            <a:endParaRPr lang="en-US" dirty="0"/>
          </a:p>
        </p:txBody>
      </p:sp>
    </p:spTree>
    <p:extLst>
      <p:ext uri="{BB962C8B-B14F-4D97-AF65-F5344CB8AC3E}">
        <p14:creationId xmlns:p14="http://schemas.microsoft.com/office/powerpoint/2010/main" val="813482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rmAutofit lnSpcReduction="10000"/>
          </a:bodyPr>
          <a:lstStyle/>
          <a:p>
            <a:r>
              <a:rPr lang="en-US" sz="2200" dirty="0" smtClean="0">
                <a:solidFill>
                  <a:srgbClr val="FF0000"/>
                </a:solidFill>
                <a:latin typeface="Goudy Old Style" panose="02020502050305020303" pitchFamily="18" charset="0"/>
              </a:rPr>
              <a:t>Congress has the power to tax</a:t>
            </a:r>
          </a:p>
          <a:p>
            <a:endParaRPr lang="en-US" sz="2200" dirty="0">
              <a:latin typeface="Goudy Old Style" panose="02020502050305020303" pitchFamily="18" charset="0"/>
            </a:endParaRPr>
          </a:p>
          <a:p>
            <a:r>
              <a:rPr lang="en-US" sz="2200" dirty="0" smtClean="0">
                <a:solidFill>
                  <a:srgbClr val="FF0000"/>
                </a:solidFill>
                <a:latin typeface="Goudy Old Style" panose="02020502050305020303" pitchFamily="18" charset="0"/>
              </a:rPr>
              <a:t>Why?</a:t>
            </a:r>
          </a:p>
          <a:p>
            <a:pPr lvl="1"/>
            <a:r>
              <a:rPr lang="en-US" sz="2200" dirty="0" smtClean="0">
                <a:latin typeface="Goudy Old Style" panose="02020502050305020303" pitchFamily="18" charset="0"/>
              </a:rPr>
              <a:t>The lack of the power to tax was a leading cause of creation of the Constitution</a:t>
            </a:r>
          </a:p>
          <a:p>
            <a:pPr lvl="1"/>
            <a:r>
              <a:rPr lang="en-US" sz="2200" dirty="0" smtClean="0">
                <a:latin typeface="Goudy Old Style" panose="02020502050305020303" pitchFamily="18" charset="0"/>
              </a:rPr>
              <a:t>Congress had to beg the states for money…most states essentially ignored requests from Congress</a:t>
            </a:r>
          </a:p>
          <a:p>
            <a:endParaRPr lang="en-US" sz="2200" dirty="0" smtClean="0">
              <a:solidFill>
                <a:srgbClr val="FF0000"/>
              </a:solidFill>
              <a:latin typeface="Goudy Old Style" panose="02020502050305020303" pitchFamily="18" charset="0"/>
            </a:endParaRPr>
          </a:p>
          <a:p>
            <a:r>
              <a:rPr lang="en-US" sz="2200" dirty="0" smtClean="0">
                <a:solidFill>
                  <a:srgbClr val="FF0000"/>
                </a:solidFill>
                <a:latin typeface="Goudy Old Style" panose="02020502050305020303" pitchFamily="18" charset="0"/>
              </a:rPr>
              <a:t>The Purpose</a:t>
            </a:r>
          </a:p>
          <a:p>
            <a:pPr lvl="1"/>
            <a:r>
              <a:rPr lang="en-US" sz="2200" dirty="0" smtClean="0">
                <a:latin typeface="Goudy Old Style" panose="02020502050305020303" pitchFamily="18" charset="0"/>
              </a:rPr>
              <a:t>To pay debts</a:t>
            </a:r>
          </a:p>
          <a:p>
            <a:pPr lvl="1"/>
            <a:r>
              <a:rPr lang="en-US" sz="2200" dirty="0" smtClean="0">
                <a:latin typeface="Goudy Old Style" panose="02020502050305020303" pitchFamily="18" charset="0"/>
              </a:rPr>
              <a:t>Provide for the common defense and general welfare…in other words, to meet public needs</a:t>
            </a:r>
          </a:p>
          <a:p>
            <a:pPr lvl="1"/>
            <a:r>
              <a:rPr lang="en-US" sz="2200" dirty="0" smtClean="0">
                <a:latin typeface="Goudy Old Style" panose="02020502050305020303" pitchFamily="18" charset="0"/>
              </a:rPr>
              <a:t>Protect domestic industry</a:t>
            </a:r>
          </a:p>
          <a:p>
            <a:pPr lvl="1"/>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Money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062004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683" y="1600200"/>
            <a:ext cx="8407893" cy="4910329"/>
          </a:xfrm>
        </p:spPr>
        <p:txBody>
          <a:bodyPr>
            <a:normAutofit fontScale="92500" lnSpcReduction="20000"/>
          </a:bodyPr>
          <a:lstStyle/>
          <a:p>
            <a:r>
              <a:rPr lang="en-US" sz="2200" dirty="0" smtClean="0">
                <a:latin typeface="Goudy Old Style" panose="02020502050305020303" pitchFamily="18" charset="0"/>
              </a:rPr>
              <a:t>There are </a:t>
            </a:r>
            <a:r>
              <a:rPr lang="en-US" sz="2200" b="1" u="sng" dirty="0" smtClean="0">
                <a:solidFill>
                  <a:srgbClr val="FF0000"/>
                </a:solidFill>
                <a:latin typeface="Goudy Old Style" panose="02020502050305020303" pitchFamily="18" charset="0"/>
              </a:rPr>
              <a:t>two</a:t>
            </a:r>
            <a:r>
              <a:rPr lang="en-US" sz="2200" dirty="0" smtClean="0">
                <a:solidFill>
                  <a:srgbClr val="FF0000"/>
                </a:solidFill>
                <a:latin typeface="Goudy Old Style" panose="02020502050305020303" pitchFamily="18" charset="0"/>
              </a:rPr>
              <a:t> general types of tax: Direct and Indirect</a:t>
            </a:r>
          </a:p>
          <a:p>
            <a:endParaRPr lang="en-US" sz="2200" dirty="0" smtClean="0">
              <a:latin typeface="Goudy Old Style" panose="02020502050305020303" pitchFamily="18" charset="0"/>
            </a:endParaRPr>
          </a:p>
          <a:p>
            <a:r>
              <a:rPr lang="en-US" sz="2200" dirty="0" smtClean="0">
                <a:latin typeface="Goudy Old Style" panose="02020502050305020303" pitchFamily="18" charset="0"/>
              </a:rPr>
              <a:t>:</a:t>
            </a:r>
            <a:r>
              <a:rPr lang="en-US" sz="2200" dirty="0">
                <a:solidFill>
                  <a:srgbClr val="FF0000"/>
                </a:solidFill>
                <a:latin typeface="Goudy Old Style" panose="02020502050305020303" pitchFamily="18" charset="0"/>
              </a:rPr>
              <a:t>Direct </a:t>
            </a:r>
            <a:r>
              <a:rPr lang="en-US" sz="2200" dirty="0" smtClean="0">
                <a:solidFill>
                  <a:srgbClr val="FF0000"/>
                </a:solidFill>
                <a:latin typeface="Goudy Old Style" panose="02020502050305020303" pitchFamily="18" charset="0"/>
              </a:rPr>
              <a:t>Tax:</a:t>
            </a:r>
            <a:r>
              <a:rPr lang="en-US" sz="2200" dirty="0" smtClean="0">
                <a:latin typeface="Goudy Old Style" panose="02020502050305020303" pitchFamily="18" charset="0"/>
              </a:rPr>
              <a:t> paid directly to the government by the person on whom it is imposed</a:t>
            </a:r>
          </a:p>
          <a:p>
            <a:pPr lvl="1"/>
            <a:r>
              <a:rPr lang="en-US" sz="2200" dirty="0" smtClean="0">
                <a:latin typeface="Goudy Old Style" panose="02020502050305020303" pitchFamily="18" charset="0"/>
              </a:rPr>
              <a:t>Income </a:t>
            </a:r>
          </a:p>
          <a:p>
            <a:pPr lvl="1"/>
            <a:r>
              <a:rPr lang="en-US" sz="2200" dirty="0" smtClean="0">
                <a:latin typeface="Goudy Old Style" panose="02020502050305020303" pitchFamily="18" charset="0"/>
              </a:rPr>
              <a:t>FICA (payroll)</a:t>
            </a:r>
          </a:p>
          <a:p>
            <a:pPr lvl="1"/>
            <a:r>
              <a:rPr lang="en-US" sz="2200" dirty="0" smtClean="0">
                <a:latin typeface="Goudy Old Style" panose="02020502050305020303" pitchFamily="18" charset="0"/>
              </a:rPr>
              <a:t>Capital gains: (stocks and real estate)</a:t>
            </a:r>
          </a:p>
          <a:p>
            <a:pPr lvl="1"/>
            <a:r>
              <a:rPr lang="en-US" sz="2200" dirty="0" smtClean="0">
                <a:latin typeface="Goudy Old Style" panose="02020502050305020303" pitchFamily="18" charset="0"/>
              </a:rPr>
              <a:t>Estate (death): Exempt for first 5.4 million of value of estate </a:t>
            </a:r>
          </a:p>
          <a:p>
            <a:endParaRPr lang="en-US" sz="2200" dirty="0" smtClean="0">
              <a:solidFill>
                <a:srgbClr val="FF0000"/>
              </a:solidFill>
              <a:latin typeface="Goudy Old Style" panose="02020502050305020303" pitchFamily="18" charset="0"/>
            </a:endParaRPr>
          </a:p>
          <a:p>
            <a:r>
              <a:rPr lang="en-US" sz="2200" dirty="0" smtClean="0">
                <a:solidFill>
                  <a:srgbClr val="FF0000"/>
                </a:solidFill>
                <a:latin typeface="Goudy Old Style" panose="02020502050305020303" pitchFamily="18" charset="0"/>
              </a:rPr>
              <a:t>Indirect Tax: </a:t>
            </a:r>
            <a:r>
              <a:rPr lang="en-US" sz="2200" dirty="0" smtClean="0">
                <a:latin typeface="Goudy Old Style" panose="02020502050305020303" pitchFamily="18" charset="0"/>
              </a:rPr>
              <a:t>Paid to the government by someone else and then passed on to you as the consumer</a:t>
            </a:r>
          </a:p>
          <a:p>
            <a:pPr lvl="1"/>
            <a:r>
              <a:rPr lang="en-US" sz="2200" dirty="0" smtClean="0">
                <a:latin typeface="Goudy Old Style" panose="02020502050305020303" pitchFamily="18" charset="0"/>
              </a:rPr>
              <a:t>Fuel</a:t>
            </a:r>
          </a:p>
          <a:p>
            <a:pPr lvl="1"/>
            <a:r>
              <a:rPr lang="en-US" sz="2200" dirty="0" smtClean="0">
                <a:latin typeface="Goudy Old Style" panose="02020502050305020303" pitchFamily="18" charset="0"/>
              </a:rPr>
              <a:t>Alcohol</a:t>
            </a:r>
          </a:p>
          <a:p>
            <a:pPr lvl="1"/>
            <a:r>
              <a:rPr lang="en-US" sz="2200" dirty="0" smtClean="0">
                <a:latin typeface="Goudy Old Style" panose="02020502050305020303" pitchFamily="18" charset="0"/>
              </a:rPr>
              <a:t>Cigarettes </a:t>
            </a:r>
          </a:p>
          <a:p>
            <a:pPr lvl="1"/>
            <a:r>
              <a:rPr lang="en-US" sz="2200" dirty="0" smtClean="0">
                <a:latin typeface="Goudy Old Style" panose="02020502050305020303" pitchFamily="18" charset="0"/>
              </a:rPr>
              <a:t>Tariffs: A tax on foreign goods imported into country (cars, food, appliances, etc.)</a:t>
            </a:r>
          </a:p>
          <a:p>
            <a:pPr lvl="1"/>
            <a:endParaRPr lang="en-US" dirty="0" smtClean="0"/>
          </a:p>
          <a:p>
            <a:endParaRPr lang="en-US" dirty="0" smtClean="0"/>
          </a:p>
          <a:p>
            <a:pPr marL="365760" lvl="1" indent="0">
              <a:buNone/>
            </a:pPr>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Types of taxes</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140903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solidFill>
                  <a:srgbClr val="FF0000"/>
                </a:solidFill>
                <a:latin typeface="Goudy Old Style" panose="02020502050305020303" pitchFamily="18" charset="0"/>
              </a:rPr>
              <a:t>Congress has the power to borrow money</a:t>
            </a:r>
          </a:p>
          <a:p>
            <a:endParaRPr lang="en-US" dirty="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How?</a:t>
            </a:r>
          </a:p>
          <a:p>
            <a:pPr lvl="1"/>
            <a:r>
              <a:rPr lang="en-US" sz="2000" dirty="0" smtClean="0">
                <a:latin typeface="Goudy Old Style" panose="02020502050305020303" pitchFamily="18" charset="0"/>
              </a:rPr>
              <a:t>Issues or creates debt in the form of: bonds, bills and notes</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Public debt: </a:t>
            </a:r>
          </a:p>
          <a:p>
            <a:pPr lvl="1"/>
            <a:r>
              <a:rPr lang="en-US" sz="2000" dirty="0">
                <a:latin typeface="Goudy Old Style" panose="02020502050305020303" pitchFamily="18" charset="0"/>
              </a:rPr>
              <a:t>A</a:t>
            </a:r>
            <a:r>
              <a:rPr lang="en-US" sz="2000" dirty="0" smtClean="0">
                <a:latin typeface="Goudy Old Style" panose="02020502050305020303" pitchFamily="18" charset="0"/>
              </a:rPr>
              <a:t>ll of the unpaid money borrowed by Congress </a:t>
            </a:r>
          </a:p>
          <a:p>
            <a:endParaRPr lang="en-US" dirty="0" smtClean="0">
              <a:solidFill>
                <a:srgbClr val="FF0000"/>
              </a:solidFill>
              <a:latin typeface="Goudy Old Style" panose="02020502050305020303" pitchFamily="18" charset="0"/>
            </a:endParaRPr>
          </a:p>
          <a:p>
            <a:r>
              <a:rPr lang="en-US" dirty="0" smtClean="0">
                <a:solidFill>
                  <a:srgbClr val="FF0000"/>
                </a:solidFill>
                <a:latin typeface="Goudy Old Style" panose="02020502050305020303" pitchFamily="18" charset="0"/>
              </a:rPr>
              <a:t>Deficit Financing: </a:t>
            </a:r>
            <a:r>
              <a:rPr lang="en-US" dirty="0">
                <a:latin typeface="Goudy Old Style" panose="02020502050305020303" pitchFamily="18" charset="0"/>
              </a:rPr>
              <a:t>A</a:t>
            </a:r>
            <a:r>
              <a:rPr lang="en-US" dirty="0" smtClean="0">
                <a:latin typeface="Goudy Old Style" panose="02020502050305020303" pitchFamily="18" charset="0"/>
              </a:rPr>
              <a:t>lso called </a:t>
            </a:r>
            <a:r>
              <a:rPr lang="en-US" dirty="0" smtClean="0">
                <a:solidFill>
                  <a:srgbClr val="FF0000"/>
                </a:solidFill>
                <a:latin typeface="Goudy Old Style" panose="02020502050305020303" pitchFamily="18" charset="0"/>
              </a:rPr>
              <a:t>Deficit Spending</a:t>
            </a:r>
          </a:p>
          <a:p>
            <a:pPr lvl="1"/>
            <a:r>
              <a:rPr lang="en-US" sz="2000" dirty="0" smtClean="0">
                <a:latin typeface="Goudy Old Style" panose="02020502050305020303" pitchFamily="18" charset="0"/>
              </a:rPr>
              <a:t>Government spends more than it earns each year</a:t>
            </a:r>
          </a:p>
          <a:p>
            <a:pPr lvl="2"/>
            <a:r>
              <a:rPr lang="en-US" dirty="0" smtClean="0">
                <a:latin typeface="Goudy Old Style" panose="02020502050305020303" pitchFamily="18" charset="0"/>
              </a:rPr>
              <a:t>To </a:t>
            </a:r>
            <a:r>
              <a:rPr lang="en-US" dirty="0">
                <a:latin typeface="Goudy Old Style" panose="02020502050305020303" pitchFamily="18" charset="0"/>
              </a:rPr>
              <a:t>fix that they borrow money taking on more debt to make up the difference</a:t>
            </a:r>
          </a:p>
          <a:p>
            <a:pPr lvl="1"/>
            <a:r>
              <a:rPr lang="en-US" sz="2000" dirty="0">
                <a:latin typeface="Goudy Old Style" panose="02020502050305020303" pitchFamily="18" charset="0"/>
              </a:rPr>
              <a:t>Results: Downturn in national economy, major tax cuts (less income to the government), the “War on Terrorism” and wars in Iraq and Afghanistan</a:t>
            </a:r>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Debt </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1553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900" dirty="0" smtClean="0">
                <a:solidFill>
                  <a:srgbClr val="FF0000"/>
                </a:solidFill>
                <a:latin typeface="Goudy Old Style" panose="02020502050305020303" pitchFamily="18" charset="0"/>
              </a:rPr>
              <a:t>Congress has the power to coin money</a:t>
            </a:r>
          </a:p>
          <a:p>
            <a:r>
              <a:rPr lang="en-US" sz="1900" dirty="0" smtClean="0">
                <a:solidFill>
                  <a:srgbClr val="FF0000"/>
                </a:solidFill>
                <a:latin typeface="Goudy Old Style" panose="02020502050305020303" pitchFamily="18" charset="0"/>
              </a:rPr>
              <a:t>Why?</a:t>
            </a:r>
          </a:p>
          <a:p>
            <a:pPr lvl="1"/>
            <a:r>
              <a:rPr lang="en-US" sz="1900" dirty="0" smtClean="0">
                <a:latin typeface="Goudy Old Style" panose="02020502050305020303" pitchFamily="18" charset="0"/>
              </a:rPr>
              <a:t>With independence, a stable system of currency (money) collapsed: each state issued its own currency and some people still used English and Spanish coins as well. Money without taxing power is worthless.</a:t>
            </a:r>
          </a:p>
          <a:p>
            <a:pPr lvl="1"/>
            <a:r>
              <a:rPr lang="en-US" sz="1900" dirty="0" smtClean="0">
                <a:latin typeface="Goudy Old Style" panose="02020502050305020303" pitchFamily="18" charset="0"/>
              </a:rPr>
              <a:t>Creating a stable uniform currency was beneficial to the nation</a:t>
            </a:r>
          </a:p>
          <a:p>
            <a:endParaRPr lang="en-US" sz="1900" dirty="0" smtClean="0">
              <a:solidFill>
                <a:srgbClr val="FF0000"/>
              </a:solidFill>
              <a:latin typeface="Goudy Old Style" panose="02020502050305020303" pitchFamily="18" charset="0"/>
            </a:endParaRPr>
          </a:p>
          <a:p>
            <a:r>
              <a:rPr lang="en-US" sz="1900" dirty="0" smtClean="0">
                <a:solidFill>
                  <a:srgbClr val="FF0000"/>
                </a:solidFill>
                <a:latin typeface="Goudy Old Style" panose="02020502050305020303" pitchFamily="18" charset="0"/>
              </a:rPr>
              <a:t>Legal tender: </a:t>
            </a:r>
          </a:p>
          <a:p>
            <a:pPr lvl="1"/>
            <a:r>
              <a:rPr lang="en-US" sz="1900" dirty="0" smtClean="0">
                <a:latin typeface="Goudy Old Style" panose="02020502050305020303" pitchFamily="18" charset="0"/>
              </a:rPr>
              <a:t>Any kind of money that by law a creditor must accept as payment for debts</a:t>
            </a:r>
          </a:p>
          <a:p>
            <a:pPr lvl="1"/>
            <a:r>
              <a:rPr lang="en-US" sz="1900" dirty="0" smtClean="0">
                <a:latin typeface="Goudy Old Style" panose="02020502050305020303" pitchFamily="18" charset="0"/>
              </a:rPr>
              <a:t>First paper currency that was legal tender wasn’t printed until 1863!</a:t>
            </a:r>
          </a:p>
          <a:p>
            <a:endParaRPr lang="en-US" sz="1900" dirty="0" smtClean="0">
              <a:solidFill>
                <a:srgbClr val="FF0000"/>
              </a:solidFill>
              <a:latin typeface="Goudy Old Style" panose="02020502050305020303" pitchFamily="18" charset="0"/>
            </a:endParaRPr>
          </a:p>
          <a:p>
            <a:r>
              <a:rPr lang="en-US" sz="1900" dirty="0" smtClean="0">
                <a:solidFill>
                  <a:srgbClr val="FF0000"/>
                </a:solidFill>
                <a:latin typeface="Goudy Old Style" panose="02020502050305020303" pitchFamily="18" charset="0"/>
              </a:rPr>
              <a:t>Bankruptcy:</a:t>
            </a:r>
          </a:p>
          <a:p>
            <a:pPr lvl="1"/>
            <a:r>
              <a:rPr lang="en-US" sz="1900" dirty="0" smtClean="0">
                <a:latin typeface="Goudy Old Style" panose="02020502050305020303" pitchFamily="18" charset="0"/>
              </a:rPr>
              <a:t>When a Federal court determines that a person or company is insolvent: unable to pay their debts in full </a:t>
            </a:r>
            <a:endParaRPr lang="en-US" sz="1900" dirty="0">
              <a:latin typeface="Goudy Old Style" panose="02020502050305020303" pitchFamily="18" charset="0"/>
            </a:endParaRPr>
          </a:p>
        </p:txBody>
      </p:sp>
      <p:sp>
        <p:nvSpPr>
          <p:cNvPr id="3" name="Title 2"/>
          <p:cNvSpPr>
            <a:spLocks noGrp="1"/>
          </p:cNvSpPr>
          <p:nvPr>
            <p:ph type="title"/>
          </p:nvPr>
        </p:nvSpPr>
        <p:spPr>
          <a:xfrm>
            <a:off x="152400" y="355847"/>
            <a:ext cx="8763000" cy="863353"/>
          </a:xfrm>
        </p:spPr>
        <p:txBody>
          <a:bodyPr/>
          <a:lstStyle/>
          <a:p>
            <a:r>
              <a:rPr lang="en-US" sz="4800" b="1" dirty="0" smtClean="0">
                <a:latin typeface="Goudy Old Style" panose="02020502050305020303" pitchFamily="18" charset="0"/>
              </a:rPr>
              <a:t>Currency &amp; </a:t>
            </a:r>
            <a:r>
              <a:rPr lang="en-US" sz="4800" b="1" u="sng" dirty="0" smtClean="0">
                <a:latin typeface="Goudy Old Style" panose="02020502050305020303" pitchFamily="18" charset="0"/>
              </a:rPr>
              <a:t>bankruptcy</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370855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2400" dirty="0" smtClean="0">
                <a:solidFill>
                  <a:srgbClr val="FF0000"/>
                </a:solidFill>
                <a:latin typeface="Goudy Old Style" panose="02020502050305020303" pitchFamily="18" charset="0"/>
              </a:rPr>
              <a:t>Congress has the power to regulate interstate and foreign commerce (trade)</a:t>
            </a:r>
          </a:p>
          <a:p>
            <a:pPr marL="45720" indent="0">
              <a:buNone/>
            </a:pPr>
            <a:endParaRPr lang="en-US" sz="2400" dirty="0" smtClean="0">
              <a:solidFill>
                <a:srgbClr val="FF0000"/>
              </a:solidFill>
              <a:latin typeface="Goudy Old Style" panose="02020502050305020303" pitchFamily="18" charset="0"/>
            </a:endParaRPr>
          </a:p>
          <a:p>
            <a:r>
              <a:rPr lang="en-US" sz="2400" dirty="0" smtClean="0">
                <a:solidFill>
                  <a:srgbClr val="FF0000"/>
                </a:solidFill>
                <a:latin typeface="Goudy Old Style" panose="02020502050305020303" pitchFamily="18" charset="0"/>
              </a:rPr>
              <a:t>Why?</a:t>
            </a:r>
          </a:p>
          <a:p>
            <a:pPr lvl="1"/>
            <a:r>
              <a:rPr lang="en-US" sz="2400" dirty="0" smtClean="0">
                <a:latin typeface="Goudy Old Style" panose="02020502050305020303" pitchFamily="18" charset="0"/>
              </a:rPr>
              <a:t>The lack of the power to regulate commerce was a leading cause of the creation of the Constitution</a:t>
            </a:r>
          </a:p>
          <a:p>
            <a:endParaRPr lang="en-US" sz="2400" dirty="0" smtClean="0">
              <a:solidFill>
                <a:srgbClr val="FF0000"/>
              </a:solidFill>
              <a:latin typeface="Goudy Old Style" panose="02020502050305020303" pitchFamily="18" charset="0"/>
            </a:endParaRPr>
          </a:p>
          <a:p>
            <a:r>
              <a:rPr lang="en-US" sz="2400" dirty="0" smtClean="0">
                <a:solidFill>
                  <a:srgbClr val="FF0000"/>
                </a:solidFill>
                <a:latin typeface="Goudy Old Style" panose="02020502050305020303" pitchFamily="18" charset="0"/>
              </a:rPr>
              <a:t>Effect:</a:t>
            </a:r>
          </a:p>
          <a:p>
            <a:pPr lvl="1"/>
            <a:r>
              <a:rPr lang="en-US" sz="2400" dirty="0" smtClean="0">
                <a:latin typeface="Goudy Old Style" panose="02020502050305020303" pitchFamily="18" charset="0"/>
              </a:rPr>
              <a:t>This power is responsible for building a strong and United States</a:t>
            </a:r>
          </a:p>
          <a:p>
            <a:pPr lvl="1"/>
            <a:r>
              <a:rPr lang="en-US" sz="2400" dirty="0" smtClean="0">
                <a:latin typeface="Goudy Old Style" panose="02020502050305020303" pitchFamily="18" charset="0"/>
              </a:rPr>
              <a:t>Regulates commerce with foreign nations &amp; between states</a:t>
            </a:r>
          </a:p>
          <a:p>
            <a:pPr lvl="1"/>
            <a:r>
              <a:rPr lang="en-US" sz="2400" dirty="0" smtClean="0">
                <a:latin typeface="Goudy Old Style" panose="02020502050305020303" pitchFamily="18" charset="0"/>
              </a:rPr>
              <a:t>Helps to prevent monopolies by corporations</a:t>
            </a:r>
          </a:p>
          <a:p>
            <a:pPr lvl="1"/>
            <a:r>
              <a:rPr lang="en-US" sz="2400" dirty="0" smtClean="0">
                <a:latin typeface="Goudy Old Style" panose="02020502050305020303" pitchFamily="18" charset="0"/>
              </a:rPr>
              <a:t>Has extended Federal authority into many areas of American life (the ban on discrimination based on race, color, religion, gender or national origin is an example) </a:t>
            </a:r>
          </a:p>
          <a:p>
            <a:endParaRPr lang="en-US" dirty="0"/>
          </a:p>
        </p:txBody>
      </p:sp>
      <p:sp>
        <p:nvSpPr>
          <p:cNvPr id="3" name="Title 2"/>
          <p:cNvSpPr>
            <a:spLocks noGrp="1"/>
          </p:cNvSpPr>
          <p:nvPr>
            <p:ph type="title"/>
          </p:nvPr>
        </p:nvSpPr>
        <p:spPr/>
        <p:txBody>
          <a:bodyPr/>
          <a:lstStyle/>
          <a:p>
            <a:r>
              <a:rPr lang="en-US" sz="4800" b="1" u="sng" dirty="0" smtClean="0">
                <a:latin typeface="Goudy Old Style" panose="02020502050305020303" pitchFamily="18" charset="0"/>
              </a:rPr>
              <a:t>commerce</a:t>
            </a:r>
            <a:endParaRPr lang="en-US" sz="4800" b="1" u="sng" dirty="0">
              <a:latin typeface="Goudy Old Style" panose="02020502050305020303" pitchFamily="18" charset="0"/>
            </a:endParaRPr>
          </a:p>
        </p:txBody>
      </p:sp>
    </p:spTree>
    <p:extLst>
      <p:ext uri="{BB962C8B-B14F-4D97-AF65-F5344CB8AC3E}">
        <p14:creationId xmlns:p14="http://schemas.microsoft.com/office/powerpoint/2010/main" val="270771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635</TotalTime>
  <Words>2180</Words>
  <Application>Microsoft Office PowerPoint</Application>
  <PresentationFormat>On-screen Show (4:3)</PresentationFormat>
  <Paragraphs>267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Grid</vt:lpstr>
      <vt:lpstr>The Power of Congress</vt:lpstr>
      <vt:lpstr>Taxes</vt:lpstr>
      <vt:lpstr>Expressed Powers of Money and Commerce</vt:lpstr>
      <vt:lpstr>Congressional Powers </vt:lpstr>
      <vt:lpstr>Money</vt:lpstr>
      <vt:lpstr>Types of taxes</vt:lpstr>
      <vt:lpstr>Debt </vt:lpstr>
      <vt:lpstr>Currency &amp; bankruptcy</vt:lpstr>
      <vt:lpstr>commerce</vt:lpstr>
      <vt:lpstr>Sources </vt:lpstr>
      <vt:lpstr>The Other Expressed Powers</vt:lpstr>
      <vt:lpstr>Foreign Relations</vt:lpstr>
      <vt:lpstr>War Powers</vt:lpstr>
      <vt:lpstr>Domestic Powers-Copyright </vt:lpstr>
      <vt:lpstr>Domestic Powers-Patents </vt:lpstr>
      <vt:lpstr>Domestic Powers-The Postal Powers</vt:lpstr>
      <vt:lpstr>Domestic Powers-Territorial Powers</vt:lpstr>
      <vt:lpstr>Domestic Powers-Weights and Measures</vt:lpstr>
      <vt:lpstr>Domestic Powers-Naturalization</vt:lpstr>
      <vt:lpstr>Domestic Powers-Judicial Powers</vt:lpstr>
      <vt:lpstr>Domestic Powers-Judicial Powers</vt:lpstr>
      <vt:lpstr>The Implied Powers </vt:lpstr>
      <vt:lpstr>Key Terms</vt:lpstr>
      <vt:lpstr>The Necessary and Proper Clause</vt:lpstr>
      <vt:lpstr>Necessary and Proper Clause</vt:lpstr>
      <vt:lpstr>Strict Versus Liberal Construction</vt:lpstr>
      <vt:lpstr>Strict Constructionists</vt:lpstr>
      <vt:lpstr>Strict Constructionists</vt:lpstr>
      <vt:lpstr>Liberal Constructionists</vt:lpstr>
      <vt:lpstr>Liberal Constructionists</vt:lpstr>
      <vt:lpstr>The Doctrine in Practice </vt:lpstr>
      <vt:lpstr>Basis of Implied powers </vt:lpstr>
      <vt:lpstr>The Commerce Clause</vt:lpstr>
      <vt:lpstr>Commerce Clause</vt:lpstr>
      <vt:lpstr>Limits on Commerce Power</vt:lpstr>
      <vt:lpstr>Limits on Commerce Power</vt:lpstr>
      <vt:lpstr>War Powers</vt:lpstr>
      <vt:lpstr>War Powers</vt:lpstr>
      <vt:lpstr>Section 4-The         Non-legislative Powers </vt:lpstr>
      <vt:lpstr>Constitutional Amendments and Electoral Duties</vt:lpstr>
      <vt:lpstr>Impeachment Power</vt:lpstr>
      <vt:lpstr>Impeachment Power</vt:lpstr>
      <vt:lpstr>PowerPoint Presentation</vt:lpstr>
      <vt:lpstr>Executive Powers</vt:lpstr>
      <vt:lpstr>Investigatory Power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 of Money and Commerce</dc:title>
  <dc:creator>455</dc:creator>
  <cp:lastModifiedBy>Windows User</cp:lastModifiedBy>
  <cp:revision>45</cp:revision>
  <dcterms:created xsi:type="dcterms:W3CDTF">2015-11-08T00:33:48Z</dcterms:created>
  <dcterms:modified xsi:type="dcterms:W3CDTF">2017-05-22T17:45:22Z</dcterms:modified>
</cp:coreProperties>
</file>