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70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Goudy Old Style" panose="02020502050305020303" pitchFamily="18" charset="0"/>
              </a:rPr>
              <a:t>Congress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Chapter 10</a:t>
            </a:r>
          </a:p>
        </p:txBody>
      </p:sp>
    </p:spTree>
    <p:extLst>
      <p:ext uri="{BB962C8B-B14F-4D97-AF65-F5344CB8AC3E}">
        <p14:creationId xmlns:p14="http://schemas.microsoft.com/office/powerpoint/2010/main" val="12530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Special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Goudy Old Style" panose="02020502050305020303" pitchFamily="18" charset="0"/>
              </a:rPr>
              <a:t>President Truman called the most recent one in 1948 to deal with anti-inflation and welfare after WWII.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Each house can be called into special session separately.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Senate has been called forty-six times to consider treaties or presidential appointments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House has never been called separately</a:t>
            </a:r>
          </a:p>
        </p:txBody>
      </p:sp>
    </p:spTree>
    <p:extLst>
      <p:ext uri="{BB962C8B-B14F-4D97-AF65-F5344CB8AC3E}">
        <p14:creationId xmlns:p14="http://schemas.microsoft.com/office/powerpoint/2010/main" val="14012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800" dirty="0">
                <a:solidFill>
                  <a:srgbClr val="FF0000"/>
                </a:solidFill>
                <a:latin typeface="Goudy Old Style" pitchFamily="18" charset="0"/>
              </a:rPr>
              <a:t>House of Representatives </a:t>
            </a:r>
            <a:br>
              <a:rPr lang="en-US" altLang="en-US" sz="4800" dirty="0">
                <a:solidFill>
                  <a:srgbClr val="FF0000"/>
                </a:solidFill>
                <a:latin typeface="Goudy Old Style" pitchFamily="18" charset="0"/>
              </a:rPr>
            </a:br>
            <a:r>
              <a:rPr lang="en-US" altLang="en-US" sz="4800" dirty="0">
                <a:solidFill>
                  <a:srgbClr val="FF0000"/>
                </a:solidFill>
                <a:latin typeface="Goudy Old Style" pitchFamily="18" charset="0"/>
              </a:rPr>
              <a:t>vs. </a:t>
            </a:r>
            <a:br>
              <a:rPr lang="en-US" altLang="en-US" sz="4800" dirty="0">
                <a:solidFill>
                  <a:srgbClr val="FF0000"/>
                </a:solidFill>
                <a:latin typeface="Goudy Old Style" pitchFamily="18" charset="0"/>
              </a:rPr>
            </a:br>
            <a:r>
              <a:rPr lang="en-US" altLang="en-US" sz="4800" dirty="0">
                <a:solidFill>
                  <a:srgbClr val="FF0000"/>
                </a:solidFill>
                <a:latin typeface="Goudy Old Style" pitchFamily="18" charset="0"/>
              </a:rPr>
              <a:t>The Senate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978400" y="4800601"/>
            <a:ext cx="650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Goudy Old Style" pitchFamily="18" charset="0"/>
              </a:rPr>
              <a:t>Chapter 10-Section 2 and 3</a:t>
            </a:r>
          </a:p>
        </p:txBody>
      </p:sp>
    </p:spTree>
    <p:extLst>
      <p:ext uri="{BB962C8B-B14F-4D97-AF65-F5344CB8AC3E}">
        <p14:creationId xmlns:p14="http://schemas.microsoft.com/office/powerpoint/2010/main" val="35154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Grp="1" noChangeArrowheads="1"/>
          </p:cNvSpPr>
          <p:nvPr>
            <p:ph type="title"/>
          </p:nvPr>
        </p:nvSpPr>
        <p:spPr>
          <a:xfrm>
            <a:off x="98474" y="1123837"/>
            <a:ext cx="3235569" cy="4601183"/>
          </a:xfrm>
        </p:spPr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Membership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2345" y="802258"/>
            <a:ext cx="3196819" cy="528421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rgbClr val="FF0000"/>
                </a:solidFill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435 members; each state’s delegation is determined by its population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729003" y="552091"/>
            <a:ext cx="3539262" cy="445637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z="3600" b="1" u="sng" dirty="0">
              <a:latin typeface="Goudy Old Style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chemeClr val="accent3">
                    <a:lumMod val="50000"/>
                  </a:schemeClr>
                </a:solidFill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100 members (two per state)</a:t>
            </a:r>
          </a:p>
          <a:p>
            <a:pPr eaLnBrk="1" hangingPunct="1"/>
            <a:endParaRPr lang="en-US" altLang="en-US" sz="40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30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Grp="1" noChangeArrowheads="1"/>
          </p:cNvSpPr>
          <p:nvPr>
            <p:ph type="title"/>
          </p:nvPr>
        </p:nvSpPr>
        <p:spPr>
          <a:xfrm>
            <a:off x="98474" y="1123837"/>
            <a:ext cx="3305908" cy="460118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300" dirty="0">
                <a:latin typeface="Goudy Old Style" pitchFamily="18" charset="0"/>
              </a:rPr>
              <a:t>What are the Qualifications?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67951" y="776378"/>
            <a:ext cx="3801729" cy="531009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rgbClr val="FF0000"/>
                </a:solidFill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Need to be at least 25 years old, U.S. citizen for 7 years, resident of the state represented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728603" y="1026543"/>
            <a:ext cx="3637736" cy="4723106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chemeClr val="accent3">
                    <a:lumMod val="50000"/>
                  </a:schemeClr>
                </a:solidFill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Need to be at least 30 years old, U.S. citizen for 9 years, resident of the state represented</a:t>
            </a:r>
          </a:p>
        </p:txBody>
      </p:sp>
    </p:spTree>
    <p:extLst>
      <p:ext uri="{BB962C8B-B14F-4D97-AF65-F5344CB8AC3E}">
        <p14:creationId xmlns:p14="http://schemas.microsoft.com/office/powerpoint/2010/main" val="151649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How Long Are the Terms?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653020" y="646980"/>
            <a:ext cx="3450037" cy="480167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rgbClr val="FF0000"/>
                </a:solidFill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2 years, entire House must be elected every two years</a:t>
            </a:r>
          </a:p>
          <a:p>
            <a:pPr eaLnBrk="1" hangingPunct="1"/>
            <a:endParaRPr lang="en-US" altLang="en-US" sz="4000" dirty="0">
              <a:latin typeface="Goudy Old Style" pitchFamily="18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555677" y="672862"/>
            <a:ext cx="3750278" cy="509762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u="sng" dirty="0">
                <a:solidFill>
                  <a:schemeClr val="accent3">
                    <a:lumMod val="50000"/>
                  </a:schemeClr>
                </a:solidFill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6 years with staggered elections, 1/3 of the members elected every 2 years</a:t>
            </a:r>
          </a:p>
        </p:txBody>
      </p:sp>
    </p:spTree>
    <p:extLst>
      <p:ext uri="{BB962C8B-B14F-4D97-AF65-F5344CB8AC3E}">
        <p14:creationId xmlns:p14="http://schemas.microsoft.com/office/powerpoint/2010/main" val="81601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  <p:bldP spid="512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How Are They Elected?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727938" y="759126"/>
            <a:ext cx="3717323" cy="5327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rgbClr val="FF0000"/>
                </a:solidFill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Directly by the voters of a district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686402" y="1104180"/>
            <a:ext cx="3679939" cy="4775261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chemeClr val="accent3">
                    <a:lumMod val="50000"/>
                  </a:schemeClr>
                </a:solidFill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Directly by the voters of a state (17</a:t>
            </a:r>
            <a:r>
              <a:rPr lang="en-US" altLang="en-US" sz="4000" baseline="30000" dirty="0">
                <a:latin typeface="Goudy Old Style" pitchFamily="18" charset="0"/>
              </a:rPr>
              <a:t>th</a:t>
            </a:r>
            <a:r>
              <a:rPr lang="en-US" altLang="en-US" sz="4000" dirty="0">
                <a:latin typeface="Goudy Old Style" pitchFamily="18" charset="0"/>
              </a:rPr>
              <a:t> amendment), originally, state legislature chose them</a:t>
            </a:r>
          </a:p>
        </p:txBody>
      </p:sp>
    </p:spTree>
    <p:extLst>
      <p:ext uri="{BB962C8B-B14F-4D97-AF65-F5344CB8AC3E}">
        <p14:creationId xmlns:p14="http://schemas.microsoft.com/office/powerpoint/2010/main" val="385330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itchFamily="18" charset="0"/>
              </a:rPr>
              <a:t>Who is the Presiding Officer?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713871" y="776377"/>
            <a:ext cx="3478172" cy="516942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rgbClr val="FF0000"/>
                </a:solidFill>
                <a:latin typeface="Goudy Old Style" pitchFamily="18" charset="0"/>
              </a:rPr>
              <a:t>HOUSE</a:t>
            </a:r>
          </a:p>
          <a:p>
            <a:pPr eaLnBrk="1" hangingPunct="1"/>
            <a:r>
              <a:rPr lang="en-US" altLang="en-US" sz="3600" dirty="0">
                <a:latin typeface="Goudy Old Style" pitchFamily="18" charset="0"/>
              </a:rPr>
              <a:t>Speaker of the House must be elected every two years</a:t>
            </a:r>
          </a:p>
          <a:p>
            <a:pPr eaLnBrk="1" hangingPunct="1"/>
            <a:endParaRPr lang="en-US" altLang="en-US" sz="3600" dirty="0">
              <a:latin typeface="Goudy Old Style" pitchFamily="18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440880" y="1388854"/>
            <a:ext cx="3890955" cy="4516468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u="sng" dirty="0">
                <a:solidFill>
                  <a:schemeClr val="accent3">
                    <a:lumMod val="50000"/>
                  </a:schemeClr>
                </a:solidFill>
                <a:latin typeface="Goudy Old Style" pitchFamily="18" charset="0"/>
              </a:rPr>
              <a:t>SENATE</a:t>
            </a:r>
          </a:p>
          <a:p>
            <a:pPr eaLnBrk="1" hangingPunct="1"/>
            <a:r>
              <a:rPr lang="en-US" altLang="en-US" sz="4000" dirty="0">
                <a:latin typeface="Goudy Old Style" pitchFamily="18" charset="0"/>
              </a:rPr>
              <a:t>Vice-President of the U.S. is assigned by the Constitution to be the “President of the Senate”</a:t>
            </a:r>
          </a:p>
        </p:txBody>
      </p:sp>
    </p:spTree>
    <p:extLst>
      <p:ext uri="{BB962C8B-B14F-4D97-AF65-F5344CB8AC3E}">
        <p14:creationId xmlns:p14="http://schemas.microsoft.com/office/powerpoint/2010/main" val="128799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  <p:bldP spid="71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>
                <a:latin typeface="Goudy Old Style" panose="02020502050305020303" pitchFamily="18" charset="0"/>
              </a:rPr>
              <a:t>Do They Have Any Special Powers?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463837" y="595225"/>
            <a:ext cx="3970542" cy="485667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200" b="1" u="sng" dirty="0">
                <a:solidFill>
                  <a:srgbClr val="FF0000"/>
                </a:solidFill>
                <a:latin typeface="Goudy Old Style" pitchFamily="18" charset="0"/>
              </a:rPr>
              <a:t>HOUSE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Goudy Old Style" pitchFamily="18" charset="0"/>
              </a:rPr>
              <a:t>Brings impeachment charges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Goudy Old Style" pitchFamily="18" charset="0"/>
              </a:rPr>
              <a:t>May choose the President if there is no majority in the electoral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Goudy Old Style" pitchFamily="18" charset="0"/>
              </a:rPr>
              <a:t>Must start all revenue bills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7417126" y="664235"/>
            <a:ext cx="3991772" cy="603849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700" b="1" u="sng" dirty="0">
                <a:solidFill>
                  <a:schemeClr val="accent3">
                    <a:lumMod val="50000"/>
                  </a:schemeClr>
                </a:solidFill>
                <a:latin typeface="Goudy Old Style" pitchFamily="18" charset="0"/>
              </a:rPr>
              <a:t>SENATE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dirty="0">
                <a:latin typeface="Goudy Old Style" pitchFamily="18" charset="0"/>
              </a:rPr>
              <a:t>Acts as jury in impeachment trials (2/3 vote needed)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dirty="0">
                <a:latin typeface="Goudy Old Style" pitchFamily="18" charset="0"/>
              </a:rPr>
              <a:t>May choose the Vice President if there is no majority in the electoral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dirty="0">
                <a:latin typeface="Goudy Old Style" pitchFamily="18" charset="0"/>
              </a:rPr>
              <a:t>Must ratify treaties with foreign nations by 2/3 vote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dirty="0">
                <a:latin typeface="Goudy Old Style" pitchFamily="18" charset="0"/>
              </a:rPr>
              <a:t>Must approves Presidential appointments (majority needed)</a:t>
            </a:r>
          </a:p>
        </p:txBody>
      </p:sp>
    </p:spTree>
    <p:extLst>
      <p:ext uri="{BB962C8B-B14F-4D97-AF65-F5344CB8AC3E}">
        <p14:creationId xmlns:p14="http://schemas.microsoft.com/office/powerpoint/2010/main" val="45584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  <p:bldP spid="81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The National Legislature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Goudy Old Style" panose="02020502050305020303" pitchFamily="18" charset="0"/>
              </a:rPr>
              <a:t>Chapter 10-Section 1</a:t>
            </a:r>
          </a:p>
        </p:txBody>
      </p:sp>
    </p:spTree>
    <p:extLst>
      <p:ext uri="{BB962C8B-B14F-4D97-AF65-F5344CB8AC3E}">
        <p14:creationId xmlns:p14="http://schemas.microsoft.com/office/powerpoint/2010/main" val="333134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The National Legislature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We live in a democracy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In a democracy, the people rule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What does this mean?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You do not make laws, collect taxes, arrest criminals, etc.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“Representative Democracy”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James Madison thought the legislature was the most important branch</a:t>
            </a:r>
          </a:p>
        </p:txBody>
      </p:sp>
    </p:spTree>
    <p:extLst>
      <p:ext uri="{BB962C8B-B14F-4D97-AF65-F5344CB8AC3E}">
        <p14:creationId xmlns:p14="http://schemas.microsoft.com/office/powerpoint/2010/main" val="1922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3795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Bicameral</a:t>
            </a:r>
            <a:r>
              <a:rPr lang="en-US" sz="3200" dirty="0">
                <a:latin typeface="Goudy Old Style" panose="02020502050305020303" pitchFamily="18" charset="0"/>
              </a:rPr>
              <a:t>—Meaning two houses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Constitution creates a bicameral legislature for three reasons.</a:t>
            </a:r>
          </a:p>
          <a:p>
            <a:pPr marL="0" indent="0">
              <a:buNone/>
            </a:pPr>
            <a:endParaRPr lang="en-US" sz="32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1.) </a:t>
            </a:r>
            <a:r>
              <a:rPr lang="en-US" sz="32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Historical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British Parliament has consisted of two houses since the 1300s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Most colonial and state assemblies consisted of 2 houses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Today only Nebraska has a unicameral legislature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2.) </a:t>
            </a:r>
            <a:r>
              <a:rPr lang="en-US" sz="3200" b="1" u="sng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Practical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Bicameral legislature settled the conflict between the Virginia Plan and New Jersey Plan in 1787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Bicameralism is a reflection of federalism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Equal representation in the Senate and representation by population in the House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Goudy Old Style" panose="02020502050305020303" pitchFamily="18" charset="0"/>
              </a:rPr>
              <a:t>3.) </a:t>
            </a:r>
            <a:r>
              <a:rPr lang="en-US" sz="32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Theoretical</a:t>
            </a:r>
            <a:r>
              <a:rPr lang="en-US" sz="3200" dirty="0">
                <a:latin typeface="Goudy Old Style" panose="02020502050305020303" pitchFamily="18" charset="0"/>
              </a:rPr>
              <a:t> 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The Framers favored a bicameral Congress in order that one house should act as a check on the other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Even though California has 37 million residents it still has the same amount of senators (two) as Wyoming who has only 500,000 residents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0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Terms and Sessions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57213"/>
            <a:ext cx="7315200" cy="6067874"/>
          </a:xfrm>
        </p:spPr>
        <p:txBody>
          <a:bodyPr>
            <a:normAutofit fontScale="92500" lnSpcReduction="10000"/>
          </a:bodyPr>
          <a:lstStyle/>
          <a:p>
            <a:endParaRPr lang="en-US" sz="2800" dirty="0">
              <a:latin typeface="Goudy Old Style" panose="02020502050305020303" pitchFamily="18" charset="0"/>
            </a:endParaRPr>
          </a:p>
          <a:p>
            <a:r>
              <a:rPr lang="en-US" sz="3000" dirty="0">
                <a:latin typeface="Goudy Old Style" panose="02020502050305020303" pitchFamily="18" charset="0"/>
              </a:rPr>
              <a:t>Traditionally since 1789—Congress meets in two year terms</a:t>
            </a:r>
          </a:p>
          <a:p>
            <a:endParaRPr lang="en-US" sz="30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3000" b="1" u="sng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Terms of Congress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Each term is numbered consecutively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The first national Congress met on March 4, 1789 and ended two years later on March 4, 1791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The 20</a:t>
            </a:r>
            <a:r>
              <a:rPr lang="en-US" sz="3000" baseline="30000" dirty="0">
                <a:latin typeface="Goudy Old Style" panose="02020502050305020303" pitchFamily="18" charset="0"/>
              </a:rPr>
              <a:t>th</a:t>
            </a:r>
            <a:r>
              <a:rPr lang="en-US" sz="3000" dirty="0">
                <a:latin typeface="Goudy Old Style" panose="02020502050305020303" pitchFamily="18" charset="0"/>
              </a:rPr>
              <a:t>  Amendment changed the start date for Congress which now starts on the 3rd day of January at 12:00 noon EST of every odd-numbered year</a:t>
            </a:r>
          </a:p>
          <a:p>
            <a:pPr lvl="1"/>
            <a:r>
              <a:rPr lang="en-US" sz="3000" dirty="0">
                <a:latin typeface="Goudy Old Style" panose="02020502050305020303" pitchFamily="18" charset="0"/>
              </a:rPr>
              <a:t>115th Congress </a:t>
            </a:r>
            <a:r>
              <a:rPr lang="en-US" sz="3000" dirty="0" smtClean="0">
                <a:latin typeface="Goudy Old Style" panose="02020502050305020303" pitchFamily="18" charset="0"/>
              </a:rPr>
              <a:t>began on </a:t>
            </a:r>
            <a:r>
              <a:rPr lang="en-US" sz="3000" dirty="0" smtClean="0">
                <a:latin typeface="Goudy Old Style" panose="02020502050305020303" pitchFamily="18" charset="0"/>
              </a:rPr>
              <a:t>January </a:t>
            </a:r>
            <a:r>
              <a:rPr lang="en-US" sz="3000" dirty="0">
                <a:latin typeface="Goudy Old Style" panose="02020502050305020303" pitchFamily="18" charset="0"/>
              </a:rPr>
              <a:t>3, </a:t>
            </a:r>
            <a:r>
              <a:rPr lang="en-US" sz="3000" dirty="0">
                <a:latin typeface="Goudy Old Style" panose="02020502050305020303" pitchFamily="18" charset="0"/>
              </a:rPr>
              <a:t>2017 at 12:00 EST </a:t>
            </a:r>
            <a:endParaRPr lang="en-US" sz="30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Terms and Sessions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Sessions</a:t>
            </a:r>
            <a:r>
              <a:rPr lang="en-US" sz="3600" dirty="0">
                <a:latin typeface="Goudy Old Style" panose="02020502050305020303" pitchFamily="18" charset="0"/>
              </a:rPr>
              <a:t> 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Session—A period of time during which, each year, Congress assembles and conducts business.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Congress adjourns (ends) each session when finished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Session used to last four or five months but now it lasts all year with several short breaks scheduled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Terms and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One house cannot adjourn for more than three days without the consent of the other.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President has the power to prorogue (end, discontinue) the session if the houses cannot agree on an ending date. (No President has used this power)</a:t>
            </a:r>
          </a:p>
          <a:p>
            <a:endParaRPr lang="en-US" sz="3200" dirty="0">
              <a:latin typeface="Goudy Old Style" panose="02020502050305020303" pitchFamily="18" charset="0"/>
            </a:endParaRPr>
          </a:p>
          <a:p>
            <a:pPr marL="0" indent="0">
              <a:buNone/>
            </a:pPr>
            <a:r>
              <a:rPr lang="en-US" sz="3200" b="1" u="sng" dirty="0">
                <a:solidFill>
                  <a:schemeClr val="accent3">
                    <a:lumMod val="50000"/>
                  </a:schemeClr>
                </a:solidFill>
                <a:latin typeface="Goudy Old Style" panose="02020502050305020303" pitchFamily="18" charset="0"/>
              </a:rPr>
              <a:t>Special Session 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President may call a special session to deal with some emergency or special issue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Only twenty-six special sessions have been called in the history of our nation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263</TotalTime>
  <Words>694</Words>
  <Application>Microsoft Office PowerPoint</Application>
  <PresentationFormat>Custom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Frame</vt:lpstr>
      <vt:lpstr>Congress</vt:lpstr>
      <vt:lpstr>The National Legislature </vt:lpstr>
      <vt:lpstr>The National Legislature </vt:lpstr>
      <vt:lpstr>A Bicameral Congress </vt:lpstr>
      <vt:lpstr>A Bicameral Congress </vt:lpstr>
      <vt:lpstr>A Bicameral Congress </vt:lpstr>
      <vt:lpstr>Terms and Sessions </vt:lpstr>
      <vt:lpstr>Terms and Sessions </vt:lpstr>
      <vt:lpstr>Terms and Sessions </vt:lpstr>
      <vt:lpstr>Special Sessions </vt:lpstr>
      <vt:lpstr>House of Representatives  vs.  The Senate</vt:lpstr>
      <vt:lpstr>Membership</vt:lpstr>
      <vt:lpstr>What are the Qualifications?</vt:lpstr>
      <vt:lpstr>How Long Are the Terms?</vt:lpstr>
      <vt:lpstr>How Are They Elected?</vt:lpstr>
      <vt:lpstr>Who is the Presiding Officer?</vt:lpstr>
      <vt:lpstr>Do They Have Any Special Powers?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Legislature</dc:title>
  <dc:creator>Robert Murray</dc:creator>
  <cp:lastModifiedBy>Windows User</cp:lastModifiedBy>
  <cp:revision>10</cp:revision>
  <dcterms:created xsi:type="dcterms:W3CDTF">2016-05-01T23:26:49Z</dcterms:created>
  <dcterms:modified xsi:type="dcterms:W3CDTF">2017-05-15T18:12:29Z</dcterms:modified>
</cp:coreProperties>
</file>