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766" y="-33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C842473-2F0E-4EDF-9EE9-CBF1C844F9D1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562AC2E-A1C5-46B3-8167-A6AAF201B4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42473-2F0E-4EDF-9EE9-CBF1C844F9D1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62AC2E-A1C5-46B3-8167-A6AAF201B4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42473-2F0E-4EDF-9EE9-CBF1C844F9D1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62AC2E-A1C5-46B3-8167-A6AAF201B4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42473-2F0E-4EDF-9EE9-CBF1C844F9D1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62AC2E-A1C5-46B3-8167-A6AAF201B4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C842473-2F0E-4EDF-9EE9-CBF1C844F9D1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562AC2E-A1C5-46B3-8167-A6AAF201B4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42473-2F0E-4EDF-9EE9-CBF1C844F9D1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562AC2E-A1C5-46B3-8167-A6AAF201B4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42473-2F0E-4EDF-9EE9-CBF1C844F9D1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562AC2E-A1C5-46B3-8167-A6AAF201B4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42473-2F0E-4EDF-9EE9-CBF1C844F9D1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62AC2E-A1C5-46B3-8167-A6AAF201B4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42473-2F0E-4EDF-9EE9-CBF1C844F9D1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62AC2E-A1C5-46B3-8167-A6AAF201B4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C842473-2F0E-4EDF-9EE9-CBF1C844F9D1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562AC2E-A1C5-46B3-8167-A6AAF201B4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C842473-2F0E-4EDF-9EE9-CBF1C844F9D1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562AC2E-A1C5-46B3-8167-A6AAF201B4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2C842473-2F0E-4EDF-9EE9-CBF1C844F9D1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9562AC2E-A1C5-46B3-8167-A6AAF201B4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CHAPTER 2-ORIGINS OF AMERICAN GOVERNMENT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2819400"/>
            <a:ext cx="7627034" cy="1752600"/>
          </a:xfrm>
        </p:spPr>
        <p:txBody>
          <a:bodyPr/>
          <a:lstStyle/>
          <a:p>
            <a:r>
              <a:rPr lang="en-US" dirty="0" smtClean="0"/>
              <a:t>Section 1-Our </a:t>
            </a:r>
            <a:r>
              <a:rPr lang="en-US" dirty="0"/>
              <a:t>Political </a:t>
            </a:r>
            <a:r>
              <a:rPr lang="en-US" dirty="0" smtClean="0"/>
              <a:t>Beginnings</a:t>
            </a:r>
          </a:p>
          <a:p>
            <a:r>
              <a:rPr lang="en-US" smtClean="0"/>
              <a:t>Pg.30-35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ENGLISH COLONIES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ROYAL COLONIES:</a:t>
            </a:r>
          </a:p>
          <a:p>
            <a:pPr lvl="1"/>
            <a:r>
              <a:rPr lang="en-US" sz="2800" dirty="0" smtClean="0"/>
              <a:t>Subject to the direct control of the Crown</a:t>
            </a:r>
          </a:p>
          <a:p>
            <a:pPr lvl="1"/>
            <a:r>
              <a:rPr lang="en-US" sz="2800" dirty="0" smtClean="0"/>
              <a:t>1775—NH, MA, NY, NJ, VA, NC, SC, GA</a:t>
            </a:r>
          </a:p>
          <a:p>
            <a:pPr lvl="1"/>
            <a:r>
              <a:rPr lang="en-US" sz="2800" dirty="0" smtClean="0"/>
              <a:t>King named a governor as chief executive</a:t>
            </a:r>
          </a:p>
          <a:p>
            <a:pPr lvl="1"/>
            <a:r>
              <a:rPr lang="en-US" sz="2800" dirty="0" smtClean="0"/>
              <a:t>King also named an advisory council</a:t>
            </a:r>
          </a:p>
          <a:p>
            <a:pPr lvl="1"/>
            <a:r>
              <a:rPr lang="en-US" sz="2800" dirty="0" smtClean="0"/>
              <a:t>This council also served as the highest court</a:t>
            </a:r>
          </a:p>
          <a:p>
            <a:pPr lvl="1"/>
            <a:r>
              <a:rPr lang="en-US" sz="2800" dirty="0" smtClean="0"/>
              <a:t>The advisory council became the upper house of a BICAMERAL legislature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ENGLISH COLONIES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lower house was chosen by property owners qualified to vote</a:t>
            </a:r>
          </a:p>
          <a:p>
            <a:r>
              <a:rPr lang="en-US" dirty="0" smtClean="0"/>
              <a:t>Laws passed by the legislature had to be approved by the governor and the Crown</a:t>
            </a:r>
          </a:p>
          <a:p>
            <a:endParaRPr lang="en-US" dirty="0" smtClean="0"/>
          </a:p>
          <a:p>
            <a:r>
              <a:rPr lang="en-US" b="1" u="sng" dirty="0" smtClean="0"/>
              <a:t>THE PROPRIETARY COLONIES:</a:t>
            </a:r>
          </a:p>
          <a:p>
            <a:pPr lvl="1"/>
            <a:r>
              <a:rPr lang="en-US" dirty="0" smtClean="0"/>
              <a:t>1775-MD, PA, DE</a:t>
            </a:r>
          </a:p>
          <a:p>
            <a:pPr lvl="1"/>
            <a:r>
              <a:rPr lang="en-US" dirty="0" smtClean="0"/>
              <a:t>Organized by a </a:t>
            </a:r>
            <a:r>
              <a:rPr lang="en-US" b="1" i="1" dirty="0" smtClean="0"/>
              <a:t>PROPRIETOR</a:t>
            </a:r>
            <a:r>
              <a:rPr lang="en-US" dirty="0" smtClean="0"/>
              <a:t> (a person to which the King made a grant of land)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ENGLISH COLONIES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This land could be settled and governed as the proprietor saw fit</a:t>
            </a:r>
          </a:p>
          <a:p>
            <a:r>
              <a:rPr lang="en-US" dirty="0" smtClean="0"/>
              <a:t>Government was similar to royal colonies but appointed by the proprietor</a:t>
            </a:r>
          </a:p>
          <a:p>
            <a:r>
              <a:rPr lang="en-US" dirty="0" smtClean="0"/>
              <a:t>PA had a </a:t>
            </a:r>
            <a:r>
              <a:rPr lang="en-US" b="1" i="1" dirty="0" smtClean="0"/>
              <a:t>UNICAMERAL</a:t>
            </a:r>
            <a:r>
              <a:rPr lang="en-US" dirty="0" smtClean="0"/>
              <a:t> legislature</a:t>
            </a:r>
          </a:p>
          <a:p>
            <a:endParaRPr lang="en-US" dirty="0" smtClean="0"/>
          </a:p>
          <a:p>
            <a:r>
              <a:rPr lang="en-US" b="1" u="sng" dirty="0" smtClean="0"/>
              <a:t>THE CHARTER COLONIES:</a:t>
            </a:r>
          </a:p>
          <a:p>
            <a:pPr lvl="1"/>
            <a:r>
              <a:rPr lang="en-US" dirty="0" smtClean="0"/>
              <a:t>Connecticut and Rhode Island </a:t>
            </a:r>
          </a:p>
          <a:p>
            <a:pPr lvl="1"/>
            <a:r>
              <a:rPr lang="en-US" dirty="0" smtClean="0"/>
              <a:t>These colonies were largely self-governing</a:t>
            </a:r>
          </a:p>
          <a:p>
            <a:pPr lvl="1"/>
            <a:r>
              <a:rPr lang="en-US" dirty="0" smtClean="0"/>
              <a:t>Governors were elected by white, male property owners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ENGLISH COLONIES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Laws made by the bicameral legislature were not subject to governor or King approval</a:t>
            </a:r>
          </a:p>
          <a:p>
            <a:r>
              <a:rPr lang="en-US" dirty="0" smtClean="0"/>
              <a:t>Charters were so liberal that they were left untouched and made into state constitutions until 1818 (</a:t>
            </a:r>
            <a:r>
              <a:rPr lang="en-US" dirty="0" err="1" smtClean="0"/>
              <a:t>Conneciticut</a:t>
            </a:r>
            <a:r>
              <a:rPr lang="en-US" dirty="0" smtClean="0"/>
              <a:t>) and 1843 (Rhode Island)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Guided Notes: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5059363"/>
          </a:xfrm>
        </p:spPr>
        <p:txBody>
          <a:bodyPr>
            <a:normAutofit fontScale="77500" lnSpcReduction="20000"/>
          </a:bodyPr>
          <a:lstStyle/>
          <a:p>
            <a:pPr marL="609600" indent="-609600">
              <a:buFont typeface="Arial" charset="0"/>
              <a:buNone/>
            </a:pPr>
            <a:r>
              <a:rPr lang="en-US" altLang="en-US" dirty="0"/>
              <a:t>1.)Explain the concepts of </a:t>
            </a:r>
            <a:r>
              <a:rPr lang="en-US" altLang="en-US" b="1" i="1" dirty="0"/>
              <a:t>ordered government</a:t>
            </a:r>
            <a:r>
              <a:rPr lang="en-US" altLang="en-US" dirty="0"/>
              <a:t>, </a:t>
            </a:r>
            <a:r>
              <a:rPr lang="en-US" altLang="en-US" b="1" i="1" dirty="0"/>
              <a:t>limited government</a:t>
            </a:r>
            <a:r>
              <a:rPr lang="en-US" altLang="en-US" dirty="0"/>
              <a:t>, and </a:t>
            </a:r>
            <a:r>
              <a:rPr lang="en-US" altLang="en-US" b="1" i="1" dirty="0"/>
              <a:t>representative government</a:t>
            </a:r>
            <a:r>
              <a:rPr lang="en-US" altLang="en-US" b="1" dirty="0"/>
              <a:t>.</a:t>
            </a:r>
          </a:p>
          <a:p>
            <a:pPr marL="609600" indent="-609600">
              <a:buFont typeface="Arial" charset="0"/>
              <a:buNone/>
            </a:pPr>
            <a:endParaRPr lang="en-US" altLang="en-US" dirty="0"/>
          </a:p>
          <a:p>
            <a:pPr marL="609600" indent="-609600">
              <a:buFont typeface="Arial" charset="0"/>
              <a:buNone/>
            </a:pPr>
            <a:r>
              <a:rPr lang="en-US" altLang="en-US" dirty="0"/>
              <a:t>2.) What were some of the fundamental rights and principles established in the </a:t>
            </a:r>
            <a:r>
              <a:rPr lang="en-US" altLang="en-US" b="1" i="1" dirty="0"/>
              <a:t>Magna Carta</a:t>
            </a:r>
            <a:r>
              <a:rPr lang="en-US" altLang="en-US" dirty="0"/>
              <a:t>, the </a:t>
            </a:r>
            <a:r>
              <a:rPr lang="en-US" altLang="en-US" b="1" i="1" dirty="0"/>
              <a:t>Petition of Right</a:t>
            </a:r>
            <a:r>
              <a:rPr lang="en-US" altLang="en-US" dirty="0"/>
              <a:t>, and the </a:t>
            </a:r>
            <a:r>
              <a:rPr lang="en-US" altLang="en-US" b="1" i="1" dirty="0"/>
              <a:t>English Bill of Rights</a:t>
            </a:r>
            <a:r>
              <a:rPr lang="en-US" altLang="en-US" dirty="0"/>
              <a:t>?</a:t>
            </a:r>
          </a:p>
          <a:p>
            <a:pPr marL="609600" indent="-609600">
              <a:buFont typeface="Arial" charset="0"/>
              <a:buNone/>
            </a:pPr>
            <a:endParaRPr lang="en-US" altLang="en-US" dirty="0"/>
          </a:p>
          <a:p>
            <a:pPr marL="609600" indent="-609600">
              <a:buFont typeface="Arial" charset="0"/>
              <a:buNone/>
            </a:pPr>
            <a:r>
              <a:rPr lang="en-US" altLang="en-US" dirty="0"/>
              <a:t>3.) Identify and describe the three types of government in </a:t>
            </a:r>
            <a:r>
              <a:rPr lang="en-US" altLang="en-US" dirty="0" smtClean="0"/>
              <a:t>the English </a:t>
            </a:r>
            <a:r>
              <a:rPr lang="en-US" altLang="en-US" dirty="0"/>
              <a:t>colonies.</a:t>
            </a:r>
          </a:p>
          <a:p>
            <a:pPr marL="609600" indent="-609600">
              <a:buFont typeface="Arial" charset="0"/>
              <a:buNone/>
            </a:pPr>
            <a:endParaRPr lang="en-US" altLang="en-US" dirty="0"/>
          </a:p>
          <a:p>
            <a:pPr marL="609600" indent="-609600">
              <a:buFont typeface="Arial" charset="0"/>
              <a:buNone/>
            </a:pPr>
            <a:r>
              <a:rPr lang="en-US" altLang="en-US" dirty="0"/>
              <a:t>4.) Explain the difference between a </a:t>
            </a:r>
            <a:r>
              <a:rPr lang="en-US" altLang="en-US" b="1" i="1" dirty="0"/>
              <a:t>bicameral</a:t>
            </a:r>
            <a:r>
              <a:rPr lang="en-US" altLang="en-US" dirty="0"/>
              <a:t> and a </a:t>
            </a:r>
            <a:r>
              <a:rPr lang="en-US" altLang="en-US" b="1" i="1" dirty="0"/>
              <a:t>unicameral</a:t>
            </a:r>
            <a:r>
              <a:rPr lang="en-US" altLang="en-US" dirty="0"/>
              <a:t> legislative body.</a:t>
            </a:r>
          </a:p>
          <a:p>
            <a:pPr marL="609600" indent="-609600">
              <a:buFont typeface="Arial" charset="0"/>
              <a:buNone/>
            </a:pPr>
            <a:endParaRPr lang="en-US" altLang="en-US" dirty="0"/>
          </a:p>
          <a:p>
            <a:pPr marL="609600" indent="-609600">
              <a:buFont typeface="Arial" charset="0"/>
              <a:buNone/>
            </a:pPr>
            <a:r>
              <a:rPr lang="en-US" altLang="en-US" dirty="0"/>
              <a:t>5.) In what ways were the 13 colonies similar to one another? How did they differ?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09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34666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BASIC CONCEPTS OF GOVERNMENT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Earliest settlers had knowledge of political systems</a:t>
            </a:r>
          </a:p>
          <a:p>
            <a:r>
              <a:rPr lang="en-US" dirty="0" smtClean="0"/>
              <a:t>Political system was based on practices in England</a:t>
            </a:r>
          </a:p>
          <a:p>
            <a:endParaRPr lang="en-US" dirty="0" smtClean="0"/>
          </a:p>
          <a:p>
            <a:r>
              <a:rPr lang="en-US" dirty="0" smtClean="0"/>
              <a:t>ORDERED GOVERNMENT</a:t>
            </a:r>
          </a:p>
          <a:p>
            <a:pPr lvl="1"/>
            <a:r>
              <a:rPr lang="en-US" dirty="0" smtClean="0"/>
              <a:t>Orderly regulation of relationships with one another</a:t>
            </a:r>
          </a:p>
          <a:p>
            <a:pPr lvl="1"/>
            <a:r>
              <a:rPr lang="en-US" dirty="0" smtClean="0"/>
              <a:t>Many offices created then are available today:  sheriff, coroner, assessor, grand jury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BASIC CONCEPTS OF GOVERNMENT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u="sng" dirty="0" smtClean="0"/>
              <a:t>LIMITED GOVERNMENT</a:t>
            </a:r>
          </a:p>
          <a:p>
            <a:pPr lvl="1"/>
            <a:r>
              <a:rPr lang="en-US" dirty="0" smtClean="0"/>
              <a:t>Government is not all powerful</a:t>
            </a:r>
          </a:p>
          <a:p>
            <a:pPr lvl="1"/>
            <a:r>
              <a:rPr lang="en-US" dirty="0" smtClean="0"/>
              <a:t>Government has restrictions</a:t>
            </a:r>
          </a:p>
          <a:p>
            <a:pPr lvl="1"/>
            <a:r>
              <a:rPr lang="en-US" dirty="0" smtClean="0"/>
              <a:t>Citizens have certain rights that governments cannot take away</a:t>
            </a:r>
          </a:p>
          <a:p>
            <a:endParaRPr lang="en-US" dirty="0" smtClean="0"/>
          </a:p>
          <a:p>
            <a:r>
              <a:rPr lang="en-US" b="1" u="sng" dirty="0" smtClean="0"/>
              <a:t>REPRESENTATIVE GOVERNMENT</a:t>
            </a:r>
          </a:p>
          <a:p>
            <a:pPr lvl="1"/>
            <a:r>
              <a:rPr lang="en-US" dirty="0" smtClean="0"/>
              <a:t>People’s interests are represented in the government</a:t>
            </a:r>
          </a:p>
          <a:p>
            <a:pPr lvl="1"/>
            <a:r>
              <a:rPr lang="en-US" dirty="0" smtClean="0"/>
              <a:t>People should have a voice in deciding what government should and should not do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LANDMARK ENGLISH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u="sng" dirty="0" smtClean="0"/>
              <a:t>THE MAGNA CARTA (1215)</a:t>
            </a:r>
          </a:p>
          <a:p>
            <a:pPr lvl="1"/>
            <a:r>
              <a:rPr lang="en-US" dirty="0" smtClean="0"/>
              <a:t>Aka the Great Charter</a:t>
            </a:r>
          </a:p>
          <a:p>
            <a:r>
              <a:rPr lang="en-US" dirty="0" smtClean="0"/>
              <a:t>Barons forced King John to sign because of military campaigns and heavy taxes</a:t>
            </a:r>
          </a:p>
          <a:p>
            <a:r>
              <a:rPr lang="en-US" dirty="0" smtClean="0"/>
              <a:t>Fundamental rights: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rial by jury and due process of law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rotection against arbitrary taking of life, liberty, or property</a:t>
            </a:r>
          </a:p>
          <a:p>
            <a:r>
              <a:rPr lang="en-US" dirty="0" smtClean="0"/>
              <a:t>These protections originally were for the privileged classes but they spread to everyone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LANDMARK ENGLISH DOCUMENTS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Magna </a:t>
            </a:r>
            <a:r>
              <a:rPr lang="en-US" dirty="0" err="1" smtClean="0"/>
              <a:t>Carta</a:t>
            </a:r>
            <a:r>
              <a:rPr lang="en-US" dirty="0" smtClean="0"/>
              <a:t> established the principle that the power of the monarchy was not absolute.</a:t>
            </a:r>
          </a:p>
          <a:p>
            <a:endParaRPr lang="en-US" dirty="0" smtClean="0"/>
          </a:p>
          <a:p>
            <a:r>
              <a:rPr lang="en-US" dirty="0" smtClean="0"/>
              <a:t>THE PETITION OF RIGHT</a:t>
            </a:r>
          </a:p>
          <a:p>
            <a:r>
              <a:rPr lang="en-US" dirty="0" smtClean="0"/>
              <a:t>1621—King Charles I asked Parliament for more tax money</a:t>
            </a:r>
          </a:p>
          <a:p>
            <a:r>
              <a:rPr lang="en-US" dirty="0" smtClean="0"/>
              <a:t>Parliament refused until he signed Petition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LANDMARK ENGLISH DOCUMENTS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Petition of Right</a:t>
            </a:r>
            <a:r>
              <a:rPr lang="en-US" dirty="0" smtClean="0"/>
              <a:t>-Limited King’s power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ould not imprison or otherwise punish any person but by lawful judgment of their peers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ould not impose martial law in time of peace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ould not require homeowners to shelter troops without consent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ould not require tax without consent of Parliament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LANDMARK ENGLISH DOCUMENTS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THE BILL OF RIGHTS (ENGLAND)</a:t>
            </a:r>
            <a:r>
              <a:rPr lang="en-US" dirty="0" smtClean="0"/>
              <a:t>	</a:t>
            </a:r>
          </a:p>
          <a:p>
            <a:pPr lvl="1"/>
            <a:r>
              <a:rPr lang="en-US" dirty="0" smtClean="0"/>
              <a:t>1688-Crown offered to William and Mary of Orange</a:t>
            </a:r>
          </a:p>
          <a:p>
            <a:pPr lvl="1"/>
            <a:r>
              <a:rPr lang="en-US" dirty="0" smtClean="0"/>
              <a:t>1689-List of provisions Kings had to agree to.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rohibited standing army in peace time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equired all parliamentary elections be free</a:t>
            </a:r>
          </a:p>
          <a:p>
            <a:pPr lvl="1"/>
            <a:r>
              <a:rPr lang="en-US" dirty="0" smtClean="0"/>
              <a:t>King could not suspend laws without consent of Parliament</a:t>
            </a:r>
          </a:p>
          <a:p>
            <a:pPr lvl="1"/>
            <a:r>
              <a:rPr lang="en-US" dirty="0" smtClean="0"/>
              <a:t>King could not tax citizens for the Crown’s use without Parliament’s consent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LANDMARK ENGLISH DOCUMENTS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Bill of Rights also included guarantees as the right to a fair trial, and freedom from excessive bail and from cruel and unusual punishment</a:t>
            </a:r>
          </a:p>
          <a:p>
            <a:r>
              <a:rPr lang="en-US" dirty="0" smtClean="0"/>
              <a:t>Our nation is built on ideals brought to North America but English settlers.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ENGLISH COLONIES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English colonies described as “Thirteen schools of government”</a:t>
            </a:r>
          </a:p>
          <a:p>
            <a:r>
              <a:rPr lang="en-US" dirty="0" smtClean="0"/>
              <a:t>13 colonies were created separately, over 125 years</a:t>
            </a:r>
          </a:p>
          <a:p>
            <a:r>
              <a:rPr lang="en-US" dirty="0" smtClean="0"/>
              <a:t>Jamestown 1607–Savannah 1733</a:t>
            </a:r>
          </a:p>
          <a:p>
            <a:r>
              <a:rPr lang="en-US" dirty="0" smtClean="0"/>
              <a:t>Each colony was borne out of a particular set of circumstances</a:t>
            </a:r>
          </a:p>
          <a:p>
            <a:r>
              <a:rPr lang="en-US" dirty="0" smtClean="0"/>
              <a:t>Each colony was established on the basis of a </a:t>
            </a:r>
            <a:r>
              <a:rPr lang="en-US" b="1" i="1" dirty="0" smtClean="0"/>
              <a:t>CHARTER</a:t>
            </a:r>
            <a:r>
              <a:rPr lang="en-US" dirty="0" smtClean="0"/>
              <a:t> (written grant of authority from the king)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347</TotalTime>
  <Words>662</Words>
  <Application>Microsoft Office PowerPoint</Application>
  <PresentationFormat>On-screen Show (4:3)</PresentationFormat>
  <Paragraphs>93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Foundry</vt:lpstr>
      <vt:lpstr>CHAPTER 2-ORIGINS OF AMERICAN GOVERNMENT </vt:lpstr>
      <vt:lpstr>BASIC CONCEPTS OF GOVERNMENT</vt:lpstr>
      <vt:lpstr>BASIC CONCEPTS OF GOVERNMENT</vt:lpstr>
      <vt:lpstr>LANDMARK ENGLISH DOCUMENTS</vt:lpstr>
      <vt:lpstr>LANDMARK ENGLISH DOCUMENTS</vt:lpstr>
      <vt:lpstr>LANDMARK ENGLISH DOCUMENTS</vt:lpstr>
      <vt:lpstr>LANDMARK ENGLISH DOCUMENTS</vt:lpstr>
      <vt:lpstr>LANDMARK ENGLISH DOCUMENTS</vt:lpstr>
      <vt:lpstr>THE ENGLISH COLONIES</vt:lpstr>
      <vt:lpstr>THE ENGLISH COLONIES</vt:lpstr>
      <vt:lpstr>THE ENGLISH COLONIES</vt:lpstr>
      <vt:lpstr>THE ENGLISH COLONIES</vt:lpstr>
      <vt:lpstr>THE ENGLISH COLONIES</vt:lpstr>
      <vt:lpstr>Guided Notes:</vt:lpstr>
    </vt:vector>
  </TitlesOfParts>
  <Company>Le Mars Community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 ORIGINS OF AMERICAN GOVERNMENT Ch. 2-1 Our Political Beginnings</dc:title>
  <dc:creator>Mark A. Zeka</dc:creator>
  <cp:lastModifiedBy>Windows User</cp:lastModifiedBy>
  <cp:revision>11</cp:revision>
  <dcterms:created xsi:type="dcterms:W3CDTF">2011-01-28T21:07:03Z</dcterms:created>
  <dcterms:modified xsi:type="dcterms:W3CDTF">2017-02-08T19:34:09Z</dcterms:modified>
</cp:coreProperties>
</file>