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Chapter 15 </a:t>
            </a:r>
            <a:br>
              <a:rPr lang="en-US" altLang="en-US" dirty="0">
                <a:latin typeface="Goudy Old Style" panose="02020502050305020303" pitchFamily="18" charset="0"/>
              </a:rPr>
            </a:br>
            <a:r>
              <a:rPr lang="en-US" altLang="en-US" dirty="0">
                <a:latin typeface="Goudy Old Style" panose="02020502050305020303" pitchFamily="18" charset="0"/>
              </a:rPr>
              <a:t>The New Deal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77380"/>
            <a:ext cx="8534400" cy="86142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>
                <a:latin typeface="Goudy Old Style" panose="02020502050305020303" pitchFamily="18" charset="0"/>
              </a:rPr>
              <a:t>Section </a:t>
            </a:r>
            <a:r>
              <a:rPr lang="en-US" sz="2800" smtClean="0">
                <a:latin typeface="Goudy Old Style" panose="02020502050305020303" pitchFamily="18" charset="0"/>
              </a:rPr>
              <a:t>1-A </a:t>
            </a:r>
            <a:r>
              <a:rPr lang="en-US" sz="2800" dirty="0">
                <a:latin typeface="Goudy Old Style" panose="02020502050305020303" pitchFamily="18" charset="0"/>
              </a:rPr>
              <a:t>New Deal Fights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324599" y="1828800"/>
            <a:ext cx="4786223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6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6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Public Works Administration (PWA) 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2006231"/>
            <a:ext cx="4477409" cy="352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587261"/>
            <a:ext cx="5930661" cy="47876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Housing Administration (FHA)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Emergency Relief Administration (FERA)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5" y="20574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1" y="1681982"/>
            <a:ext cx="5004190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8" y="1848928"/>
            <a:ext cx="372427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5" y="1436298"/>
            <a:ext cx="6257028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1936 found the AAA to be unconstitutional and struck it </a:t>
            </a:r>
            <a:r>
              <a:rPr lang="en-US" altLang="en-US" dirty="0" smtClean="0">
                <a:latin typeface="Goudy Old Style" panose="02020502050305020303" pitchFamily="18" charset="0"/>
              </a:rPr>
              <a:t>down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In 1937 FDR proposed a Congressional bill to reorganize the Supreme Court calling for 6 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Congress and press were outraged at his “Court-Packing” Bill – Why?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Eventually he gets his way as several justices over the next 4 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54" y="1958197"/>
            <a:ext cx="3997325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Chapter 15 Section 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Economy had improved during FDR</a:t>
            </a:r>
            <a:r>
              <a:rPr lang="ja-JP" altLang="en-US" sz="2600">
                <a:latin typeface="Arial" panose="020B0604020202020204" pitchFamily="34" charset="0"/>
              </a:rPr>
              <a:t>’</a:t>
            </a:r>
            <a:r>
              <a:rPr lang="en-US" altLang="ja-JP" sz="2600"/>
              <a:t>s first 2 years as president</a:t>
            </a:r>
          </a:p>
          <a:p>
            <a:pPr eaLnBrk="1" hangingPunct="1"/>
            <a:r>
              <a:rPr lang="en-US" altLang="en-US" sz="2600"/>
              <a:t>He still wanted more improvement</a:t>
            </a:r>
          </a:p>
          <a:p>
            <a:pPr lvl="1" eaLnBrk="1" hangingPunct="1"/>
            <a:r>
              <a:rPr lang="en-US" altLang="en-US" sz="2200"/>
              <a:t>Unemployment rates remained high</a:t>
            </a:r>
          </a:p>
          <a:p>
            <a:pPr lvl="1" eaLnBrk="1" hangingPunct="1"/>
            <a:r>
              <a:rPr lang="en-US" altLang="en-US" sz="2200"/>
              <a:t>Production still lagged behind 1920</a:t>
            </a:r>
            <a:r>
              <a:rPr lang="ja-JP" altLang="en-US" sz="2200">
                <a:latin typeface="Arial" panose="020B0604020202020204" pitchFamily="34" charset="0"/>
              </a:rPr>
              <a:t>’</a:t>
            </a:r>
            <a:r>
              <a:rPr lang="en-US" altLang="ja-JP" sz="2200"/>
              <a:t>s levels</a:t>
            </a:r>
          </a:p>
          <a:p>
            <a:pPr eaLnBrk="1" hangingPunct="1"/>
            <a:r>
              <a:rPr lang="en-US" altLang="en-US" sz="2600"/>
              <a:t>Roosevelt decided to launch a Second New Deal  - another burst of activity aimed at providing more help for farmers and workers</a:t>
            </a:r>
          </a:p>
        </p:txBody>
      </p:sp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First Lady (FDR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wife)</a:t>
            </a:r>
          </a:p>
          <a:p>
            <a:pPr eaLnBrk="1" hangingPunct="1"/>
            <a:r>
              <a:rPr lang="en-US" altLang="en-US"/>
              <a:t>Helped her husband out every chance she got – very 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1"/>
            <a:ext cx="30353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Reelecting 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1936 presidential election</a:t>
            </a:r>
          </a:p>
          <a:p>
            <a:pPr lvl="1" eaLnBrk="1" hangingPunct="1"/>
            <a:r>
              <a:rPr lang="en-US" altLang="en-US"/>
              <a:t>FDR (democrat) vs. Alfred Landon (republican)</a:t>
            </a:r>
          </a:p>
          <a:p>
            <a:pPr eaLnBrk="1" hangingPunct="1"/>
            <a:r>
              <a:rPr lang="en-US" altLang="en-US"/>
              <a:t>Overwhelming victory by FDR</a:t>
            </a: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670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Soil Conservation and Domestic Allotment Act</a:t>
            </a:r>
          </a:p>
          <a:p>
            <a:pPr lvl="1" eaLnBrk="1" hangingPunct="1"/>
            <a:r>
              <a:rPr lang="en-US" altLang="en-US"/>
              <a:t>Paid farmers for cutting production</a:t>
            </a:r>
          </a:p>
          <a:p>
            <a:pPr eaLnBrk="1" hangingPunct="1"/>
            <a:r>
              <a:rPr lang="en-US" altLang="en-US"/>
              <a:t>1938 – Second Agricultural Adjustment Act</a:t>
            </a:r>
          </a:p>
          <a:p>
            <a:pPr lvl="1" eaLnBrk="1" hangingPunct="1"/>
            <a:r>
              <a:rPr lang="en-US" altLang="en-US"/>
              <a:t>Did not include a previous processing tax to pay for farm subsidies</a:t>
            </a:r>
          </a:p>
        </p:txBody>
      </p:sp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200" y="1981200"/>
            <a:ext cx="3614738" cy="4267200"/>
          </a:xfrm>
        </p:spPr>
        <p:txBody>
          <a:bodyPr/>
          <a:lstStyle/>
          <a:p>
            <a:pPr eaLnBrk="1" hangingPunct="1"/>
            <a:r>
              <a:rPr lang="en-US" altLang="en-US" sz="2000"/>
              <a:t>Designed to help the nation</a:t>
            </a:r>
            <a:r>
              <a:rPr lang="ja-JP" altLang="en-US" sz="2000">
                <a:latin typeface="Arial" panose="020B0604020202020204" pitchFamily="34" charset="0"/>
              </a:rPr>
              <a:t>’</a:t>
            </a:r>
            <a:r>
              <a:rPr lang="en-US" altLang="ja-JP" sz="2000"/>
              <a:t>s youth, professionals, and other workers</a:t>
            </a:r>
          </a:p>
          <a:p>
            <a:pPr eaLnBrk="1" hangingPunct="1"/>
            <a:r>
              <a:rPr lang="en-US" altLang="en-US" sz="2000"/>
              <a:t>Headed by Harry Hopkins</a:t>
            </a:r>
          </a:p>
          <a:p>
            <a:pPr eaLnBrk="1" hangingPunct="1"/>
            <a:r>
              <a:rPr lang="en-US" altLang="en-US" sz="2000"/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1447801"/>
            <a:ext cx="48672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</a:t>
            </a:r>
            <a:r>
              <a:rPr lang="en-US" altLang="en-US" u="sng" dirty="0" smtClean="0">
                <a:latin typeface="Goudy Old Style" panose="02020502050305020303" pitchFamily="18" charset="0"/>
              </a:rPr>
              <a:t>Roosevelt (1882-1945)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334000" cy="4038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1932</a:t>
            </a:r>
          </a:p>
          <a:p>
            <a:pPr lvl="1"/>
            <a:r>
              <a:rPr lang="en-US" altLang="en-US" sz="3400" dirty="0" smtClean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 smtClean="0">
                <a:latin typeface="Goudy Old Style" panose="02020502050305020303" pitchFamily="18" charset="0"/>
              </a:rPr>
              <a:t>nd</a:t>
            </a:r>
            <a:r>
              <a:rPr lang="en-US" altLang="en-US" sz="3400" dirty="0" smtClean="0">
                <a:latin typeface="Goudy Old Style" panose="02020502050305020303" pitchFamily="18" charset="0"/>
              </a:rPr>
              <a:t> President of the United States </a:t>
            </a:r>
            <a:endParaRPr lang="en-US" altLang="en-US" sz="34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2" y="2165231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90738" y="1752600"/>
            <a:ext cx="4691062" cy="4267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Created to provide education, jobs, counseling, and recreation for young people</a:t>
            </a:r>
          </a:p>
          <a:p>
            <a:pPr>
              <a:defRPr/>
            </a:pPr>
            <a:r>
              <a:rPr lang="en-US" dirty="0"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3581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600201"/>
            <a:ext cx="5029200" cy="4525963"/>
          </a:xfrm>
        </p:spPr>
        <p:txBody>
          <a:bodyPr/>
          <a:lstStyle/>
          <a:p>
            <a:pPr eaLnBrk="1" hangingPunct="1"/>
            <a:r>
              <a:rPr lang="en-US" altLang="en-US"/>
              <a:t>Reestablished the NIRA provision of collective bargaining</a:t>
            </a:r>
          </a:p>
          <a:p>
            <a:pPr eaLnBrk="1" hangingPunct="1"/>
            <a:r>
              <a:rPr lang="en-US" altLang="en-US"/>
              <a:t>Protected the rights of workers</a:t>
            </a:r>
          </a:p>
          <a:p>
            <a:pPr eaLnBrk="1" hangingPunct="1"/>
            <a:r>
              <a:rPr lang="en-US" altLang="en-US"/>
              <a:t>Allowed them to join unions without pressure from management</a:t>
            </a:r>
          </a:p>
        </p:txBody>
      </p:sp>
      <p:pic>
        <p:nvPicPr>
          <p:cNvPr id="59396" name="Picture 1" descr="Wagner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22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600200"/>
            <a:ext cx="4081463" cy="4648200"/>
          </a:xfrm>
        </p:spPr>
        <p:txBody>
          <a:bodyPr/>
          <a:lstStyle/>
          <a:p>
            <a:pPr eaLnBrk="1" hangingPunct="1"/>
            <a:r>
              <a:rPr lang="en-US" altLang="en-US" sz="2000"/>
              <a:t>1935</a:t>
            </a:r>
          </a:p>
          <a:p>
            <a:pPr eaLnBrk="1" hangingPunct="1"/>
            <a:r>
              <a:rPr lang="en-US" altLang="en-US" sz="2000"/>
              <a:t>3 major parts:</a:t>
            </a:r>
          </a:p>
          <a:p>
            <a:pPr lvl="1" eaLnBrk="1" hangingPunct="1"/>
            <a:r>
              <a:rPr lang="en-US" altLang="en-US" sz="2000"/>
              <a:t>Old-age insurance for retirees 65 or older and their spouses</a:t>
            </a:r>
          </a:p>
          <a:p>
            <a:pPr lvl="1" eaLnBrk="1" hangingPunct="1"/>
            <a:r>
              <a:rPr lang="en-US" altLang="en-US" sz="2000"/>
              <a:t>Unemployment compensation system</a:t>
            </a:r>
          </a:p>
          <a:p>
            <a:pPr lvl="1" eaLnBrk="1" hangingPunct="1"/>
            <a:r>
              <a:rPr lang="en-US" altLang="en-US" sz="2000"/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4" y="2057400"/>
            <a:ext cx="452913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Chapter 15 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1"/>
            <a:ext cx="5181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Several Women appointed to government positions</a:t>
            </a:r>
          </a:p>
          <a:p>
            <a:pPr>
              <a:defRPr/>
            </a:pPr>
            <a:r>
              <a:rPr lang="en-US" dirty="0"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62468" name="Picture 3" descr="Frances_Perkins_TIME_FC_19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05000"/>
            <a:ext cx="3001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7338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“Black Cabinet” – Group of influential African Americans to advise Roosevelt on racial issues. </a:t>
            </a:r>
          </a:p>
        </p:txBody>
      </p:sp>
      <p:pic>
        <p:nvPicPr>
          <p:cNvPr id="63492" name="Picture 3" descr="FDRBlackCabi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057400"/>
            <a:ext cx="43608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Roosevelt never committed to full civil rights for African Americans</a:t>
            </a:r>
          </a:p>
          <a:p>
            <a:pPr eaLnBrk="1" hangingPunct="1"/>
            <a:r>
              <a:rPr lang="en-US" altLang="en-US"/>
              <a:t>Did not want to upset Southern voters</a:t>
            </a:r>
          </a:p>
          <a:p>
            <a:pPr eaLnBrk="1" hangingPunct="1"/>
            <a:r>
              <a:rPr lang="en-US" altLang="en-US"/>
              <a:t>NRA, CCC and TVA discriminated against African Americans</a:t>
            </a:r>
          </a:p>
          <a:p>
            <a:pPr lvl="1" eaLnBrk="1" hangingPunct="1"/>
            <a:r>
              <a:rPr lang="en-US" altLang="en-US"/>
              <a:t>Lower Wages</a:t>
            </a:r>
          </a:p>
          <a:p>
            <a:pPr lvl="1" eaLnBrk="1" hangingPunct="1"/>
            <a:r>
              <a:rPr lang="en-US" altLang="en-US"/>
              <a:t>Few Jobs</a:t>
            </a:r>
          </a:p>
        </p:txBody>
      </p:sp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629400" y="1600201"/>
            <a:ext cx="35814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1932 Supreme Court Case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9 African American men were put on trial for raping two white women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8 of the 9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743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Culture in the 1930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/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Very profitable during the 1930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</a:t>
            </a:r>
          </a:p>
          <a:p>
            <a:pPr eaLnBrk="1" hangingPunct="1"/>
            <a:r>
              <a:rPr lang="en-US" altLang="en-US"/>
              <a:t>By 1940 65% of Americans were attending the movies at least once a week</a:t>
            </a:r>
          </a:p>
          <a:p>
            <a:pPr eaLnBrk="1" hangingPunct="1"/>
            <a:r>
              <a:rPr lang="en-US" altLang="en-US"/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3561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9548" y="1345721"/>
            <a:ext cx="6147758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400" dirty="0">
                <a:latin typeface="Goudy Old Style" panose="02020502050305020303" pitchFamily="18" charset="0"/>
              </a:rPr>
              <a:t> (for the needy) – the 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Economic recovery</a:t>
            </a:r>
            <a:r>
              <a:rPr lang="en-US" altLang="en-US" sz="2400" dirty="0">
                <a:latin typeface="Goudy Old Style" panose="02020502050305020303" pitchFamily="18" charset="0"/>
              </a:rPr>
              <a:t> – the 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Financial reform</a:t>
            </a:r>
            <a:r>
              <a:rPr lang="en-US" altLang="en-US" sz="2400" dirty="0">
                <a:latin typeface="Goudy Old Style" panose="02020502050305020303" pitchFamily="18" charset="0"/>
              </a:rPr>
              <a:t> – government 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Gone With The Wind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600201"/>
            <a:ext cx="5181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000"/>
              <a:t>1939</a:t>
            </a:r>
          </a:p>
          <a:p>
            <a:pPr eaLnBrk="1" hangingPunct="1"/>
            <a:r>
              <a:rPr lang="en-US" altLang="en-US" sz="3000"/>
              <a:t>One of the most popular films of all time</a:t>
            </a:r>
          </a:p>
          <a:p>
            <a:pPr eaLnBrk="1" hangingPunct="1"/>
            <a:r>
              <a:rPr lang="en-US" altLang="en-US" sz="3000"/>
              <a:t>Dealt with the life of plantation owners in the south</a:t>
            </a:r>
          </a:p>
          <a:p>
            <a:pPr eaLnBrk="1" hangingPunct="1"/>
            <a:r>
              <a:rPr lang="en-US" altLang="en-US" sz="3000"/>
              <a:t>Acted as a </a:t>
            </a:r>
            <a:r>
              <a:rPr lang="ja-JP" altLang="en-US" sz="3000">
                <a:latin typeface="Arial" panose="020B0604020202020204" pitchFamily="34" charset="0"/>
              </a:rPr>
              <a:t>“</a:t>
            </a:r>
            <a:r>
              <a:rPr lang="en-US" altLang="ja-JP" sz="3000"/>
              <a:t>get-a-way</a:t>
            </a:r>
            <a:r>
              <a:rPr lang="ja-JP" altLang="en-US" sz="3000">
                <a:latin typeface="Arial" panose="020B0604020202020204" pitchFamily="34" charset="0"/>
              </a:rPr>
              <a:t>”</a:t>
            </a:r>
            <a:r>
              <a:rPr lang="en-US" altLang="ja-JP" sz="3000"/>
              <a:t> from the everyday hardships of the Great Depression</a:t>
            </a:r>
            <a:endParaRPr lang="en-US" altLang="en-US" sz="3000"/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9352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dirty="0"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dirty="0">
                <a:ea typeface="+mn-ea"/>
              </a:rPr>
              <a:t>Spoke to them as if he were a friend, not the President. </a:t>
            </a:r>
          </a:p>
          <a:p>
            <a:pPr>
              <a:defRPr/>
            </a:pPr>
            <a:r>
              <a:rPr lang="en-US" dirty="0">
                <a:ea typeface="+mn-ea"/>
              </a:rPr>
              <a:t>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33734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724400" cy="4525963"/>
          </a:xfrm>
        </p:spPr>
        <p:txBody>
          <a:bodyPr/>
          <a:lstStyle/>
          <a:p>
            <a:pPr eaLnBrk="1" hangingPunct="1"/>
            <a:r>
              <a:rPr lang="en-US" altLang="en-US"/>
              <a:t>Actor, director, producer, and writer</a:t>
            </a:r>
          </a:p>
          <a:p>
            <a:pPr eaLnBrk="1" hangingPunct="1"/>
            <a:r>
              <a:rPr lang="en-US" altLang="en-US"/>
              <a:t>Created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War of the Worlds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(1938)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752600"/>
            <a:ext cx="31464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/>
              <a:t>American painter</a:t>
            </a:r>
          </a:p>
          <a:p>
            <a:pPr eaLnBrk="1" hangingPunct="1"/>
            <a:r>
              <a:rPr lang="en-US" altLang="en-US"/>
              <a:t>Painted </a:t>
            </a:r>
            <a:r>
              <a:rPr lang="ja-JP" altLang="en-US" i="1">
                <a:latin typeface="Arial" panose="020B0604020202020204" pitchFamily="34" charset="0"/>
              </a:rPr>
              <a:t>“</a:t>
            </a:r>
            <a:r>
              <a:rPr lang="en-US" altLang="ja-JP" i="1"/>
              <a:t>American Gothic</a:t>
            </a:r>
            <a:r>
              <a:rPr lang="ja-JP" altLang="en-US" i="1">
                <a:latin typeface="Arial" panose="020B0604020202020204" pitchFamily="34" charset="0"/>
              </a:rPr>
              <a:t>”</a:t>
            </a:r>
            <a:r>
              <a:rPr lang="en-US" altLang="ja-JP" i="1"/>
              <a:t> – </a:t>
            </a:r>
            <a:r>
              <a:rPr lang="en-US" altLang="ja-JP"/>
              <a:t>1930</a:t>
            </a:r>
          </a:p>
          <a:p>
            <a:pPr eaLnBrk="1" hangingPunct="1"/>
            <a:r>
              <a:rPr lang="en-US" altLang="en-US"/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40068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/>
              <a:t>1939</a:t>
            </a:r>
          </a:p>
          <a:p>
            <a:pPr eaLnBrk="1" hangingPunct="1"/>
            <a:r>
              <a:rPr lang="en-US" altLang="en-US"/>
              <a:t>Written by John Steinbeck</a:t>
            </a:r>
          </a:p>
          <a:p>
            <a:pPr lvl="1" eaLnBrk="1" hangingPunct="1"/>
            <a:r>
              <a:rPr lang="en-US" altLang="en-US"/>
              <a:t>Also received assistance from the Federal Writer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Project</a:t>
            </a:r>
          </a:p>
          <a:p>
            <a:pPr eaLnBrk="1" hangingPunct="1"/>
            <a:r>
              <a:rPr lang="en-US" altLang="en-US"/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76400"/>
            <a:ext cx="2797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Reforms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During 2</a:t>
            </a:r>
            <a:r>
              <a:rPr lang="en-US" altLang="en-US" baseline="30000"/>
              <a:t>nd</a:t>
            </a:r>
            <a:r>
              <a:rPr lang="en-US" altLang="en-US"/>
              <a:t> Term in office FDR sought to create a Third New Deal</a:t>
            </a:r>
          </a:p>
          <a:p>
            <a:pPr eaLnBrk="1" hangingPunct="1"/>
            <a:r>
              <a:rPr lang="en-US" altLang="en-US"/>
              <a:t>FDR did not favor deficit spending</a:t>
            </a:r>
          </a:p>
          <a:p>
            <a:pPr eaLnBrk="1" hangingPunct="1"/>
            <a:r>
              <a:rPr lang="en-US" altLang="en-US"/>
              <a:t>Economy had slightly recovered, and Congress pressured FDR to scale back the New Deal</a:t>
            </a:r>
          </a:p>
          <a:p>
            <a:pPr eaLnBrk="1" hangingPunct="1"/>
            <a:r>
              <a:rPr lang="en-US" altLang="en-US"/>
              <a:t>Caused more unemployment</a:t>
            </a:r>
          </a:p>
          <a:p>
            <a:pPr eaLnBrk="1" hangingPunct="1"/>
            <a:r>
              <a:rPr lang="en-US" altLang="en-US"/>
              <a:t>By 1939, FDR more concerned with Europe (Hitler’s Rise in Germany)</a:t>
            </a:r>
          </a:p>
        </p:txBody>
      </p:sp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Critics – Typically Conservatives</a:t>
            </a:r>
          </a:p>
          <a:p>
            <a:pPr lvl="1" eaLnBrk="1" hangingPunct="1"/>
            <a:r>
              <a:rPr lang="en-US" altLang="en-US"/>
              <a:t>New Deal Made Federal Government too large</a:t>
            </a:r>
          </a:p>
          <a:p>
            <a:pPr lvl="1" eaLnBrk="1" hangingPunct="1"/>
            <a:r>
              <a:rPr lang="en-US" altLang="en-US"/>
              <a:t>Government stifled free enterprise and individual initiative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Liberal Critics claimed that Roosevelt did not go far enough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of the New Deal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– Typically Liberals</a:t>
            </a:r>
          </a:p>
          <a:p>
            <a:pPr lvl="1" eaLnBrk="1" hangingPunct="1"/>
            <a:r>
              <a:rPr lang="en-US" altLang="en-US"/>
              <a:t>FDR Struck a reasonable balance between two extremes (unregulated capitalism and overregulated socialism)</a:t>
            </a:r>
          </a:p>
          <a:p>
            <a:pPr lvl="1" eaLnBrk="1" hangingPunct="1"/>
            <a:r>
              <a:rPr lang="en-US" altLang="en-US"/>
              <a:t>Helped 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Deep Debt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43484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4</a:t>
            </a:r>
            <a:r>
              <a:rPr lang="en-US" altLang="en-US" sz="36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–June </a:t>
            </a:r>
            <a:r>
              <a:rPr lang="en-US" altLang="en-US" sz="3600" dirty="0">
                <a:latin typeface="Goudy Old Style" panose="02020502050305020303" pitchFamily="18" charset="0"/>
              </a:rPr>
              <a:t>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Roosevelt </a:t>
            </a:r>
            <a:r>
              <a:rPr lang="en-US" altLang="en-US" sz="3600" dirty="0">
                <a:latin typeface="Goudy Old Style" panose="02020502050305020303" pitchFamily="18" charset="0"/>
              </a:rPr>
              <a:t>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Workers Rights </a:t>
            </a:r>
          </a:p>
          <a:p>
            <a:pPr lvl="1" eaLnBrk="1" hangingPunct="1"/>
            <a:r>
              <a:rPr lang="en-US" altLang="en-US"/>
              <a:t>National Labor Relations Board</a:t>
            </a:r>
          </a:p>
          <a:p>
            <a:pPr lvl="2" eaLnBrk="1" hangingPunct="1"/>
            <a:r>
              <a:rPr lang="en-US" altLang="en-US"/>
              <a:t>Acts as a mediator in labor disputes between Unions and Workers</a:t>
            </a:r>
          </a:p>
          <a:p>
            <a:pPr lvl="2" eaLnBrk="1" hangingPunct="1"/>
            <a:r>
              <a:rPr lang="en-US" altLang="en-US"/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Banks and Finance</a:t>
            </a:r>
          </a:p>
          <a:p>
            <a:pPr lvl="1" eaLnBrk="1" hangingPunct="1"/>
            <a:r>
              <a:rPr lang="en-US" altLang="en-US"/>
              <a:t>FDIC – Banking regulations and protection</a:t>
            </a:r>
          </a:p>
          <a:p>
            <a:pPr lvl="1" eaLnBrk="1" hangingPunct="1"/>
            <a:r>
              <a:rPr lang="en-US" altLang="en-US"/>
              <a:t>SEC – Monitors stock market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Rural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AAA – 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Rural Electrification Administration (REA) – Provided electricity to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Tennessee Valley Authority (TVA) – Provided jobs to thousands of workers in the region</a:t>
            </a:r>
          </a:p>
          <a:p>
            <a:pPr lvl="1" eaLnBrk="1" hangingPunct="1"/>
            <a:r>
              <a:rPr lang="en-US" altLang="en-US"/>
              <a:t>Prevented floods in the Tennessee Valley</a:t>
            </a:r>
          </a:p>
          <a:p>
            <a:pPr lvl="1" eaLnBrk="1" hangingPunct="1"/>
            <a:r>
              <a:rPr lang="en-US" altLang="en-US"/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United States does not fully recover until after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15197" y="1561381"/>
            <a:ext cx="4419600" cy="48221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Roosevelt closed all the banks on March 5</a:t>
            </a:r>
            <a:r>
              <a:rPr lang="en-US" altLang="en-US" sz="2400" baseline="30000" dirty="0">
                <a:latin typeface="Goudy Old Style" panose="02020502050305020303" pitchFamily="18" charset="0"/>
              </a:rPr>
              <a:t>th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400" dirty="0">
                <a:latin typeface="Goudy Old Style" panose="02020502050305020303" pitchFamily="18" charset="0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</a:rPr>
              <a:t>s banking system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78" y="2173857"/>
            <a:ext cx="4807193" cy="337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5031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20" y="2734572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2052918"/>
            <a:ext cx="5366498" cy="4195481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Created </a:t>
            </a:r>
            <a:r>
              <a:rPr lang="en-US" altLang="en-US" sz="2800" dirty="0">
                <a:latin typeface="Goudy Old Style" panose="02020502050305020303" pitchFamily="18" charset="0"/>
              </a:rPr>
              <a:t>the Securities and Exchange Commission to regulate stock market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717826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480922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3" y="2060330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1991" y="1636059"/>
            <a:ext cx="470226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10" y="21332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1503</Words>
  <Application>Microsoft Office PowerPoint</Application>
  <PresentationFormat>Custom</PresentationFormat>
  <Paragraphs>201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Ion</vt:lpstr>
      <vt:lpstr>Chapter 15  The New Deal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5</cp:revision>
  <dcterms:created xsi:type="dcterms:W3CDTF">2016-12-21T02:57:50Z</dcterms:created>
  <dcterms:modified xsi:type="dcterms:W3CDTF">2017-02-01T21:47:14Z</dcterms:modified>
</cp:coreProperties>
</file>