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A8757-B1C6-455A-8740-B32904F7FB3D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Chapter 15 </a:t>
            </a:r>
            <a:br>
              <a:rPr lang="en-US" altLang="en-US" dirty="0">
                <a:latin typeface="Goudy Old Style" panose="02020502050305020303" pitchFamily="18" charset="0"/>
              </a:rPr>
            </a:br>
            <a:r>
              <a:rPr lang="en-US" altLang="en-US" dirty="0">
                <a:latin typeface="Goudy Old Style" panose="02020502050305020303" pitchFamily="18" charset="0"/>
              </a:rPr>
              <a:t>The New Deal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777380"/>
            <a:ext cx="8534400" cy="86142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>
                <a:latin typeface="Goudy Old Style" panose="02020502050305020303" pitchFamily="18" charset="0"/>
              </a:rPr>
              <a:t>Section 1-A </a:t>
            </a:r>
            <a:r>
              <a:rPr lang="en-US" sz="2800" dirty="0">
                <a:latin typeface="Goudy Old Style" panose="02020502050305020303" pitchFamily="18" charset="0"/>
              </a:rPr>
              <a:t>New Deal Fights the Depression</a:t>
            </a:r>
          </a:p>
        </p:txBody>
      </p:sp>
    </p:spTree>
    <p:extLst>
      <p:ext uri="{BB962C8B-B14F-4D97-AF65-F5344CB8AC3E}">
        <p14:creationId xmlns:p14="http://schemas.microsoft.com/office/powerpoint/2010/main" val="282806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National Industrial Recovery Act (NIRA)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324599" y="1828800"/>
            <a:ext cx="4786223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Established codes of fair practice for Industries and to promote industrial growth</a:t>
            </a:r>
          </a:p>
          <a:p>
            <a:pPr eaLnBrk="1" hangingPunct="1"/>
            <a:r>
              <a:rPr lang="en-US" altLang="en-US" sz="2600" u="sng" dirty="0">
                <a:latin typeface="Goudy Old Style" panose="02020502050305020303" pitchFamily="18" charset="0"/>
              </a:rPr>
              <a:t>Example</a:t>
            </a:r>
            <a:r>
              <a:rPr lang="en-US" altLang="en-US" sz="2600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Public Works Administration (PWA) - Provided money to states to create jobs chiefly in the construction of schools and other community buildings</a:t>
            </a:r>
          </a:p>
        </p:txBody>
      </p:sp>
      <p:pic>
        <p:nvPicPr>
          <p:cNvPr id="2050" name="Picture 2" descr="Image result for National Industrial Recovery Act (NI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3" y="2006231"/>
            <a:ext cx="4477409" cy="352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054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Food Clothing and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8546" y="1587261"/>
            <a:ext cx="5930661" cy="478766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Home Owners Loan Corporation (HOLC)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Provided government loans to homeowners who faced foreclosures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Federal Housing Administration (FHA)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Furnishes loans for home mortgages and repairs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Federal Emergency Relief Administration (FERA)</a:t>
            </a:r>
          </a:p>
          <a:p>
            <a:pPr lvl="1" eaLnBrk="1" hangingPunct="1"/>
            <a:r>
              <a:rPr lang="en-US" altLang="en-US" sz="2600" dirty="0">
                <a:latin typeface="Goudy Old Style" panose="02020502050305020303" pitchFamily="18" charset="0"/>
              </a:rPr>
              <a:t>Provided direct relief for the needy</a:t>
            </a:r>
          </a:p>
        </p:txBody>
      </p:sp>
      <p:pic>
        <p:nvPicPr>
          <p:cNvPr id="48132" name="Picture 1" descr="fha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5" y="2057400"/>
            <a:ext cx="2413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7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Deficit Spending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44521" y="1681982"/>
            <a:ext cx="5004190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Spending more money than the government receives in revenue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regarded deficit spending as a </a:t>
            </a:r>
            <a:r>
              <a:rPr lang="ja-JP" altLang="en-US" sz="3600" dirty="0">
                <a:latin typeface="Goudy Old Style" panose="02020502050305020303" pitchFamily="18" charset="0"/>
              </a:rPr>
              <a:t>“</a:t>
            </a:r>
            <a:r>
              <a:rPr lang="en-US" altLang="ja-JP" sz="3600" dirty="0">
                <a:latin typeface="Goudy Old Style" panose="02020502050305020303" pitchFamily="18" charset="0"/>
              </a:rPr>
              <a:t>necessary evil</a:t>
            </a:r>
            <a:r>
              <a:rPr lang="ja-JP" altLang="en-US" sz="3600" dirty="0">
                <a:latin typeface="Goudy Old Style" panose="02020502050305020303" pitchFamily="18" charset="0"/>
              </a:rPr>
              <a:t>”</a:t>
            </a:r>
            <a:r>
              <a:rPr lang="en-US" altLang="ja-JP" sz="3600" dirty="0">
                <a:latin typeface="Goudy Old Style" panose="02020502050305020303" pitchFamily="18" charset="0"/>
              </a:rPr>
              <a:t> to bring the United States out of the depression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28" y="1848928"/>
            <a:ext cx="372427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5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FDR vs. Supreme Court</a:t>
            </a:r>
            <a:r>
              <a:rPr lang="en-US" altLang="en-US" dirty="0"/>
              <a:t>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23335" y="1436298"/>
            <a:ext cx="6257028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Supreme Court in the early 1930’s was more conservative (did not favor New Deal) &amp;  declared many programs unconstitutional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1935 found the NIRA to be unconstitutional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1936 found the AAA to be unconstitutional and struck it down</a:t>
            </a: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In 1937 FDR proposed a Congressional bill to reorganize the Supreme Court calling for 6 new justices (And by law, he gets to appoint those justices!!!)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Congress and press were outraged at his “Court-Packing” Bill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Eventually he gets his way as several justices over the next 4 years retire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  <p:pic>
        <p:nvPicPr>
          <p:cNvPr id="51204" name="Picture 3" descr="CourtP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54" y="1958197"/>
            <a:ext cx="3997325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254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Second New Deal Takes Hold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2</a:t>
            </a:r>
          </a:p>
        </p:txBody>
      </p:sp>
    </p:spTree>
    <p:extLst>
      <p:ext uri="{BB962C8B-B14F-4D97-AF65-F5344CB8AC3E}">
        <p14:creationId xmlns:p14="http://schemas.microsoft.com/office/powerpoint/2010/main" val="10806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Second Hundred Days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5521775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Economy had improved during FDR</a:t>
            </a:r>
            <a:r>
              <a:rPr lang="ja-JP" altLang="en-US" sz="2600" dirty="0">
                <a:latin typeface="Goudy Old Style" panose="02020502050305020303" pitchFamily="18" charset="0"/>
              </a:rPr>
              <a:t>’</a:t>
            </a:r>
            <a:r>
              <a:rPr lang="en-US" altLang="ja-JP" sz="2600" dirty="0">
                <a:latin typeface="Goudy Old Style" panose="02020502050305020303" pitchFamily="18" charset="0"/>
              </a:rPr>
              <a:t>s first two years as president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He still wanted more improvement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Unemployment rates remained high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Production still lagged behind 1920</a:t>
            </a:r>
            <a:r>
              <a:rPr lang="ja-JP" altLang="en-US" sz="2200" dirty="0">
                <a:latin typeface="Goudy Old Style" panose="02020502050305020303" pitchFamily="18" charset="0"/>
              </a:rPr>
              <a:t>’</a:t>
            </a:r>
            <a:r>
              <a:rPr lang="en-US" altLang="ja-JP" sz="2200" dirty="0">
                <a:latin typeface="Goudy Old Style" panose="02020502050305020303" pitchFamily="18" charset="0"/>
              </a:rPr>
              <a:t>s levels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Roosevelt decided to launch a Second New Deal-Another burst of activity aimed at providing more help for farmers and workers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4" y="2147977"/>
            <a:ext cx="3696934" cy="339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850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Eleanor Roosevelt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1608" y="1949401"/>
            <a:ext cx="6082492" cy="419548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The First Lady (FDR</a:t>
            </a:r>
            <a:r>
              <a:rPr lang="ja-JP" altLang="en-US" sz="3800" dirty="0">
                <a:latin typeface="Goudy Old Style" panose="02020502050305020303" pitchFamily="18" charset="0"/>
              </a:rPr>
              <a:t>’</a:t>
            </a:r>
            <a:r>
              <a:rPr lang="en-US" altLang="ja-JP" sz="3800" dirty="0">
                <a:latin typeface="Goudy Old Style" panose="02020502050305020303" pitchFamily="18" charset="0"/>
              </a:rPr>
              <a:t>s wife)</a:t>
            </a:r>
          </a:p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Helped her husband out every chance she got </a:t>
            </a:r>
          </a:p>
          <a:p>
            <a:pPr lvl="1"/>
            <a:r>
              <a:rPr lang="en-US" altLang="en-US" sz="3800" dirty="0">
                <a:latin typeface="Goudy Old Style" panose="02020502050305020303" pitchFamily="18" charset="0"/>
              </a:rPr>
              <a:t>Her contributions in the areas of civil rights, the welfare of young Americans and her political presence was a very important part of the second new deal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4276" name="Picture 1" descr="EleanorRooseve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29" y="2060277"/>
            <a:ext cx="3035300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642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Re-electing FDR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861" y="2037990"/>
            <a:ext cx="4892046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1936 presidential election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FDR (democrat) vs. Alfred Landon (republican)</a:t>
            </a:r>
          </a:p>
          <a:p>
            <a:pPr eaLnBrk="1" hangingPunct="1"/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Overwhelming victory by FDR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FDR won 523 out of 531 Electoral College votes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Landon only won 8</a:t>
            </a:r>
          </a:p>
          <a:p>
            <a:pPr lvl="1"/>
            <a:endParaRPr lang="en-US" altLang="en-US" sz="2600" dirty="0">
              <a:latin typeface="Goudy Old Style" panose="02020502050305020303" pitchFamily="18" charset="0"/>
            </a:endParaRPr>
          </a:p>
        </p:txBody>
      </p:sp>
      <p:pic>
        <p:nvPicPr>
          <p:cNvPr id="55300" name="Picture 1" descr="1936_Electoral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5" y="1841050"/>
            <a:ext cx="5198851" cy="398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956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Helping Farmers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20233" y="1716488"/>
            <a:ext cx="5357873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Soil Conservation and Domestic Allotment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Paid farmers for cutting production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1938-Second Agricultural Adjustment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include a previous processing tax to pay for farm subsidies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23" y="1673523"/>
            <a:ext cx="3765530" cy="450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343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Works Progress Administration (WPA)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553199" y="1526875"/>
            <a:ext cx="4566249" cy="4721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Designed to help the nation</a:t>
            </a:r>
            <a:r>
              <a:rPr lang="ja-JP" altLang="en-US" sz="3000" dirty="0">
                <a:latin typeface="Goudy Old Style" panose="02020502050305020303" pitchFamily="18" charset="0"/>
              </a:rPr>
              <a:t>’</a:t>
            </a:r>
            <a:r>
              <a:rPr lang="en-US" altLang="ja-JP" sz="3000" dirty="0">
                <a:latin typeface="Goudy Old Style" panose="02020502050305020303" pitchFamily="18" charset="0"/>
              </a:rPr>
              <a:t>s youth, professionals, and other workers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Headed by Harry Hopkins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Provided the unemployed with jobs in construction, garment making, teaching, arts, and other fields</a:t>
            </a:r>
          </a:p>
        </p:txBody>
      </p:sp>
      <p:pic>
        <p:nvPicPr>
          <p:cNvPr id="57348" name="Picture 1" descr="W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14" y="1897812"/>
            <a:ext cx="3435721" cy="344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1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Franklin Delano Roosevelt (1882-1945)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9317" y="1663700"/>
            <a:ext cx="5334000" cy="4038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Elected president in 1932</a:t>
            </a: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32</a:t>
            </a:r>
            <a:r>
              <a:rPr lang="en-US" altLang="en-US" sz="34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3400" dirty="0">
                <a:latin typeface="Goudy Old Style" panose="02020502050305020303" pitchFamily="18" charset="0"/>
              </a:rPr>
              <a:t> President of the United States 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Served longest term of all the presidents (12 years)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5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Cousin of Teddy Roosevelt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F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22" y="2165231"/>
            <a:ext cx="3110870" cy="27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39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National Youth Administration (NYA)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24579" y="1657709"/>
            <a:ext cx="4691062" cy="4267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Created to provide education, jobs, counseling, and recreation for young people</a:t>
            </a:r>
          </a:p>
          <a:p>
            <a:pPr lvl="1"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Eleonore Roosevelt was a major supporter of this program </a:t>
            </a:r>
          </a:p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Also provided financial aid for high school, college, and graduate school</a:t>
            </a:r>
          </a:p>
        </p:txBody>
      </p:sp>
      <p:pic>
        <p:nvPicPr>
          <p:cNvPr id="58372" name="Picture 1" descr="NYA_Poster_Illinois_1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51" y="1777042"/>
            <a:ext cx="3030268" cy="45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Wagner Act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164347" y="1746400"/>
            <a:ext cx="5029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Reestablished the NIRA provision of collective bargaining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Protected the rights of workers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Allowed them to join unions without pressure from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7" y="1746400"/>
            <a:ext cx="3240148" cy="443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76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Social Security Act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75096" y="1593850"/>
            <a:ext cx="4894051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Passed in 1935 it contained three major provisions: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Old-age insurance for retirees 65 or older and their spouses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Unemployment compensation system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Aid to families with dependent children and the disabled</a:t>
            </a:r>
          </a:p>
        </p:txBody>
      </p:sp>
      <p:pic>
        <p:nvPicPr>
          <p:cNvPr id="60420" name="Picture 1" descr="SocialSecurity 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54" y="2234241"/>
            <a:ext cx="3589419" cy="29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New Deal Affects Many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3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05" y="1636145"/>
            <a:ext cx="5181600" cy="45259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Several Women appointed to government positions</a:t>
            </a:r>
          </a:p>
          <a:p>
            <a:pPr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Frances Perkins first female Cabinet Member (Secretary of Labor)</a:t>
            </a:r>
          </a:p>
          <a:p>
            <a:pPr marL="0" indent="0">
              <a:buNone/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</p:txBody>
      </p:sp>
      <p:pic>
        <p:nvPicPr>
          <p:cNvPr id="6146" name="Picture 2" descr="Image result for Frances Perki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9" y="1846052"/>
            <a:ext cx="3128812" cy="395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3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African-American Activism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56248" y="1540668"/>
            <a:ext cx="5111153" cy="488601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1930’s saw growth of activism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Laid groundwork for Civil Rights Movement (1950’s-60’s)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“Black Cabinet”–Group of influential African Americans to advise Roosevelt on racial issues. </a:t>
            </a:r>
          </a:p>
        </p:txBody>
      </p:sp>
      <p:pic>
        <p:nvPicPr>
          <p:cNvPr id="5124" name="Picture 4" descr="http://4.bp.blogspot.com/-yORPqox9bis/UYb6tkPRq2I/AAAAAAAAAGU/S8DiNzh_CsQ/s1600/pe0019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87" y="2212139"/>
            <a:ext cx="4869133" cy="385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97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Goudy Old Style" panose="02020502050305020303" pitchFamily="18" charset="0"/>
              </a:rPr>
              <a:t>President Fails to Support Civil Rights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051553" y="1664729"/>
            <a:ext cx="5530401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never committed to full civil rights for African Americans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want to upset Southern voters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NRA, CCC and TVA discriminated against African Americans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Lower Wages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Few Jobs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9" y="2046276"/>
            <a:ext cx="3408064" cy="37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30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Powell v. Alabama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277707" y="1600200"/>
            <a:ext cx="4948311" cy="48990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Powell v. Alabama was a Supreme Court Case in 1932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Nine African American men were put on trial for raping two white women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Eight of the Nine men were found guilty and sentenced to death in short 1 day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The men didn’t have adequate legal counsel (a lawyer)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Alabama ruled cases were legal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Supreme Court disagreed, said that states must provide lawyers in capitol cases (death penalty)</a:t>
            </a:r>
          </a:p>
        </p:txBody>
      </p:sp>
      <p:pic>
        <p:nvPicPr>
          <p:cNvPr id="65540" name="Picture 3" descr="P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4" y="2275096"/>
            <a:ext cx="4206991" cy="317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94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3516923"/>
            <a:ext cx="8825658" cy="126045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Culture in the 1930</a:t>
            </a:r>
            <a:r>
              <a:rPr lang="ja-JP" altLang="en-US" dirty="0">
                <a:latin typeface="Goudy Old Style" panose="02020502050305020303" pitchFamily="18" charset="0"/>
              </a:rPr>
              <a:t>’</a:t>
            </a:r>
            <a:r>
              <a:rPr lang="en-US" altLang="ja-JP" dirty="0">
                <a:latin typeface="Goudy Old Style" panose="02020502050305020303" pitchFamily="18" charset="0"/>
              </a:rPr>
              <a:t>s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4</a:t>
            </a:r>
          </a:p>
        </p:txBody>
      </p:sp>
    </p:spTree>
    <p:extLst>
      <p:ext uri="{BB962C8B-B14F-4D97-AF65-F5344CB8AC3E}">
        <p14:creationId xmlns:p14="http://schemas.microsoft.com/office/powerpoint/2010/main" val="637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Motion Pictures and Radio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1889" y="1574324"/>
            <a:ext cx="523552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Very profitable during the 1930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By 1940 65% of Americans were attending the movies at least once a week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90% of American households owned a radio</a:t>
            </a:r>
          </a:p>
        </p:txBody>
      </p:sp>
      <p:pic>
        <p:nvPicPr>
          <p:cNvPr id="67588" name="Picture 1" descr="1930s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3" y="2219008"/>
            <a:ext cx="4356100" cy="303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24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Roosevelt</a:t>
            </a:r>
            <a:r>
              <a:rPr lang="ja-JP" altLang="en-US" u="sng" dirty="0">
                <a:latin typeface="Goudy Old Style" panose="02020502050305020303" pitchFamily="18" charset="0"/>
              </a:rPr>
              <a:t>’</a:t>
            </a:r>
            <a:r>
              <a:rPr lang="en-US" altLang="ja-JP" u="sng" dirty="0">
                <a:latin typeface="Goudy Old Style" panose="02020502050305020303" pitchFamily="18" charset="0"/>
              </a:rPr>
              <a:t>s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859548" y="1345721"/>
            <a:ext cx="6147758" cy="51844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New Deal policies focused on three general 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Relief</a:t>
            </a:r>
            <a:r>
              <a:rPr lang="en-US" altLang="en-US" sz="2400" dirty="0">
                <a:latin typeface="Goudy Old Style" panose="02020502050305020303" pitchFamily="18" charset="0"/>
              </a:rPr>
              <a:t> (for the needy) – the immediate effort to help the one-third of the population that was hardest hit by the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Economic recovery</a:t>
            </a:r>
            <a:r>
              <a:rPr lang="en-US" altLang="en-US" sz="2400" dirty="0">
                <a:latin typeface="Goudy Old Style" panose="02020502050305020303" pitchFamily="18" charset="0"/>
              </a:rPr>
              <a:t> – the effort in numerous programs to restore the economy to normal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u="sng" dirty="0">
                <a:latin typeface="Goudy Old Style" panose="02020502050305020303" pitchFamily="18" charset="0"/>
              </a:rPr>
              <a:t>Financial reform</a:t>
            </a:r>
            <a:r>
              <a:rPr lang="en-US" altLang="en-US" sz="2400" dirty="0">
                <a:latin typeface="Goudy Old Style" panose="02020502050305020303" pitchFamily="18" charset="0"/>
              </a:rPr>
              <a:t> – government intervention to stabilize the economy, and to balance the interests of farmers, business and labor</a:t>
            </a:r>
          </a:p>
        </p:txBody>
      </p:sp>
      <p:pic>
        <p:nvPicPr>
          <p:cNvPr id="39940" name="Picture 1" descr="New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0" y="2162354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2730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Gone With The Wind</a:t>
            </a:r>
            <a:r>
              <a:rPr lang="ja-JP" altLang="en-US" u="sng" dirty="0">
                <a:latin typeface="Goudy Old Style" panose="02020502050305020303" pitchFamily="18" charset="0"/>
              </a:rPr>
              <a:t>”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774788" y="1582737"/>
            <a:ext cx="5181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Made in 1939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One of the most popular films of all time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Dealt with the life of plantation owners in the south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Acted as a </a:t>
            </a:r>
            <a:r>
              <a:rPr lang="ja-JP" altLang="en-US" sz="3000" dirty="0">
                <a:latin typeface="Goudy Old Style" panose="02020502050305020303" pitchFamily="18" charset="0"/>
              </a:rPr>
              <a:t>“</a:t>
            </a:r>
            <a:r>
              <a:rPr lang="en-US" altLang="ja-JP" sz="3000" dirty="0">
                <a:latin typeface="Goudy Old Style" panose="02020502050305020303" pitchFamily="18" charset="0"/>
              </a:rPr>
              <a:t>get-a-way</a:t>
            </a:r>
            <a:r>
              <a:rPr lang="ja-JP" altLang="en-US" sz="3000" dirty="0">
                <a:latin typeface="Goudy Old Style" panose="02020502050305020303" pitchFamily="18" charset="0"/>
              </a:rPr>
              <a:t>”</a:t>
            </a:r>
            <a:r>
              <a:rPr lang="en-US" altLang="ja-JP" sz="3000" dirty="0">
                <a:latin typeface="Goudy Old Style" panose="02020502050305020303" pitchFamily="18" charset="0"/>
              </a:rPr>
              <a:t> from the everyday hardships of the Great Depression</a:t>
            </a:r>
            <a:endParaRPr lang="en-US" altLang="en-US" sz="3000" dirty="0">
              <a:latin typeface="Goudy Old Style" panose="02020502050305020303" pitchFamily="18" charset="0"/>
            </a:endParaRPr>
          </a:p>
        </p:txBody>
      </p:sp>
      <p:pic>
        <p:nvPicPr>
          <p:cNvPr id="68612" name="Picture 1" descr="Gonewiththe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1582737"/>
            <a:ext cx="2935288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4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Fireside Chats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8871" y="1600200"/>
            <a:ext cx="5063965" cy="4525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Families usually spent several hours a day together listening to the radio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Allowed FDR to speak directly to the people.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Spoke to them as if he were a friend, not the President. </a:t>
            </a:r>
          </a:p>
          <a:p>
            <a:pPr lvl="1">
              <a:defRPr/>
            </a:pPr>
            <a:r>
              <a:rPr lang="en-US" sz="3000" dirty="0">
                <a:latin typeface="Goudy Old Style" panose="02020502050305020303" pitchFamily="18" charset="0"/>
                <a:ea typeface="+mn-ea"/>
              </a:rPr>
              <a:t>These messages comforted the common man</a:t>
            </a:r>
          </a:p>
        </p:txBody>
      </p:sp>
      <p:pic>
        <p:nvPicPr>
          <p:cNvPr id="69636" name="Picture 1" descr="FiresideC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03" y="2320131"/>
            <a:ext cx="3373438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80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Orson Welles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2055" y="1600201"/>
            <a:ext cx="47244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Actor, director, producer, and writer</a:t>
            </a:r>
          </a:p>
          <a:p>
            <a:pPr eaLnBrk="1" hangingPunct="1"/>
            <a:endParaRPr lang="en-US" altLang="en-US" sz="4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Created </a:t>
            </a:r>
            <a:r>
              <a:rPr lang="ja-JP" altLang="en-US" sz="4000" dirty="0">
                <a:latin typeface="Goudy Old Style" panose="02020502050305020303" pitchFamily="18" charset="0"/>
              </a:rPr>
              <a:t>“</a:t>
            </a:r>
            <a:r>
              <a:rPr lang="en-US" altLang="ja-JP" sz="4000" dirty="0">
                <a:latin typeface="Goudy Old Style" panose="02020502050305020303" pitchFamily="18" charset="0"/>
              </a:rPr>
              <a:t>War of the Worlds</a:t>
            </a:r>
            <a:r>
              <a:rPr lang="ja-JP" altLang="en-US" sz="4000" dirty="0">
                <a:latin typeface="Goudy Old Style" panose="02020502050305020303" pitchFamily="18" charset="0"/>
              </a:rPr>
              <a:t>”</a:t>
            </a:r>
            <a:r>
              <a:rPr lang="en-US" altLang="ja-JP" sz="4000" dirty="0">
                <a:latin typeface="Goudy Old Style" panose="02020502050305020303" pitchFamily="18" charset="0"/>
              </a:rPr>
              <a:t> (1938)</a:t>
            </a:r>
          </a:p>
          <a:p>
            <a:pPr lvl="1"/>
            <a:r>
              <a:rPr lang="en-US" altLang="ja-JP" sz="4000" dirty="0">
                <a:latin typeface="Goudy Old Style" panose="02020502050305020303" pitchFamily="18" charset="0"/>
              </a:rPr>
              <a:t>Many people actually believed it was a real news report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70660" name="Picture 1" descr="Warofthewor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84" y="1681164"/>
            <a:ext cx="3146425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4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Grant Wood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697037"/>
            <a:ext cx="4882492" cy="45259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American painter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Painted </a:t>
            </a:r>
            <a:r>
              <a:rPr lang="ja-JP" altLang="en-US" sz="3600" i="1" dirty="0">
                <a:latin typeface="Goudy Old Style" panose="02020502050305020303" pitchFamily="18" charset="0"/>
              </a:rPr>
              <a:t>“</a:t>
            </a:r>
            <a:r>
              <a:rPr lang="en-US" altLang="ja-JP" sz="3600" i="1" dirty="0">
                <a:latin typeface="Goudy Old Style" panose="02020502050305020303" pitchFamily="18" charset="0"/>
              </a:rPr>
              <a:t>American Gothic</a:t>
            </a:r>
            <a:r>
              <a:rPr lang="ja-JP" altLang="en-US" sz="3600" i="1" dirty="0">
                <a:latin typeface="Goudy Old Style" panose="02020502050305020303" pitchFamily="18" charset="0"/>
              </a:rPr>
              <a:t>”</a:t>
            </a:r>
            <a:r>
              <a:rPr lang="en-US" altLang="ja-JP" sz="3600" i="1" dirty="0">
                <a:latin typeface="Goudy Old Style" panose="02020502050305020303" pitchFamily="18" charset="0"/>
              </a:rPr>
              <a:t> – </a:t>
            </a:r>
            <a:r>
              <a:rPr lang="en-US" altLang="ja-JP" sz="3600" dirty="0">
                <a:latin typeface="Goudy Old Style" panose="02020502050305020303" pitchFamily="18" charset="0"/>
              </a:rPr>
              <a:t>1930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appointed writers and artists to paint murals to cheer up Americans</a:t>
            </a:r>
          </a:p>
          <a:p>
            <a:pPr marL="457200" lvl="1" indent="0">
              <a:buNone/>
            </a:pPr>
            <a:endParaRPr lang="en-US" altLang="en-US" i="1" dirty="0"/>
          </a:p>
        </p:txBody>
      </p:sp>
      <p:pic>
        <p:nvPicPr>
          <p:cNvPr id="71684" name="Picture 1" descr="AmericanGot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9" y="1853248"/>
            <a:ext cx="3466579" cy="419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93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Grapes of Wrath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Written by John Steinbeck in 1939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Also received assistance from the Federal Writer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 Project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About the lives of a group of people from Oklahoma and their hardships during the Dust Bowl</a:t>
            </a:r>
          </a:p>
        </p:txBody>
      </p:sp>
      <p:pic>
        <p:nvPicPr>
          <p:cNvPr id="72708" name="Picture 1" descr="GrapesofW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70" y="1600201"/>
            <a:ext cx="3125372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9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Impact of the New Deal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5</a:t>
            </a:r>
          </a:p>
        </p:txBody>
      </p:sp>
    </p:spTree>
    <p:extLst>
      <p:ext uri="{BB962C8B-B14F-4D97-AF65-F5344CB8AC3E}">
        <p14:creationId xmlns:p14="http://schemas.microsoft.com/office/powerpoint/2010/main" val="6947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Reforms</a:t>
            </a:r>
            <a:r>
              <a:rPr lang="en-US" altLang="en-US" dirty="0"/>
              <a:t>	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540604" y="1491176"/>
            <a:ext cx="5719519" cy="492369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During 2</a:t>
            </a:r>
            <a:r>
              <a:rPr lang="en-US" altLang="en-US" sz="28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2800" dirty="0">
                <a:latin typeface="Goudy Old Style" panose="02020502050305020303" pitchFamily="18" charset="0"/>
              </a:rPr>
              <a:t> Term in office FDR sought to create a Third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FDR did not favor deficit spending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Economy had slightly recovered, and Congress pressured FDR to scale back the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Caused more unemployment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By 1939, FDR more concerned with Europe (Hitler’s Rise in Germany)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81" y="2194560"/>
            <a:ext cx="4569336" cy="301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2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Critics of New Deal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646111" y="1546482"/>
            <a:ext cx="6029008" cy="4741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u="sng" dirty="0">
                <a:latin typeface="Goudy Old Style" panose="02020502050305020303" pitchFamily="18" charset="0"/>
              </a:rPr>
              <a:t>Critics</a:t>
            </a:r>
            <a:r>
              <a:rPr lang="en-US" altLang="en-US" sz="3200" dirty="0">
                <a:latin typeface="Goudy Old Style" panose="02020502050305020303" pitchFamily="18" charset="0"/>
              </a:rPr>
              <a:t>–Typically Conservatives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New Deal Made Federal Government too large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Government stifled free enterprise and individual initiative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Liberal Critics claimed that Roosevelt did not go far enough</a:t>
            </a:r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7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Supporters of the New Deal	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Supporters – Typically Liberals</a:t>
            </a:r>
          </a:p>
          <a:p>
            <a:pPr lvl="1" eaLnBrk="1" hangingPunct="1"/>
            <a:r>
              <a:rPr lang="en-US" altLang="en-US"/>
              <a:t>FDR Struck a reasonable balance between two extremes (unregulated capitalism and overregulated socialism)</a:t>
            </a:r>
          </a:p>
          <a:p>
            <a:pPr lvl="1" eaLnBrk="1" hangingPunct="1"/>
            <a:r>
              <a:rPr lang="en-US" altLang="en-US"/>
              <a:t>Helped Country recover from economic difficulties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14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Deep Debt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Federal Government had to go deeply into debt to provide jobs and help Americans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Federal Deficit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1934- $2.9 Billion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1937-38 - $100 Million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1939 - $2.9 Billion</a:t>
            </a:r>
          </a:p>
          <a:p>
            <a:pPr marL="457200" lvl="1" indent="0"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8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First 100 Days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443484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March 4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–June 16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Roosevelt and Congress passed more than 15 major pieces of New Deal legislation</a:t>
            </a:r>
          </a:p>
        </p:txBody>
      </p:sp>
      <p:pic>
        <p:nvPicPr>
          <p:cNvPr id="40964" name="Picture 2" descr="First100D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1" y="2242866"/>
            <a:ext cx="4066555" cy="270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624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Workers Rights </a:t>
            </a:r>
          </a:p>
          <a:p>
            <a:pPr lvl="1" eaLnBrk="1" hangingPunct="1"/>
            <a:r>
              <a:rPr lang="en-US" altLang="en-US"/>
              <a:t>National Labor Relations Board</a:t>
            </a:r>
          </a:p>
          <a:p>
            <a:pPr lvl="2" eaLnBrk="1" hangingPunct="1"/>
            <a:r>
              <a:rPr lang="en-US" altLang="en-US"/>
              <a:t>Acts as a mediator in labor disputes between Unions and Workers</a:t>
            </a:r>
          </a:p>
          <a:p>
            <a:pPr lvl="2" eaLnBrk="1" hangingPunct="1"/>
            <a:r>
              <a:rPr lang="en-US" altLang="en-US"/>
              <a:t>Still Around today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Banks and Finance</a:t>
            </a:r>
          </a:p>
          <a:p>
            <a:pPr lvl="1" eaLnBrk="1" hangingPunct="1"/>
            <a:r>
              <a:rPr lang="en-US" altLang="en-US"/>
              <a:t>FDIC – Banking regulations and protection</a:t>
            </a:r>
          </a:p>
          <a:p>
            <a:pPr lvl="1" eaLnBrk="1" hangingPunct="1"/>
            <a:r>
              <a:rPr lang="en-US" altLang="en-US"/>
              <a:t>SEC – Monitors stock market</a:t>
            </a:r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169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Social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One of the most important legacies of New 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Old Age insurance and unemployment continues to help families.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Impacted millions of Americans since 1935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Rural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AAA – Helped farmers keep farms.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Rural Electrification Administration (REA) – Provided electricity to people in rural areas.</a:t>
            </a:r>
          </a:p>
        </p:txBody>
      </p:sp>
    </p:spTree>
    <p:extLst>
      <p:ext uri="{BB962C8B-B14F-4D97-AF65-F5344CB8AC3E}">
        <p14:creationId xmlns:p14="http://schemas.microsoft.com/office/powerpoint/2010/main" val="2035517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Environment</a:t>
            </a:r>
          </a:p>
          <a:p>
            <a:pPr lvl="1" eaLnBrk="1" hangingPunct="1"/>
            <a:r>
              <a:rPr lang="en-US" altLang="en-US"/>
              <a:t>Tennessee Valley Authority (TVA) – Provided jobs to thousands of workers in the region</a:t>
            </a:r>
          </a:p>
          <a:p>
            <a:pPr lvl="1" eaLnBrk="1" hangingPunct="1"/>
            <a:r>
              <a:rPr lang="en-US" altLang="en-US"/>
              <a:t>Prevented floods in the Tennessee Valley</a:t>
            </a:r>
          </a:p>
          <a:p>
            <a:pPr lvl="1" eaLnBrk="1" hangingPunct="1"/>
            <a:r>
              <a:rPr lang="en-US" altLang="en-US"/>
              <a:t>Provided cheap electricity to the region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12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New Deal Legacy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Brought hope and gratitude to some people for the benefits and protections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Also brought criticism from those who believed it took too much of their money in taxes.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United States does not fully recover until after World War II</a:t>
            </a:r>
          </a:p>
        </p:txBody>
      </p:sp>
    </p:spTree>
    <p:extLst>
      <p:ext uri="{BB962C8B-B14F-4D97-AF65-F5344CB8AC3E}">
        <p14:creationId xmlns:p14="http://schemas.microsoft.com/office/powerpoint/2010/main" val="2212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</a:t>
            </a:r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Bank Holiday</a:t>
            </a:r>
            <a:r>
              <a:rPr lang="ja-JP" altLang="en-US" dirty="0">
                <a:latin typeface="Goudy Old Style" panose="02020502050305020303" pitchFamily="18" charset="0"/>
              </a:rPr>
              <a:t>”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15197" y="1561381"/>
            <a:ext cx="4419600" cy="482216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Roosevelt closed all the banks on March 5</a:t>
            </a:r>
            <a:r>
              <a:rPr lang="en-US" altLang="en-US" sz="2400" baseline="30000" dirty="0">
                <a:latin typeface="Goudy Old Style" panose="02020502050305020303" pitchFamily="18" charset="0"/>
              </a:rPr>
              <a:t>th</a:t>
            </a: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Passed the Emergency Banking Act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Banks could only be re-opened under the Treasury Departments supervision</a:t>
            </a:r>
          </a:p>
          <a:p>
            <a:pPr lvl="1" eaLnBrk="1" hangingPunct="1"/>
            <a:r>
              <a:rPr lang="en-US" altLang="en-US" sz="2400" dirty="0">
                <a:latin typeface="Goudy Old Style" panose="02020502050305020303" pitchFamily="18" charset="0"/>
              </a:rPr>
              <a:t>Federal loans were handed out as needed</a:t>
            </a:r>
          </a:p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Helped restore the publics confidence in the nation</a:t>
            </a:r>
            <a:r>
              <a:rPr lang="ja-JP" altLang="en-US" sz="2400" dirty="0">
                <a:latin typeface="Goudy Old Style" panose="02020502050305020303" pitchFamily="18" charset="0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</a:rPr>
              <a:t>s banking system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 descr="Image result for bank holiday 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78" y="2173857"/>
            <a:ext cx="4807193" cy="337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746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Regulating Banking and Finance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957" y="1681983"/>
            <a:ext cx="5668423" cy="45031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Glass-Steagall Act (1933)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Established the Federal Deposit Insurance Corporation (FDIC)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federal insurance on each bank account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Restored confidence to the customers with the banks</a:t>
            </a:r>
          </a:p>
        </p:txBody>
      </p:sp>
      <p:pic>
        <p:nvPicPr>
          <p:cNvPr id="43012" name="Picture 1" descr="FD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20" y="2734572"/>
            <a:ext cx="3351713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9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Federal Securities Act (1933)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03313" y="2052918"/>
            <a:ext cx="5366498" cy="4195481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Required corporations to provide complete information on all stock offerings </a:t>
            </a:r>
          </a:p>
          <a:p>
            <a:pPr eaLnBrk="1" hangingPunct="1"/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Created the Securities and Exchange Commission to regulate stock market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0" y="1717826"/>
            <a:ext cx="333375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54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 for the Farmers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2449" y="1481137"/>
            <a:ext cx="4809226" cy="49024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Agricultural Adjustment Act (AAA)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Sought to raise crop prices by lowering production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The government paid farmers to leave some of their land fallow (unseeded)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This lowered production which in turn raised crop prices</a:t>
            </a:r>
          </a:p>
        </p:txBody>
      </p:sp>
      <p:pic>
        <p:nvPicPr>
          <p:cNvPr id="4098" name="Picture 2" descr="http://www.livinghistoryfarm.org/farminginthe30s/media/water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13" y="2060330"/>
            <a:ext cx="4394739" cy="355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341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Projects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71991" y="1636059"/>
            <a:ext cx="4702265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Civilian Conservation Corps (CCC)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Put young unemployed men to work building roads, developing parks, planting trees, and helping in soil-erosion and flood-control projects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10" y="2133241"/>
            <a:ext cx="4706853" cy="29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4132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1558</Words>
  <Application>Microsoft Office PowerPoint</Application>
  <PresentationFormat>Custom</PresentationFormat>
  <Paragraphs>206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Ion</vt:lpstr>
      <vt:lpstr>Chapter 15  The New Deal</vt:lpstr>
      <vt:lpstr>Franklin Delano Roosevelt (1882-1945)</vt:lpstr>
      <vt:lpstr>Roosevelt’s New Deal</vt:lpstr>
      <vt:lpstr>The First 100 Days</vt:lpstr>
      <vt:lpstr>The “Bank Holiday”</vt:lpstr>
      <vt:lpstr>Regulating Banking and Finance</vt:lpstr>
      <vt:lpstr>Federal Securities Act (1933)</vt:lpstr>
      <vt:lpstr>Help for the Farmers</vt:lpstr>
      <vt:lpstr>New Deal Projects</vt:lpstr>
      <vt:lpstr>National Industrial Recovery Act (NIRA)</vt:lpstr>
      <vt:lpstr>Food Clothing and Shelter</vt:lpstr>
      <vt:lpstr>Deficit Spending</vt:lpstr>
      <vt:lpstr>FDR vs. Supreme Court </vt:lpstr>
      <vt:lpstr>The Second New Deal Takes Hold</vt:lpstr>
      <vt:lpstr>The Second Hundred Days</vt:lpstr>
      <vt:lpstr>Eleanor Roosevelt</vt:lpstr>
      <vt:lpstr>Re-electing FDR</vt:lpstr>
      <vt:lpstr>Helping Farmers</vt:lpstr>
      <vt:lpstr>Works Progress Administration (WPA)</vt:lpstr>
      <vt:lpstr>National Youth Administration (NYA)</vt:lpstr>
      <vt:lpstr>Wagner Act</vt:lpstr>
      <vt:lpstr>Social Security Act</vt:lpstr>
      <vt:lpstr>The New Deal Affects Many Groups</vt:lpstr>
      <vt:lpstr>New Opportunities</vt:lpstr>
      <vt:lpstr>African-American Activism </vt:lpstr>
      <vt:lpstr>President Fails to Support Civil Rights</vt:lpstr>
      <vt:lpstr>Powell v. Alabama</vt:lpstr>
      <vt:lpstr>Culture in the 1930’s</vt:lpstr>
      <vt:lpstr>Motion Pictures and Radio</vt:lpstr>
      <vt:lpstr>“Gone With The Wind”</vt:lpstr>
      <vt:lpstr>Fireside Chats</vt:lpstr>
      <vt:lpstr>Orson Welles</vt:lpstr>
      <vt:lpstr>Grant Wood</vt:lpstr>
      <vt:lpstr>The Grapes of Wrath </vt:lpstr>
      <vt:lpstr>The Impact of the New Deal </vt:lpstr>
      <vt:lpstr>New Deal Reforms </vt:lpstr>
      <vt:lpstr>Critics of New Deal</vt:lpstr>
      <vt:lpstr>Supporters of the New Deal </vt:lpstr>
      <vt:lpstr>Deep Debt </vt:lpstr>
      <vt:lpstr>Lasting Effects </vt:lpstr>
      <vt:lpstr>Lasting Effects</vt:lpstr>
      <vt:lpstr>Lasting Effects </vt:lpstr>
      <vt:lpstr>New Deal Legacy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Murray</dc:creator>
  <cp:lastModifiedBy>Windows User</cp:lastModifiedBy>
  <cp:revision>16</cp:revision>
  <dcterms:created xsi:type="dcterms:W3CDTF">2016-12-21T02:57:50Z</dcterms:created>
  <dcterms:modified xsi:type="dcterms:W3CDTF">2017-02-06T13:45:23Z</dcterms:modified>
</cp:coreProperties>
</file>