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35"/>
  </p:notesMasterIdLst>
  <p:handoutMasterIdLst>
    <p:handoutMasterId r:id="rId36"/>
  </p:handoutMasterIdLst>
  <p:sldIdLst>
    <p:sldId id="279" r:id="rId2"/>
    <p:sldId id="324" r:id="rId3"/>
    <p:sldId id="332" r:id="rId4"/>
    <p:sldId id="257" r:id="rId5"/>
    <p:sldId id="258" r:id="rId6"/>
    <p:sldId id="325" r:id="rId7"/>
    <p:sldId id="326" r:id="rId8"/>
    <p:sldId id="328" r:id="rId9"/>
    <p:sldId id="327" r:id="rId10"/>
    <p:sldId id="330" r:id="rId11"/>
    <p:sldId id="260" r:id="rId12"/>
    <p:sldId id="329" r:id="rId13"/>
    <p:sldId id="336" r:id="rId14"/>
    <p:sldId id="335" r:id="rId15"/>
    <p:sldId id="334" r:id="rId16"/>
    <p:sldId id="337" r:id="rId17"/>
    <p:sldId id="267" r:id="rId18"/>
    <p:sldId id="269" r:id="rId19"/>
    <p:sldId id="311" r:id="rId20"/>
    <p:sldId id="312" r:id="rId21"/>
    <p:sldId id="313" r:id="rId22"/>
    <p:sldId id="314" r:id="rId23"/>
    <p:sldId id="333" r:id="rId24"/>
    <p:sldId id="316" r:id="rId25"/>
    <p:sldId id="317" r:id="rId26"/>
    <p:sldId id="331" r:id="rId27"/>
    <p:sldId id="270" r:id="rId28"/>
    <p:sldId id="271" r:id="rId29"/>
    <p:sldId id="308" r:id="rId30"/>
    <p:sldId id="272" r:id="rId31"/>
    <p:sldId id="274" r:id="rId32"/>
    <p:sldId id="310" r:id="rId33"/>
    <p:sldId id="275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86470" autoAdjust="0"/>
  </p:normalViewPr>
  <p:slideViewPr>
    <p:cSldViewPr>
      <p:cViewPr varScale="1">
        <p:scale>
          <a:sx n="58" d="100"/>
          <a:sy n="58" d="100"/>
        </p:scale>
        <p:origin x="171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9AA73-E498-43CA-A865-5179E557E605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3C3F2-A199-4814-BD1D-91F90CF8F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27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43C4D-0FD7-4C9C-AD55-673DBC059750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A6ADC-5DD2-4961-AC27-68033ECAE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82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AB03246-8417-4430-82BA-789F097954FC}" type="slidenum">
              <a:rPr lang="en-US"/>
              <a:pPr eaLnBrk="1" hangingPunct="1"/>
              <a:t>33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419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5B10914-E8BC-4715-ABB0-5EF926A94F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29006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7988-7DA2-4E69-8B8A-2BAD4B4FB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0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7988-7DA2-4E69-8B8A-2BAD4B4FB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57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7988-7DA2-4E69-8B8A-2BAD4B4FB2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3242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7988-7DA2-4E69-8B8A-2BAD4B4FB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52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7988-7DA2-4E69-8B8A-2BAD4B4FB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79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7988-7DA2-4E69-8B8A-2BAD4B4FB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36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FB74-A28B-4910-A355-547D52B3C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49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96EB-46A3-4281-A852-24CC518EB4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7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BC44-691F-4B5C-80C7-E83242ED4B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1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96E1-4E4B-4AC0-9255-C617A26F4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5D6F-5164-4C6E-9055-4BB637A953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01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51CC9-AF59-453C-98CB-0955F46C3C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93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5E31-220D-4557-B1A1-D2FEF4E0C5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3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C98A-9A3D-4E9F-A82D-FB3587A18D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13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52F3-5484-48D5-8809-691B0178E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4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81-676D-4F01-9346-A03FF4A66C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7677988-7DA2-4E69-8B8A-2BAD4B4FB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3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9H3gvnN468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youtube.com/watch?v=ok_VQ8I7g6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270towin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dirty="0"/>
            </a:br>
            <a:r>
              <a:rPr lang="en-US" dirty="0"/>
              <a:t>The Electoral Process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 rot="21420000">
            <a:off x="561449" y="3446647"/>
            <a:ext cx="7512060" cy="81735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Chapter 7</a:t>
            </a:r>
          </a:p>
        </p:txBody>
      </p:sp>
    </p:spTree>
    <p:extLst>
      <p:ext uri="{BB962C8B-B14F-4D97-AF65-F5344CB8AC3E}">
        <p14:creationId xmlns:p14="http://schemas.microsoft.com/office/powerpoint/2010/main" val="1799872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04800"/>
            <a:ext cx="7797662" cy="1151965"/>
          </a:xfrm>
        </p:spPr>
        <p:txBody>
          <a:bodyPr/>
          <a:lstStyle/>
          <a:p>
            <a:pPr algn="ctr"/>
            <a:r>
              <a:rPr lang="en-US" b="1" u="sng" dirty="0">
                <a:latin typeface="Goudy Old Style" panose="02020502050305020303" pitchFamily="18" charset="0"/>
              </a:rPr>
              <a:t>Nonpartisan and Presidential primaries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600200"/>
            <a:ext cx="7796030" cy="3774385"/>
          </a:xfrm>
        </p:spPr>
        <p:txBody>
          <a:bodyPr>
            <a:normAutofit/>
          </a:bodyPr>
          <a:lstStyle/>
          <a:p>
            <a:r>
              <a:rPr lang="en-US" sz="2200" b="1" u="sng" dirty="0">
                <a:latin typeface="Goudy Old Style" panose="02020502050305020303" pitchFamily="18" charset="0"/>
              </a:rPr>
              <a:t>Nonpartisan primary</a:t>
            </a:r>
            <a:r>
              <a:rPr lang="en-US" sz="2200" dirty="0">
                <a:latin typeface="Goudy Old Style" panose="02020502050305020303" pitchFamily="18" charset="0"/>
              </a:rPr>
              <a:t>-Elections where candidates are not identified by party labels </a:t>
            </a:r>
          </a:p>
          <a:p>
            <a:pPr lvl="1"/>
            <a:r>
              <a:rPr lang="en-US" sz="2200" dirty="0">
                <a:latin typeface="Goudy Old Style" panose="02020502050305020303" pitchFamily="18" charset="0"/>
              </a:rPr>
              <a:t>About half of the states in the United states use this process for electing judges </a:t>
            </a:r>
          </a:p>
          <a:p>
            <a:endParaRPr lang="en-US" sz="2200" b="1" u="sng" dirty="0">
              <a:latin typeface="Goudy Old Style" panose="02020502050305020303" pitchFamily="18" charset="0"/>
            </a:endParaRPr>
          </a:p>
          <a:p>
            <a:r>
              <a:rPr lang="en-US" sz="2200" b="1" u="sng" dirty="0">
                <a:latin typeface="Goudy Old Style" panose="02020502050305020303" pitchFamily="18" charset="0"/>
              </a:rPr>
              <a:t>Presidential primary</a:t>
            </a:r>
            <a:r>
              <a:rPr lang="en-US" sz="2200" dirty="0">
                <a:latin typeface="Goudy Old Style" panose="02020502050305020303" pitchFamily="18" charset="0"/>
              </a:rPr>
              <a:t>-One part of the process by which presidential candidates are chosen</a:t>
            </a:r>
          </a:p>
          <a:p>
            <a:pPr lvl="1"/>
            <a:r>
              <a:rPr lang="en-US" sz="2200" dirty="0">
                <a:latin typeface="Goudy Old Style" panose="02020502050305020303" pitchFamily="18" charset="0"/>
              </a:rPr>
              <a:t>This is not a nominating device </a:t>
            </a:r>
          </a:p>
        </p:txBody>
      </p:sp>
    </p:spTree>
    <p:extLst>
      <p:ext uri="{BB962C8B-B14F-4D97-AF65-F5344CB8AC3E}">
        <p14:creationId xmlns:p14="http://schemas.microsoft.com/office/powerpoint/2010/main" val="766712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Goudy Old Style" panose="02020502050305020303" pitchFamily="18" charset="0"/>
              </a:rPr>
              <a:t>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5562600"/>
            <a:ext cx="7796030" cy="8025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Goudy Old Style" panose="02020502050305020303" pitchFamily="18" charset="0"/>
              </a:rPr>
              <a:t>Section 2</a:t>
            </a:r>
          </a:p>
        </p:txBody>
      </p:sp>
      <p:pic>
        <p:nvPicPr>
          <p:cNvPr id="2050" name="Picture 2" descr="Image result for ele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03130"/>
            <a:ext cx="6916478" cy="345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838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990" y="304800"/>
            <a:ext cx="8083413" cy="999566"/>
          </a:xfrm>
        </p:spPr>
        <p:txBody>
          <a:bodyPr/>
          <a:lstStyle/>
          <a:p>
            <a:r>
              <a:rPr lang="en-US" sz="4000" b="1" u="sng" dirty="0">
                <a:latin typeface="Goudy Old Style" panose="02020502050305020303" pitchFamily="18" charset="0"/>
              </a:rPr>
              <a:t>Extent of Federal Control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447800"/>
            <a:ext cx="7796030" cy="3926785"/>
          </a:xfrm>
        </p:spPr>
        <p:txBody>
          <a:bodyPr/>
          <a:lstStyle/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All elections in the United States are held to select nearly 500,000 elected positions in over 89,000 units of government at the state and local levels </a:t>
            </a:r>
          </a:p>
          <a:p>
            <a:pPr>
              <a:buNone/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Most election law in U.S. are concentrated at the State Law.</a:t>
            </a:r>
          </a:p>
          <a:p>
            <a:pPr>
              <a:buNone/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  <a:p>
            <a:pPr algn="ctr">
              <a:buNone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Elections are held on the Tuesday after the first Monday in November of even numbered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21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1151965"/>
          </a:xfrm>
        </p:spPr>
        <p:txBody>
          <a:bodyPr/>
          <a:lstStyle/>
          <a:p>
            <a:r>
              <a:rPr lang="en-US" sz="4000" b="1" u="sng" dirty="0">
                <a:latin typeface="Goudy Old Style" panose="02020502050305020303" pitchFamily="18" charset="0"/>
              </a:rPr>
              <a:t>Extent of Federal Control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5385" y="1219200"/>
            <a:ext cx="4812415" cy="4343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u="sng" dirty="0">
                <a:latin typeface="Goudy Old Style" panose="02020502050305020303" pitchFamily="18" charset="0"/>
              </a:rPr>
              <a:t>The constitution gives congress the ability to fix</a:t>
            </a:r>
            <a:r>
              <a:rPr lang="en-US" sz="2400" b="1" dirty="0">
                <a:latin typeface="Goudy Old Style" panose="02020502050305020303" pitchFamily="18" charset="0"/>
              </a:rPr>
              <a:t> 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2400" b="1" dirty="0">
                <a:latin typeface="Goudy Old Style" panose="02020502050305020303" pitchFamily="18" charset="0"/>
              </a:rPr>
              <a:t>the time, place and manner of elections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b="1" dirty="0">
              <a:latin typeface="Goudy Old Style" panose="02020502050305020303" pitchFamily="18" charset="0"/>
            </a:endParaRP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2400" b="1" dirty="0">
                <a:latin typeface="Goudy Old Style" panose="02020502050305020303" pitchFamily="18" charset="0"/>
              </a:rPr>
              <a:t>Require secret ballot</a:t>
            </a:r>
          </a:p>
          <a:p>
            <a:pPr marL="609600" indent="-609600">
              <a:lnSpc>
                <a:spcPct val="90000"/>
              </a:lnSpc>
              <a:buAutoNum type="arabicPeriod" startAt="2"/>
            </a:pPr>
            <a:endParaRPr lang="en-US" sz="2400" b="1" dirty="0">
              <a:latin typeface="Goudy Old Style" panose="02020502050305020303" pitchFamily="18" charset="0"/>
            </a:endParaRPr>
          </a:p>
          <a:p>
            <a:pPr marL="609600" indent="-609600">
              <a:lnSpc>
                <a:spcPct val="90000"/>
              </a:lnSpc>
              <a:buAutoNum type="arabicPeriod" startAt="2"/>
            </a:pPr>
            <a:r>
              <a:rPr lang="en-US" sz="2400" b="1" dirty="0">
                <a:latin typeface="Goudy Old Style" panose="02020502050305020303" pitchFamily="18" charset="0"/>
              </a:rPr>
              <a:t>Regulates financing of campaigns for federal office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361" y="2362200"/>
            <a:ext cx="285750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80507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28600"/>
            <a:ext cx="7797662" cy="923366"/>
          </a:xfrm>
        </p:spPr>
        <p:txBody>
          <a:bodyPr/>
          <a:lstStyle/>
          <a:p>
            <a:r>
              <a:rPr lang="en-US" b="1" u="sng" dirty="0">
                <a:latin typeface="Goudy Old Style" panose="02020502050305020303" pitchFamily="18" charset="0"/>
              </a:rPr>
              <a:t>Absentee Voting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151965"/>
            <a:ext cx="4743449" cy="4222619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>
                <a:latin typeface="Goudy Old Style" panose="02020502050305020303" pitchFamily="18" charset="0"/>
              </a:rPr>
              <a:t>Who tends to file absentee ballots</a:t>
            </a:r>
          </a:p>
          <a:p>
            <a:pPr lvl="1"/>
            <a:r>
              <a:rPr lang="en-US" sz="2000" dirty="0">
                <a:latin typeface="Goudy Old Style" panose="02020502050305020303" pitchFamily="18" charset="0"/>
              </a:rPr>
              <a:t>I.  People who are ill or unable to leave their homes</a:t>
            </a:r>
          </a:p>
          <a:p>
            <a:pPr lvl="1"/>
            <a:r>
              <a:rPr lang="en-US" sz="2000" dirty="0">
                <a:latin typeface="Goudy Old Style" panose="02020502050305020303" pitchFamily="18" charset="0"/>
              </a:rPr>
              <a:t>II. Those who know they will  not be in their local town during the election</a:t>
            </a:r>
          </a:p>
          <a:p>
            <a:pPr lvl="2"/>
            <a:r>
              <a:rPr lang="en-US" sz="2000" dirty="0">
                <a:latin typeface="Goudy Old Style" panose="02020502050305020303" pitchFamily="18" charset="0"/>
              </a:rPr>
              <a:t>Away at college,  Traveling for work or leisure</a:t>
            </a:r>
          </a:p>
          <a:p>
            <a:pPr lvl="1"/>
            <a:r>
              <a:rPr lang="en-US" sz="2000" dirty="0">
                <a:latin typeface="Goudy Old Style" panose="02020502050305020303" pitchFamily="18" charset="0"/>
              </a:rPr>
              <a:t>III.  Those serving in the military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518" y="2209800"/>
            <a:ext cx="3467028" cy="2309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16521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04800"/>
            <a:ext cx="7797662" cy="770966"/>
          </a:xfrm>
        </p:spPr>
        <p:txBody>
          <a:bodyPr/>
          <a:lstStyle/>
          <a:p>
            <a:r>
              <a:rPr lang="en-US" b="1" u="sng" dirty="0">
                <a:latin typeface="Goudy Old Style" panose="02020502050305020303" pitchFamily="18" charset="0"/>
              </a:rPr>
              <a:t>The Coattail Effect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295400"/>
            <a:ext cx="4819649" cy="4079185"/>
          </a:xfrm>
        </p:spPr>
        <p:txBody>
          <a:bodyPr>
            <a:normAutofit/>
          </a:bodyPr>
          <a:lstStyle/>
          <a:p>
            <a:r>
              <a:rPr lang="en-US" sz="2400" b="1" u="sng" dirty="0">
                <a:latin typeface="Goudy Old Style" panose="02020502050305020303" pitchFamily="18" charset="0"/>
              </a:rPr>
              <a:t>The Coattail Effect</a:t>
            </a:r>
            <a:r>
              <a:rPr lang="en-US" sz="2400" b="1" dirty="0">
                <a:latin typeface="Goudy Old Style" panose="02020502050305020303" pitchFamily="18" charset="0"/>
              </a:rPr>
              <a:t>-</a:t>
            </a:r>
            <a:r>
              <a:rPr lang="en-US" sz="2400" dirty="0">
                <a:latin typeface="Goudy Old Style" panose="02020502050305020303" pitchFamily="18" charset="0"/>
              </a:rPr>
              <a:t>The phenomenon that occurs when a strong candidate running for an office at the top of the ballot helps attracts voters to other candidates on the party’s ticket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286000"/>
            <a:ext cx="28575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5323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4000" b="1" u="sng" dirty="0">
                <a:latin typeface="Goudy Old Style" panose="02020502050305020303" pitchFamily="18" charset="0"/>
              </a:rPr>
              <a:t>Precincts and Polling Places</a:t>
            </a:r>
            <a:endParaRPr lang="en-US" sz="4000" b="1" u="sng" dirty="0">
              <a:latin typeface="Goudy Old Style" panose="02020502050305020303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51" y="1111405"/>
            <a:ext cx="8229600" cy="47244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4400" b="1" i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Precinct</a:t>
            </a:r>
            <a:r>
              <a:rPr lang="en-US" sz="4400" b="1" dirty="0">
                <a:solidFill>
                  <a:srgbClr val="FF0000"/>
                </a:solidFill>
                <a:latin typeface="Goudy Old Style" panose="02020502050305020303" pitchFamily="18" charset="0"/>
              </a:rPr>
              <a:t> </a:t>
            </a:r>
            <a:r>
              <a:rPr lang="en-US" sz="4400" b="1" dirty="0">
                <a:latin typeface="Goudy Old Style" panose="02020502050305020303" pitchFamily="18" charset="0"/>
              </a:rPr>
              <a:t>-</a:t>
            </a:r>
            <a:r>
              <a:rPr lang="en-US" sz="4400" dirty="0">
                <a:latin typeface="Goudy Old Style" panose="02020502050305020303" pitchFamily="18" charset="0"/>
              </a:rPr>
              <a:t>is </a:t>
            </a:r>
            <a:r>
              <a:rPr lang="en-US" sz="4400" dirty="0">
                <a:solidFill>
                  <a:schemeClr val="tx1"/>
                </a:solidFill>
                <a:latin typeface="Goudy Old Style" panose="02020502050305020303" pitchFamily="18" charset="0"/>
              </a:rPr>
              <a:t>a voting district</a:t>
            </a:r>
          </a:p>
          <a:p>
            <a:pPr lvl="1">
              <a:lnSpc>
                <a:spcPct val="90000"/>
              </a:lnSpc>
            </a:pPr>
            <a:r>
              <a:rPr lang="en-US" sz="3800" dirty="0">
                <a:solidFill>
                  <a:schemeClr val="tx1"/>
                </a:solidFill>
                <a:latin typeface="Goudy Old Style" panose="02020502050305020303" pitchFamily="18" charset="0"/>
              </a:rPr>
              <a:t>Smallest political unit in elections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000" dirty="0">
                <a:solidFill>
                  <a:schemeClr val="tx1"/>
                </a:solidFill>
                <a:latin typeface="Goudy Old Style" panose="02020502050305020303" pitchFamily="18" charset="0"/>
              </a:rPr>
              <a:t>	About 500 to 1,000 voters</a:t>
            </a:r>
          </a:p>
          <a:p>
            <a:pPr>
              <a:lnSpc>
                <a:spcPct val="90000"/>
              </a:lnSpc>
            </a:pPr>
            <a:endParaRPr lang="en-US" sz="4400" b="1" i="1" u="sng" dirty="0">
              <a:solidFill>
                <a:srgbClr val="FF0000"/>
              </a:solidFill>
              <a:latin typeface="Goudy Old Style" panose="02020502050305020303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4400" b="1" i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Polling place</a:t>
            </a:r>
            <a:r>
              <a:rPr lang="en-US" sz="4400" b="1" i="1" dirty="0">
                <a:solidFill>
                  <a:srgbClr val="FF0000"/>
                </a:solidFill>
                <a:latin typeface="Goudy Old Style" panose="02020502050305020303" pitchFamily="18" charset="0"/>
              </a:rPr>
              <a:t> </a:t>
            </a:r>
            <a:r>
              <a:rPr lang="en-US" sz="4400" b="1" i="1" dirty="0">
                <a:latin typeface="Goudy Old Style" panose="02020502050305020303" pitchFamily="18" charset="0"/>
              </a:rPr>
              <a:t>-</a:t>
            </a:r>
            <a:r>
              <a:rPr lang="en-US" sz="4400" dirty="0">
                <a:latin typeface="Goudy Old Style" panose="02020502050305020303" pitchFamily="18" charset="0"/>
              </a:rPr>
              <a:t>i</a:t>
            </a:r>
            <a:r>
              <a:rPr lang="en-US" sz="4400" dirty="0">
                <a:solidFill>
                  <a:schemeClr val="tx1"/>
                </a:solidFill>
                <a:latin typeface="Goudy Old Style" panose="02020502050305020303" pitchFamily="18" charset="0"/>
              </a:rPr>
              <a:t>s where those in a precinct vote</a:t>
            </a:r>
          </a:p>
          <a:p>
            <a:pPr>
              <a:lnSpc>
                <a:spcPct val="90000"/>
              </a:lnSpc>
            </a:pPr>
            <a:endParaRPr lang="en-US" sz="4400" b="1" i="1" u="sng" dirty="0">
              <a:solidFill>
                <a:srgbClr val="FF0000"/>
              </a:solidFill>
              <a:latin typeface="Goudy Old Style" panose="02020502050305020303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4400" b="1" i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Poll watchers</a:t>
            </a:r>
            <a:r>
              <a:rPr lang="en-US" sz="4400" b="1" i="1" dirty="0">
                <a:solidFill>
                  <a:srgbClr val="FF0000"/>
                </a:solidFill>
                <a:latin typeface="Goudy Old Style" panose="02020502050305020303" pitchFamily="18" charset="0"/>
              </a:rPr>
              <a:t> </a:t>
            </a:r>
            <a:r>
              <a:rPr lang="en-US" sz="4400" b="1" i="1" dirty="0">
                <a:latin typeface="Goudy Old Style" panose="02020502050305020303" pitchFamily="18" charset="0"/>
              </a:rPr>
              <a:t>-</a:t>
            </a:r>
            <a:r>
              <a:rPr lang="en-US" sz="4400" dirty="0">
                <a:latin typeface="Goudy Old Style" panose="02020502050305020303" pitchFamily="18" charset="0"/>
              </a:rPr>
              <a:t>f</a:t>
            </a:r>
            <a:r>
              <a:rPr lang="en-US" sz="4400" dirty="0">
                <a:solidFill>
                  <a:schemeClr val="tx1"/>
                </a:solidFill>
                <a:latin typeface="Goudy Old Style" panose="02020502050305020303" pitchFamily="18" charset="0"/>
              </a:rPr>
              <a:t>rom each party help monitor fairness at polling place</a:t>
            </a:r>
          </a:p>
        </p:txBody>
      </p:sp>
    </p:spTree>
    <p:extLst>
      <p:ext uri="{BB962C8B-B14F-4D97-AF65-F5344CB8AC3E}">
        <p14:creationId xmlns:p14="http://schemas.microsoft.com/office/powerpoint/2010/main" val="348982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867400"/>
            <a:ext cx="8229600" cy="9906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tx1"/>
                </a:solidFill>
              </a:rPr>
              <a:t>Types of Ballots</a:t>
            </a:r>
          </a:p>
        </p:txBody>
      </p:sp>
    </p:spTree>
    <p:extLst>
      <p:ext uri="{BB962C8B-B14F-4D97-AF65-F5344CB8AC3E}">
        <p14:creationId xmlns:p14="http://schemas.microsoft.com/office/powerpoint/2010/main" val="337126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20" y="304800"/>
            <a:ext cx="7797662" cy="1158140"/>
          </a:xfrm>
        </p:spPr>
        <p:txBody>
          <a:bodyPr/>
          <a:lstStyle/>
          <a:p>
            <a:r>
              <a:rPr lang="en-US" b="1" u="sng" dirty="0">
                <a:latin typeface="Goudy Old Style" panose="02020502050305020303" pitchFamily="18" charset="0"/>
              </a:rPr>
              <a:t>Electoral College</a:t>
            </a:r>
          </a:p>
        </p:txBody>
      </p:sp>
      <p:pic>
        <p:nvPicPr>
          <p:cNvPr id="22530" name="Picture 2" descr="http://1.bp.blogspot.com/-6TabUrdJWzQ/TYCx6DE2EOI/AAAAAAAAAYY/WO61cSfblZI/s1600/color-elect-col-web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716" y="1600200"/>
            <a:ext cx="4362450" cy="373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029200" y="1295400"/>
            <a:ext cx="3128782" cy="4191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Just the Facts:</a:t>
            </a:r>
          </a:p>
          <a:p>
            <a:pPr marL="0" indent="0">
              <a:buNone/>
            </a:pPr>
            <a:r>
              <a:rPr lang="en-US" dirty="0"/>
              <a:t>Good, bad, and confusing…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Directions:</a:t>
            </a:r>
          </a:p>
          <a:p>
            <a:pPr marL="457200" indent="-457200">
              <a:buAutoNum type="arabicPeriod"/>
            </a:pPr>
            <a:r>
              <a:rPr lang="en-US" dirty="0"/>
              <a:t>Watch videos</a:t>
            </a:r>
          </a:p>
          <a:p>
            <a:pPr lvl="1"/>
            <a:r>
              <a:rPr lang="en-US" dirty="0"/>
              <a:t>Take down any notes!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Read “You can get to know the electoral College”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Answer questions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Be ready to discuss!</a:t>
            </a:r>
          </a:p>
          <a:p>
            <a:pPr marL="914400" lvl="1" indent="-457200">
              <a:buAutoNum type="arabicPeriod"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" y="5715000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hlinkClick r:id="rId3"/>
              </a:rPr>
              <a:t>http://www.youtube.com/watch?v=W9H3gvnN468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4495800" y="5714999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http://www.youtube.com/watch?v=ok_VQ8I7g6I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6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Goudy Old Style" panose="02020502050305020303" pitchFamily="18" charset="0"/>
              </a:rPr>
              <a:t>The Nominating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5562600"/>
            <a:ext cx="7796030" cy="8025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Goudy Old Style" panose="02020502050305020303" pitchFamily="18" charset="0"/>
              </a:rPr>
              <a:t>Section 1</a:t>
            </a:r>
          </a:p>
        </p:txBody>
      </p:sp>
      <p:pic>
        <p:nvPicPr>
          <p:cNvPr id="1026" name="Picture 2" descr="https://ww2.kqed.org/news/wp-content/uploads/sites/26/2016/05/2016Primaries_featured-800x5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833" y="1815599"/>
            <a:ext cx="5441066" cy="357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943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23004" y="30192"/>
            <a:ext cx="7797662" cy="1151965"/>
          </a:xfrm>
        </p:spPr>
        <p:txBody>
          <a:bodyPr/>
          <a:lstStyle/>
          <a:p>
            <a:pPr eaLnBrk="1" hangingPunct="1"/>
            <a:r>
              <a:rPr lang="en-US" b="1" u="sng" dirty="0">
                <a:latin typeface="Goudy Old Style" panose="02020502050305020303" pitchFamily="18" charset="0"/>
                <a:ea typeface="ＭＳ Ｐゴシック" pitchFamily="34" charset="-128"/>
              </a:rPr>
              <a:t>Electoral Votes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990601"/>
            <a:ext cx="8229599" cy="457199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200" dirty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The Representatives and Senators in your state make up your Electoral Votes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>
                <a:latin typeface="Goudy Old Style" panose="02020502050305020303" pitchFamily="18" charset="0"/>
                <a:ea typeface="ＭＳ Ｐゴシック" pitchFamily="34" charset="-128"/>
              </a:rPr>
              <a:t>Total of 538 electoral votes </a:t>
            </a:r>
          </a:p>
          <a:p>
            <a:pPr lvl="1">
              <a:lnSpc>
                <a:spcPct val="80000"/>
              </a:lnSpc>
            </a:pPr>
            <a:r>
              <a:rPr lang="en-US" sz="3000" dirty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(435 Reps, 3 from DC and 100 Sen)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>
                <a:latin typeface="Goudy Old Style" panose="02020502050305020303" pitchFamily="18" charset="0"/>
                <a:ea typeface="ＭＳ Ｐゴシック" pitchFamily="34" charset="-128"/>
              </a:rPr>
              <a:t>Based on the popular vote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Whoever the people voted for is who the Electoral votes go to</a:t>
            </a:r>
          </a:p>
          <a:p>
            <a:pPr eaLnBrk="1" hangingPunct="1">
              <a:lnSpc>
                <a:spcPct val="80000"/>
              </a:lnSpc>
            </a:pPr>
            <a:r>
              <a:rPr lang="ja-JP" altLang="en-US" sz="3200" dirty="0">
                <a:latin typeface="Goudy Old Style" panose="02020502050305020303" pitchFamily="18" charset="0"/>
                <a:ea typeface="メイリオ" charset="-128"/>
              </a:rPr>
              <a:t>“</a:t>
            </a:r>
            <a:r>
              <a:rPr lang="en-US" altLang="ja-JP" sz="3200" dirty="0">
                <a:latin typeface="Goudy Old Style" panose="02020502050305020303" pitchFamily="18" charset="0"/>
                <a:ea typeface="ＭＳ Ｐゴシック" pitchFamily="34" charset="-128"/>
              </a:rPr>
              <a:t>Winner Takes All</a:t>
            </a:r>
            <a:r>
              <a:rPr lang="ja-JP" altLang="en-US" sz="3200" dirty="0">
                <a:latin typeface="Goudy Old Style" panose="02020502050305020303" pitchFamily="18" charset="0"/>
                <a:ea typeface="メイリオ" charset="-128"/>
              </a:rPr>
              <a:t>”</a:t>
            </a:r>
            <a:r>
              <a:rPr lang="en-US" altLang="ja-JP" sz="3200" dirty="0">
                <a:latin typeface="Goudy Old Style" panose="02020502050305020303" pitchFamily="18" charset="0"/>
                <a:ea typeface="ＭＳ Ｐゴシック" pitchFamily="34" charset="-128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ja-JP" sz="2800" dirty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ALL electoral votes go to the candidate who won the most popularity votes in that state</a:t>
            </a:r>
            <a:endParaRPr lang="en-US" sz="2800" dirty="0">
              <a:solidFill>
                <a:srgbClr val="FF0000"/>
              </a:solidFill>
              <a:latin typeface="Goudy Old Style" panose="02020502050305020303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868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28600"/>
            <a:ext cx="77724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rgbClr val="CCECFF">
                      <a:satMod val="155000"/>
                    </a:srgbClr>
                  </a:solidFill>
                  <a:prstDash val="solid"/>
                </a:ln>
                <a:solidFill>
                  <a:srgbClr val="008AE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Electoral Votes 2012 </a:t>
            </a:r>
          </a:p>
        </p:txBody>
      </p:sp>
      <p:pic>
        <p:nvPicPr>
          <p:cNvPr id="19458" name="Picture 1" descr="jmm-electoral-votes-20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737" y="1151930"/>
            <a:ext cx="8366125" cy="523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5808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Goudy Old Style" panose="02020502050305020303" pitchFamily="18" charset="0"/>
                <a:ea typeface="ＭＳ Ｐゴシック" pitchFamily="34" charset="-128"/>
                <a:hlinkClick r:id="rId2"/>
              </a:rPr>
              <a:t>270 Votes To Win</a:t>
            </a:r>
            <a:endParaRPr lang="en-US" dirty="0">
              <a:latin typeface="Goudy Old Style" panose="02020502050305020303" pitchFamily="18" charset="0"/>
              <a:ea typeface="ＭＳ Ｐゴシック" pitchFamily="34" charset="-128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914400"/>
            <a:ext cx="8229600" cy="4343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Candidate must win majority of electoral votes to win presidency (270)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latin typeface="Goudy Old Style" panose="02020502050305020303" pitchFamily="18" charset="0"/>
                <a:ea typeface="ＭＳ Ｐゴシック" pitchFamily="34" charset="-128"/>
              </a:rPr>
              <a:t>IF THERE IS A TIE – House of Representatives votes. Each state has 1 vote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solidFill>
                  <a:srgbClr val="FF0000"/>
                </a:solidFill>
                <a:latin typeface="Goudy Old Style" panose="02020502050305020303" pitchFamily="18" charset="0"/>
                <a:ea typeface="ＭＳ Ｐゴシック" pitchFamily="34" charset="-128"/>
              </a:rPr>
              <a:t>IF the candidate wins the POPULAR VOTE but not the ELECTORAL VOTE they DO NOT become President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Goudy Old Style" panose="02020502050305020303" pitchFamily="18" charset="0"/>
                <a:ea typeface="ＭＳ Ｐゴシック" pitchFamily="34" charset="-128"/>
              </a:rPr>
              <a:t>(could be decided by as few as 11 states up until 2010 Census)</a:t>
            </a:r>
          </a:p>
        </p:txBody>
      </p:sp>
    </p:spTree>
    <p:extLst>
      <p:ext uri="{BB962C8B-B14F-4D97-AF65-F5344CB8AC3E}">
        <p14:creationId xmlns:p14="http://schemas.microsoft.com/office/powerpoint/2010/main" val="32269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1"/>
            <a:ext cx="7797662" cy="762000"/>
          </a:xfrm>
        </p:spPr>
        <p:txBody>
          <a:bodyPr/>
          <a:lstStyle/>
          <a:p>
            <a:r>
              <a:rPr lang="en-US" b="1" u="sng" dirty="0">
                <a:latin typeface="Goudy Old Style" panose="02020502050305020303" pitchFamily="18" charset="0"/>
              </a:rPr>
              <a:t>2016 Election 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1"/>
            <a:ext cx="7950062" cy="432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01431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68640" cy="792162"/>
          </a:xfrm>
        </p:spPr>
        <p:txBody>
          <a:bodyPr/>
          <a:lstStyle/>
          <a:p>
            <a:pPr eaLnBrk="1" hangingPunct="1"/>
            <a:r>
              <a:rPr lang="en-US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Near Failures of System?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9065" y="1226820"/>
            <a:ext cx="4305300" cy="433578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700" u="sng" dirty="0">
                <a:solidFill>
                  <a:schemeClr val="tx1"/>
                </a:solidFill>
                <a:latin typeface="Goudy Old Style" panose="02020502050305020303" pitchFamily="18" charset="0"/>
              </a:rPr>
              <a:t>1800</a:t>
            </a:r>
            <a:r>
              <a:rPr lang="en-US" sz="1700" dirty="0">
                <a:solidFill>
                  <a:schemeClr val="tx1"/>
                </a:solidFill>
                <a:latin typeface="Goudy Old Style" panose="02020502050305020303" pitchFamily="18" charset="0"/>
              </a:rPr>
              <a:t>- Thomas  Jefferson &amp; Aaron Burr (same party) each had 73 electoral votes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1700" dirty="0">
                <a:solidFill>
                  <a:schemeClr val="tx1"/>
                </a:solidFill>
                <a:latin typeface="Goudy Old Style" panose="02020502050305020303" pitchFamily="18" charset="0"/>
              </a:rPr>
              <a:t>	- Jefferson was chosen by House</a:t>
            </a:r>
            <a:r>
              <a:rPr lang="en-US" sz="1700" dirty="0">
                <a:latin typeface="Goudy Old Style" panose="02020502050305020303" pitchFamily="18" charset="0"/>
              </a:rPr>
              <a:t> </a:t>
            </a:r>
            <a:r>
              <a:rPr lang="en-US" sz="1700" dirty="0">
                <a:solidFill>
                  <a:schemeClr val="tx1"/>
                </a:solidFill>
                <a:latin typeface="Goudy Old Style" panose="02020502050305020303" pitchFamily="18" charset="0"/>
              </a:rPr>
              <a:t>on 36</a:t>
            </a:r>
            <a:r>
              <a:rPr lang="en-US" sz="1700" baseline="30000" dirty="0">
                <a:solidFill>
                  <a:schemeClr val="tx1"/>
                </a:solidFill>
                <a:latin typeface="Goudy Old Style" panose="02020502050305020303" pitchFamily="18" charset="0"/>
              </a:rPr>
              <a:t>th</a:t>
            </a:r>
            <a:r>
              <a:rPr lang="en-US" sz="1700" dirty="0">
                <a:solidFill>
                  <a:schemeClr val="tx1"/>
                </a:solidFill>
                <a:latin typeface="Goudy Old Style" panose="02020502050305020303" pitchFamily="18" charset="0"/>
              </a:rPr>
              <a:t> attempt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1700" dirty="0">
                <a:solidFill>
                  <a:schemeClr val="tx1"/>
                </a:solidFill>
                <a:latin typeface="Goudy Old Style" panose="02020502050305020303" pitchFamily="18" charset="0"/>
              </a:rPr>
              <a:t>	- Led to the passing of the 12</a:t>
            </a:r>
            <a:r>
              <a:rPr lang="en-US" sz="1700" baseline="30000" dirty="0">
                <a:solidFill>
                  <a:schemeClr val="tx1"/>
                </a:solidFill>
                <a:latin typeface="Goudy Old Style" panose="02020502050305020303" pitchFamily="18" charset="0"/>
              </a:rPr>
              <a:t>th</a:t>
            </a:r>
            <a:r>
              <a:rPr lang="en-US" sz="1700" dirty="0">
                <a:latin typeface="Goudy Old Style" panose="02020502050305020303" pitchFamily="18" charset="0"/>
              </a:rPr>
              <a:t> </a:t>
            </a:r>
            <a:r>
              <a:rPr lang="en-US" sz="1700" dirty="0">
                <a:solidFill>
                  <a:schemeClr val="tx1"/>
                </a:solidFill>
                <a:latin typeface="Goudy Old Style" panose="02020502050305020303" pitchFamily="18" charset="0"/>
              </a:rPr>
              <a:t>Amendment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US" sz="1700" u="sng" dirty="0">
              <a:latin typeface="Goudy Old Style" panose="02020502050305020303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700" u="sng" dirty="0">
                <a:latin typeface="Goudy Old Style" panose="02020502050305020303" pitchFamily="18" charset="0"/>
              </a:rPr>
              <a:t>1876 </a:t>
            </a:r>
            <a:r>
              <a:rPr lang="en-US" sz="1700" dirty="0">
                <a:latin typeface="Goudy Old Style" panose="02020502050305020303" pitchFamily="18" charset="0"/>
              </a:rPr>
              <a:t>- Rutherford B. Hayes lost the popular election to Samuel Tilden (48% to 51%)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700" dirty="0">
                <a:latin typeface="Goudy Old Style" panose="02020502050305020303" pitchFamily="18" charset="0"/>
              </a:rPr>
              <a:t>	- Electoral votes disputed in 4 states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700" dirty="0">
                <a:latin typeface="Goudy Old Style" panose="02020502050305020303" pitchFamily="18" charset="0"/>
              </a:rPr>
              <a:t>	- Committee in House gave states to Hayes in exchange to end Reconstruction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343400" y="1066800"/>
            <a:ext cx="4282440" cy="4495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7150" indent="-2857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50" u="sng" dirty="0">
                <a:latin typeface="Bookman Old Style" panose="02050604050505020204" pitchFamily="18" charset="0"/>
              </a:rPr>
              <a:t>1888</a:t>
            </a:r>
            <a:r>
              <a:rPr lang="en-US" sz="1450" dirty="0">
                <a:latin typeface="Bookman Old Style" panose="02050604050505020204" pitchFamily="18" charset="0"/>
              </a:rPr>
              <a:t>- Cleveland received 48.6% of popular vote while Harrison received 47.8%</a:t>
            </a:r>
          </a:p>
          <a:p>
            <a:pPr marL="57150" indent="-2857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sz="1450" dirty="0">
                <a:latin typeface="Bookman Old Style" panose="02050604050505020204" pitchFamily="18" charset="0"/>
              </a:rPr>
              <a:t>Harrison won electoral college with 233 votes to Cleveland’s 168 votes</a:t>
            </a:r>
          </a:p>
          <a:p>
            <a:pPr marL="57150" indent="-2857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endParaRPr lang="en-US" sz="1450" dirty="0">
              <a:latin typeface="Bookman Old Style" panose="02050604050505020204" pitchFamily="18" charset="0"/>
            </a:endParaRPr>
          </a:p>
          <a:p>
            <a:pPr marL="57150" indent="-2857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50" u="sng" dirty="0">
                <a:latin typeface="Bookman Old Style" panose="02050604050505020204" pitchFamily="18" charset="0"/>
              </a:rPr>
              <a:t>1960 </a:t>
            </a:r>
            <a:r>
              <a:rPr lang="en-US" sz="1450" dirty="0">
                <a:latin typeface="Bookman Old Style" panose="02050604050505020204" pitchFamily="18" charset="0"/>
              </a:rPr>
              <a:t>-JFK won with 303 electoral votes to Nixon’s 219</a:t>
            </a:r>
          </a:p>
          <a:p>
            <a:pPr marL="57150" indent="-2857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sz="1450" dirty="0">
                <a:latin typeface="Bookman Old Style" panose="02050604050505020204" pitchFamily="18" charset="0"/>
              </a:rPr>
              <a:t>Results were much closer in popular vote with JFK receiving 49.7% to Nixon’s 49.5%</a:t>
            </a: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1450" dirty="0">
              <a:latin typeface="Bookman Old Style" panose="02050604050505020204" pitchFamily="18" charset="0"/>
            </a:endParaRPr>
          </a:p>
          <a:p>
            <a:pPr marL="57150" indent="-2857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50" u="sng" dirty="0">
                <a:latin typeface="Bookman Old Style" panose="02050604050505020204" pitchFamily="18" charset="0"/>
              </a:rPr>
              <a:t>2000</a:t>
            </a:r>
            <a:r>
              <a:rPr lang="en-US" sz="1450" dirty="0">
                <a:latin typeface="Bookman Old Style" panose="02050604050505020204" pitchFamily="18" charset="0"/>
              </a:rPr>
              <a:t>-Al Gore received 539,947 more popular votes than George W. Bush</a:t>
            </a:r>
          </a:p>
          <a:p>
            <a:pPr mar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450" dirty="0">
                <a:latin typeface="Bookman Old Style" panose="02050604050505020204" pitchFamily="18" charset="0"/>
              </a:rPr>
              <a:t>- Bush won with 271 EC votes to Gore’s 266</a:t>
            </a:r>
            <a:endParaRPr lang="en-US" sz="14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405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882" y="0"/>
            <a:ext cx="8426518" cy="115196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>
                <a:latin typeface="Goudy Old Style" panose="02020502050305020303" pitchFamily="18" charset="0"/>
              </a:rPr>
              <a:t>Why the Electoral College?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0262" y="838200"/>
            <a:ext cx="8610599" cy="428942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 eaLnBrk="1" hangingPunct="1">
              <a:buNone/>
            </a:pPr>
            <a:r>
              <a:rPr lang="en-US" sz="2800" b="1" dirty="0">
                <a:latin typeface="Goudy Old Style" panose="02020502050305020303" pitchFamily="18" charset="0"/>
                <a:ea typeface="ＭＳ Ｐゴシック" pitchFamily="34" charset="-128"/>
              </a:rPr>
              <a:t>Three Reasons why the framers of the Constitution wanted an electoral college: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z="2400" dirty="0">
                <a:latin typeface="Goudy Old Style" panose="02020502050305020303" pitchFamily="18" charset="0"/>
                <a:ea typeface="ＭＳ Ｐゴシック" pitchFamily="34" charset="-128"/>
              </a:rPr>
              <a:t>Equality – balanced between big states and small states (population)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z="2400" dirty="0">
                <a:latin typeface="Goudy Old Style" panose="02020502050305020303" pitchFamily="18" charset="0"/>
                <a:ea typeface="ＭＳ Ｐゴシック" pitchFamily="34" charset="-128"/>
              </a:rPr>
              <a:t>Fear – general public </a:t>
            </a:r>
            <a:r>
              <a:rPr lang="en-US" sz="2400" dirty="0" err="1">
                <a:latin typeface="Goudy Old Style" panose="02020502050305020303" pitchFamily="18" charset="0"/>
                <a:ea typeface="ＭＳ Ｐゴシック" pitchFamily="34" charset="-128"/>
              </a:rPr>
              <a:t>wasn</a:t>
            </a:r>
            <a:r>
              <a:rPr lang="ja-JP" altLang="en-US" sz="2400" dirty="0">
                <a:latin typeface="Goudy Old Style" panose="02020502050305020303" pitchFamily="18" charset="0"/>
                <a:ea typeface="メイリオ" charset="-128"/>
              </a:rPr>
              <a:t>’</a:t>
            </a:r>
            <a:r>
              <a:rPr lang="en-US" altLang="ja-JP" sz="2400" dirty="0">
                <a:latin typeface="Goudy Old Style" panose="02020502050305020303" pitchFamily="18" charset="0"/>
                <a:ea typeface="ＭＳ Ｐゴシック" pitchFamily="34" charset="-128"/>
              </a:rPr>
              <a:t>t educated enough to cast adequate votes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z="2400" dirty="0">
                <a:latin typeface="Goudy Old Style" panose="02020502050305020303" pitchFamily="18" charset="0"/>
                <a:ea typeface="ＭＳ Ｐゴシック" pitchFamily="34" charset="-128"/>
              </a:rPr>
              <a:t>Knowledge -  No  way for people to know about candidates from other places (no media!)</a:t>
            </a:r>
          </a:p>
        </p:txBody>
      </p:sp>
    </p:spTree>
    <p:extLst>
      <p:ext uri="{BB962C8B-B14F-4D97-AF65-F5344CB8AC3E}">
        <p14:creationId xmlns:p14="http://schemas.microsoft.com/office/powerpoint/2010/main" val="222167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Goudy Old Style" panose="02020502050305020303" pitchFamily="18" charset="0"/>
              </a:rPr>
              <a:t>Money and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5562600"/>
            <a:ext cx="7796030" cy="8025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Goudy Old Style" panose="02020502050305020303" pitchFamily="18" charset="0"/>
              </a:rPr>
              <a:t>Section 3</a:t>
            </a:r>
          </a:p>
        </p:txBody>
      </p:sp>
      <p:pic>
        <p:nvPicPr>
          <p:cNvPr id="3074" name="Picture 2" descr="Image result for campaign finan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366" y="1865474"/>
            <a:ext cx="6096000" cy="346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81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/>
          <a:lstStyle/>
          <a:p>
            <a:pPr algn="ctr" eaLnBrk="1" hangingPunct="1"/>
            <a:r>
              <a:rPr lang="en-US" sz="4800" b="1" u="sng" dirty="0"/>
              <a:t>Money and Elections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00200"/>
            <a:ext cx="8382000" cy="3733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4400" b="1" dirty="0">
                <a:solidFill>
                  <a:schemeClr val="tx1"/>
                </a:solidFill>
              </a:rPr>
              <a:t>Money is a necessary campaign resource</a:t>
            </a:r>
          </a:p>
          <a:p>
            <a:pPr eaLnBrk="1" hangingPunct="1">
              <a:buFontTx/>
              <a:buNone/>
            </a:pPr>
            <a:endParaRPr lang="en-US" sz="4400" b="1" dirty="0">
              <a:solidFill>
                <a:schemeClr val="tx1"/>
              </a:solidFill>
            </a:endParaRPr>
          </a:p>
          <a:p>
            <a:pPr eaLnBrk="1" hangingPunct="1"/>
            <a:r>
              <a:rPr lang="en-US" sz="4400" b="1" dirty="0">
                <a:solidFill>
                  <a:schemeClr val="tx1"/>
                </a:solidFill>
              </a:rPr>
              <a:t>The getting and spending of $ can corrupt the political process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" t="23381" r="56546" b="14362"/>
          <a:stretch/>
        </p:blipFill>
        <p:spPr bwMode="auto">
          <a:xfrm>
            <a:off x="0" y="37531"/>
            <a:ext cx="9144000" cy="68204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971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 eaLnBrk="1" hangingPunct="1"/>
            <a:r>
              <a:rPr lang="en-US" altLang="en-US" b="1" u="sng" dirty="0"/>
              <a:t>Sources of Funding</a:t>
            </a:r>
            <a:endParaRPr lang="en-US" b="1" u="sng" dirty="0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09600" y="2322921"/>
            <a:ext cx="3263900" cy="9652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/>
              <a:t>Small contributors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615176" y="3670229"/>
            <a:ext cx="3263900" cy="965200"/>
          </a:xfrm>
          <a:prstGeom prst="rect">
            <a:avLst/>
          </a:prstGeom>
          <a:solidFill>
            <a:srgbClr val="0066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/>
              <a:t>Wealthy supporters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4559837" y="2199707"/>
            <a:ext cx="3690938" cy="193899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/>
              <a:t>Nonparty groups such as PACs </a:t>
            </a:r>
            <a:br>
              <a:rPr lang="en-US" altLang="en-US" sz="2800" b="1" dirty="0"/>
            </a:br>
            <a:r>
              <a:rPr lang="en-US" altLang="en-US" b="1" dirty="0"/>
              <a:t>(Political Action Committees)</a:t>
            </a:r>
            <a:br>
              <a:rPr lang="en-US" altLang="en-US" b="1" dirty="0"/>
            </a:br>
            <a:r>
              <a:rPr lang="en-US" altLang="en-US" b="1" dirty="0"/>
              <a:t>Ex:  Priorities USA or</a:t>
            </a:r>
            <a:br>
              <a:rPr lang="en-US" altLang="en-US" b="1" dirty="0"/>
            </a:br>
            <a:r>
              <a:rPr lang="en-US" altLang="en-US" b="1" dirty="0"/>
              <a:t>Restore Our Future</a:t>
            </a:r>
            <a:endParaRPr lang="en-US" altLang="en-US" sz="2800" b="1" dirty="0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4495586" y="4321932"/>
            <a:ext cx="3692525" cy="1815882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/>
              <a:t>Temporary fund-raising organizations</a:t>
            </a:r>
            <a:br>
              <a:rPr lang="en-US" altLang="en-US" sz="2800" b="1" dirty="0"/>
            </a:br>
            <a:r>
              <a:rPr lang="en-US" altLang="en-US" sz="1400" b="1" dirty="0"/>
              <a:t>(direct mail requests, telethons, Internet solicitations)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642540" y="5188192"/>
            <a:ext cx="3263900" cy="769441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/>
              <a:t>Candidates</a:t>
            </a:r>
            <a:br>
              <a:rPr lang="en-US" altLang="en-US" sz="2800" b="1" dirty="0"/>
            </a:br>
            <a:r>
              <a:rPr lang="en-US" altLang="en-US" sz="1600" b="1" dirty="0"/>
              <a:t>Ross Perot - $65 Million</a:t>
            </a:r>
            <a:endParaRPr lang="en-US" altLang="en-US" sz="40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191000" y="1770158"/>
            <a:ext cx="0" cy="37185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434387" y="1074096"/>
            <a:ext cx="8229600" cy="4640074"/>
            <a:chOff x="1175" y="607"/>
            <a:chExt cx="3399" cy="2522"/>
          </a:xfrm>
        </p:grpSpPr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1175" y="607"/>
              <a:ext cx="3399" cy="525"/>
            </a:xfrm>
            <a:prstGeom prst="rect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 b="1" dirty="0"/>
                <a:t>Private and Public Sources of Campaign Money</a:t>
              </a: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2584" y="1780"/>
              <a:ext cx="2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2579" y="2408"/>
              <a:ext cx="2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V="1">
              <a:off x="2600" y="2905"/>
              <a:ext cx="117" cy="2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207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 animBg="1" autoUpdateAnimBg="0"/>
      <p:bldP spid="16395" grpId="0" animBg="1" autoUpdateAnimBg="0"/>
      <p:bldP spid="16396" grpId="0" animBg="1" autoUpdateAnimBg="0"/>
      <p:bldP spid="16397" grpId="0" animBg="1" autoUpdateAnimBg="0"/>
      <p:bldP spid="16398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" t="8696" r="55703" b="17382"/>
          <a:stretch/>
        </p:blipFill>
        <p:spPr bwMode="auto">
          <a:xfrm>
            <a:off x="-37532" y="6824"/>
            <a:ext cx="9333931" cy="6851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4265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lectoral process political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458200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68633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97662" cy="1151965"/>
          </a:xfrm>
        </p:spPr>
        <p:txBody>
          <a:bodyPr/>
          <a:lstStyle/>
          <a:p>
            <a:pPr algn="ctr" eaLnBrk="1" hangingPunct="1"/>
            <a:r>
              <a:rPr lang="en-US" b="1" u="sng" dirty="0">
                <a:latin typeface="Goudy Old Style" panose="02020502050305020303" pitchFamily="18" charset="0"/>
              </a:rPr>
              <a:t>Why do people donate?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3886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4200" b="1" dirty="0">
                <a:solidFill>
                  <a:schemeClr val="tx1"/>
                </a:solidFill>
                <a:latin typeface="Goudy Old Style" panose="02020502050305020303" pitchFamily="18" charset="0"/>
              </a:rPr>
              <a:t>Political participation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4200" b="1" dirty="0">
                <a:solidFill>
                  <a:schemeClr val="tx1"/>
                </a:solidFill>
                <a:latin typeface="Goudy Old Style" panose="02020502050305020303" pitchFamily="18" charset="0"/>
              </a:rPr>
              <a:t>Believe in party or candidate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4200" b="1" dirty="0">
                <a:solidFill>
                  <a:schemeClr val="tx1"/>
                </a:solidFill>
                <a:latin typeface="Goudy Old Style" panose="02020502050305020303" pitchFamily="18" charset="0"/>
              </a:rPr>
              <a:t>Access to government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4200" b="1" dirty="0">
                <a:solidFill>
                  <a:schemeClr val="tx1"/>
                </a:solidFill>
                <a:latin typeface="Goudy Old Style" panose="02020502050305020303" pitchFamily="18" charset="0"/>
              </a:rPr>
              <a:t>Want appoint to office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4200" b="1" dirty="0">
                <a:solidFill>
                  <a:schemeClr val="tx1"/>
                </a:solidFill>
                <a:latin typeface="Goudy Old Style" panose="02020502050305020303" pitchFamily="18" charset="0"/>
              </a:rPr>
              <a:t>Social recognition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4200" b="1" dirty="0">
                <a:solidFill>
                  <a:schemeClr val="tx1"/>
                </a:solidFill>
                <a:latin typeface="Goudy Old Style" panose="02020502050305020303" pitchFamily="18" charset="0"/>
              </a:rPr>
              <a:t>Organizations want things done</a:t>
            </a:r>
          </a:p>
        </p:txBody>
      </p:sp>
    </p:spTree>
    <p:extLst>
      <p:ext uri="{BB962C8B-B14F-4D97-AF65-F5344CB8AC3E}">
        <p14:creationId xmlns:p14="http://schemas.microsoft.com/office/powerpoint/2010/main" val="44847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pPr eaLnBrk="1" hangingPunct="1"/>
            <a:r>
              <a:rPr lang="en-US" sz="3600" b="1" u="sng" dirty="0">
                <a:latin typeface="Goudy Old Style" panose="02020502050305020303" pitchFamily="18" charset="0"/>
              </a:rPr>
              <a:t>FEC regulates campaign finance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66800"/>
            <a:ext cx="8991600" cy="4495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algn="ctr" eaLnBrk="1" hangingPunct="1">
              <a:buFontTx/>
              <a:buNone/>
            </a:pPr>
            <a:r>
              <a:rPr lang="en-US" altLang="en-US" sz="4100" b="1" i="1" dirty="0">
                <a:solidFill>
                  <a:srgbClr val="0070C0"/>
                </a:solidFill>
                <a:latin typeface="Goudy Old Style" panose="02020502050305020303" pitchFamily="18" charset="0"/>
              </a:rPr>
              <a:t>The Federal Election Commission    (FEC) enforces:</a:t>
            </a:r>
          </a:p>
          <a:p>
            <a:pPr eaLnBrk="1" hangingPunct="1"/>
            <a:r>
              <a:rPr lang="en-US" altLang="en-US" sz="4000" dirty="0">
                <a:solidFill>
                  <a:schemeClr val="tx1"/>
                </a:solidFill>
                <a:latin typeface="Goudy Old Style" panose="02020502050305020303" pitchFamily="18" charset="0"/>
              </a:rPr>
              <a:t>Timely disclosure of campaign finance information</a:t>
            </a:r>
          </a:p>
          <a:p>
            <a:pPr eaLnBrk="1" hangingPunct="1"/>
            <a:r>
              <a:rPr lang="en-US" altLang="en-US" sz="4000" dirty="0">
                <a:solidFill>
                  <a:schemeClr val="tx1"/>
                </a:solidFill>
                <a:latin typeface="Goudy Old Style" panose="02020502050305020303" pitchFamily="18" charset="0"/>
              </a:rPr>
              <a:t>Limits on campaign contributions</a:t>
            </a:r>
          </a:p>
          <a:p>
            <a:pPr eaLnBrk="1" hangingPunct="1"/>
            <a:r>
              <a:rPr lang="en-US" altLang="en-US" sz="4000" dirty="0">
                <a:solidFill>
                  <a:schemeClr val="tx1"/>
                </a:solidFill>
                <a:latin typeface="Goudy Old Style" panose="02020502050305020303" pitchFamily="18" charset="0"/>
              </a:rPr>
              <a:t>Limits on campaign expenditures</a:t>
            </a:r>
          </a:p>
          <a:p>
            <a:pPr eaLnBrk="1" hangingPunct="1"/>
            <a:r>
              <a:rPr lang="en-US" altLang="en-US" sz="4000" dirty="0">
                <a:solidFill>
                  <a:schemeClr val="tx1"/>
                </a:solidFill>
                <a:latin typeface="Goudy Old Style" panose="02020502050305020303" pitchFamily="18" charset="0"/>
              </a:rPr>
              <a:t>Provisions for public funding of presidential campaigns</a:t>
            </a:r>
            <a:endParaRPr lang="en-US" altLang="en-US" sz="2400" dirty="0">
              <a:solidFill>
                <a:schemeClr val="tx1"/>
              </a:solidFill>
              <a:latin typeface="Goudy Old Style" panose="02020502050305020303" pitchFamily="18" charset="0"/>
            </a:endParaRPr>
          </a:p>
          <a:p>
            <a:pPr eaLnBrk="1" hangingPunct="1">
              <a:buFontTx/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38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0836" t="15696" r="61231" b="20265"/>
          <a:stretch/>
        </p:blipFill>
        <p:spPr bwMode="auto">
          <a:xfrm>
            <a:off x="0" y="-74930"/>
            <a:ext cx="9144000" cy="69329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46823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 eaLnBrk="1" hangingPunct="1"/>
            <a:r>
              <a:rPr lang="en-US" b="1" u="sng" dirty="0">
                <a:latin typeface="Goudy Old Style" panose="02020502050305020303" pitchFamily="18" charset="0"/>
              </a:rPr>
              <a:t>Loopholes in the law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i="1" dirty="0">
                <a:solidFill>
                  <a:srgbClr val="0070C0"/>
                </a:solidFill>
              </a:rPr>
              <a:t>“</a:t>
            </a:r>
            <a:r>
              <a:rPr lang="en-US" altLang="en-US" sz="2800" b="1" i="1" dirty="0">
                <a:solidFill>
                  <a:srgbClr val="0070C0"/>
                </a:solidFill>
                <a:latin typeface="Goudy Old Style" panose="02020502050305020303" pitchFamily="18" charset="0"/>
              </a:rPr>
              <a:t>More loophole than law…”</a:t>
            </a:r>
            <a:r>
              <a:rPr lang="en-US" altLang="en-US" sz="2800" i="1" dirty="0">
                <a:solidFill>
                  <a:srgbClr val="0070C0"/>
                </a:solidFill>
                <a:latin typeface="Goudy Old Style" panose="02020502050305020303" pitchFamily="18" charset="0"/>
              </a:rPr>
              <a:t> —Lyndon Johnson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Goudy Old Style" panose="020205020503050203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b="1" u="sng" dirty="0">
                <a:solidFill>
                  <a:schemeClr val="tx1"/>
                </a:solidFill>
                <a:latin typeface="Goudy Old Style" panose="02020502050305020303" pitchFamily="18" charset="0"/>
              </a:rPr>
              <a:t>Soft money</a:t>
            </a:r>
            <a:r>
              <a:rPr lang="en-US" altLang="en-US" sz="2800" dirty="0">
                <a:solidFill>
                  <a:schemeClr val="tx1"/>
                </a:solidFill>
                <a:latin typeface="Goudy Old Style" panose="02020502050305020303" pitchFamily="18" charset="0"/>
              </a:rPr>
              <a:t>—money given to State and local party organizations for “party-building activities” 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>
                <a:solidFill>
                  <a:schemeClr val="tx1"/>
                </a:solidFill>
                <a:latin typeface="Goudy Old Style" panose="02020502050305020303" pitchFamily="18" charset="0"/>
              </a:rPr>
              <a:t>filtered to presidential or congressional campaigns.  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>
                <a:solidFill>
                  <a:schemeClr val="tx1"/>
                </a:solidFill>
                <a:latin typeface="Goudy Old Style" panose="02020502050305020303" pitchFamily="18" charset="0"/>
              </a:rPr>
              <a:t>$500 million was given in 2000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b="1" dirty="0">
              <a:solidFill>
                <a:schemeClr val="tx1"/>
              </a:solidFill>
              <a:latin typeface="Goudy Old Style" panose="020205020503050203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b="1" u="sng" dirty="0">
                <a:solidFill>
                  <a:schemeClr val="tx1"/>
                </a:solidFill>
                <a:latin typeface="Goudy Old Style" panose="02020502050305020303" pitchFamily="18" charset="0"/>
              </a:rPr>
              <a:t>Independent campaign spending</a:t>
            </a:r>
            <a:r>
              <a:rPr lang="en-US" altLang="en-US" sz="2800" dirty="0">
                <a:solidFill>
                  <a:schemeClr val="tx1"/>
                </a:solidFill>
                <a:latin typeface="Goudy Old Style" panose="02020502050305020303" pitchFamily="18" charset="0"/>
              </a:rPr>
              <a:t>—a person unrelated and unconnected to a candidate or party can spend as much money as they want to benefit or work against candidates.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b="1" dirty="0">
              <a:solidFill>
                <a:schemeClr val="tx1"/>
              </a:solidFill>
              <a:latin typeface="Goudy Old Style" panose="020205020503050203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b="1" u="sng" dirty="0">
                <a:solidFill>
                  <a:schemeClr val="tx1"/>
                </a:solidFill>
                <a:latin typeface="Goudy Old Style" panose="02020502050305020303" pitchFamily="18" charset="0"/>
              </a:rPr>
              <a:t>Issue ads</a:t>
            </a:r>
            <a:r>
              <a:rPr lang="en-US" altLang="en-US" sz="2800" dirty="0">
                <a:solidFill>
                  <a:schemeClr val="tx1"/>
                </a:solidFill>
                <a:latin typeface="Goudy Old Style" panose="02020502050305020303" pitchFamily="18" charset="0"/>
              </a:rPr>
              <a:t>—take a stand on certain issues in order to criticize or support a certain candidate without actually mentioning that person’s name.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853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52400" y="914400"/>
            <a:ext cx="8305800" cy="4754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300" dirty="0">
                <a:latin typeface="Goudy Old Style" panose="02020502050305020303" pitchFamily="18" charset="0"/>
              </a:rPr>
              <a:t>The nominating process is the process of selecting a candidate for political office  </a:t>
            </a:r>
          </a:p>
          <a:p>
            <a:pPr>
              <a:defRPr/>
            </a:pPr>
            <a:endParaRPr lang="en-US" sz="2300" dirty="0">
              <a:latin typeface="Goudy Old Style" panose="02020502050305020303" pitchFamily="18" charset="0"/>
            </a:endParaRPr>
          </a:p>
          <a:p>
            <a:pPr>
              <a:defRPr/>
            </a:pPr>
            <a:r>
              <a:rPr lang="en-US" sz="2300" u="sng" dirty="0">
                <a:latin typeface="Goudy Old Style" panose="02020502050305020303" pitchFamily="18" charset="0"/>
              </a:rPr>
              <a:t>The Two</a:t>
            </a:r>
            <a:r>
              <a:rPr lang="en-US" sz="2300" u="sng" dirty="0">
                <a:effectLst/>
                <a:latin typeface="Goudy Old Style" panose="02020502050305020303" pitchFamily="18" charset="0"/>
              </a:rPr>
              <a:t> Steps of the Election Process</a:t>
            </a:r>
            <a:r>
              <a:rPr lang="en-US" sz="2300" dirty="0">
                <a:effectLst/>
                <a:latin typeface="Goudy Old Style" panose="02020502050305020303" pitchFamily="18" charset="0"/>
              </a:rPr>
              <a:t>-</a:t>
            </a:r>
          </a:p>
          <a:p>
            <a:pPr lvl="1" eaLnBrk="1" hangingPunct="1">
              <a:defRPr/>
            </a:pPr>
            <a:r>
              <a:rPr lang="en-US" sz="2300" b="1" u="sng" dirty="0">
                <a:latin typeface="Goudy Old Style" panose="02020502050305020303" pitchFamily="18" charset="0"/>
              </a:rPr>
              <a:t>Nomination</a:t>
            </a:r>
            <a:r>
              <a:rPr lang="en-US" sz="2300" dirty="0">
                <a:latin typeface="Goudy Old Style" panose="02020502050305020303" pitchFamily="18" charset="0"/>
              </a:rPr>
              <a:t>–The naming of those seeking office </a:t>
            </a:r>
          </a:p>
          <a:p>
            <a:pPr lvl="1" eaLnBrk="1" hangingPunct="1">
              <a:defRPr/>
            </a:pPr>
            <a:r>
              <a:rPr lang="en-US" sz="2300" b="1" u="sng" dirty="0">
                <a:latin typeface="Goudy Old Style" panose="02020502050305020303" pitchFamily="18" charset="0"/>
              </a:rPr>
              <a:t>General Election</a:t>
            </a:r>
            <a:r>
              <a:rPr lang="en-US" sz="2300" dirty="0">
                <a:latin typeface="Goudy Old Style" panose="02020502050305020303" pitchFamily="18" charset="0"/>
              </a:rPr>
              <a:t>–regularly scheduled election where voters make the final choice of officeholder</a:t>
            </a:r>
          </a:p>
        </p:txBody>
      </p:sp>
      <p:sp>
        <p:nvSpPr>
          <p:cNvPr id="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latin typeface="Goudy Old Style" panose="02020502050305020303" pitchFamily="18" charset="0"/>
              </a:rPr>
              <a:t>The Nominating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latin typeface="Goudy Old Style" panose="02020502050305020303" pitchFamily="18" charset="0"/>
              </a:rPr>
              <a:t>Five Ways to Nominate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1143000"/>
            <a:ext cx="8686800" cy="4419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200" b="1" u="sng" dirty="0">
                <a:latin typeface="Goudy Old Style" panose="02020502050305020303" pitchFamily="18" charset="0"/>
              </a:rPr>
              <a:t>Self-Announcement</a:t>
            </a:r>
            <a:r>
              <a:rPr lang="en-US" sz="2200" dirty="0">
                <a:latin typeface="Goudy Old Style" panose="02020502050305020303" pitchFamily="18" charset="0"/>
              </a:rPr>
              <a:t>–person who wants to run for office announces their candidacy 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sz="2200" dirty="0">
                <a:latin typeface="Goudy Old Style" panose="02020502050305020303" pitchFamily="18" charset="0"/>
              </a:rPr>
              <a:t>	- Mainly used early in early years of our nation and for write in candidates</a:t>
            </a:r>
          </a:p>
          <a:p>
            <a:pPr eaLnBrk="1" hangingPunct="1">
              <a:defRPr/>
            </a:pPr>
            <a:endParaRPr lang="en-US" sz="2200" b="1" u="sng" dirty="0">
              <a:latin typeface="Goudy Old Style" panose="02020502050305020303" pitchFamily="18" charset="0"/>
            </a:endParaRPr>
          </a:p>
          <a:p>
            <a:pPr eaLnBrk="1" hangingPunct="1">
              <a:defRPr/>
            </a:pPr>
            <a:r>
              <a:rPr lang="en-US" sz="2200" b="1" u="sng" dirty="0">
                <a:latin typeface="Goudy Old Style" panose="02020502050305020303" pitchFamily="18" charset="0"/>
              </a:rPr>
              <a:t>Caucus</a:t>
            </a:r>
            <a:r>
              <a:rPr lang="en-US" sz="2200" dirty="0">
                <a:latin typeface="Goudy Old Style" panose="02020502050305020303" pitchFamily="18" charset="0"/>
              </a:rPr>
              <a:t>–A meeting between a group of like minded people who elect the candidates they will support in an upcoming election</a:t>
            </a:r>
          </a:p>
          <a:p>
            <a:pPr lvl="1">
              <a:defRPr/>
            </a:pPr>
            <a:r>
              <a:rPr lang="en-US" sz="2200" dirty="0">
                <a:latin typeface="Goudy Old Style" panose="02020502050305020303" pitchFamily="18" charset="0"/>
              </a:rPr>
              <a:t>not widely used since the 1820’s but still used in places like New England for local nominations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latin typeface="Goudy Old Style" panose="02020502050305020303" pitchFamily="18" charset="0"/>
              </a:rPr>
              <a:t>Five Ways to Nominate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914400"/>
            <a:ext cx="8686800" cy="46482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n-US" sz="3000" b="1" dirty="0">
                <a:latin typeface="Goudy Old Style" panose="02020502050305020303" pitchFamily="18" charset="0"/>
              </a:rPr>
              <a:t>Convention</a:t>
            </a:r>
            <a:r>
              <a:rPr lang="en-US" sz="3000" dirty="0">
                <a:latin typeface="Goudy Old Style" panose="02020502050305020303" pitchFamily="18" charset="0"/>
              </a:rPr>
              <a:t>–A process where party members meet to pick candidate for local offices while at the same time selecting delegates to represent them at the county conventions</a:t>
            </a:r>
          </a:p>
          <a:p>
            <a:pPr lvl="1">
              <a:defRPr/>
            </a:pPr>
            <a:r>
              <a:rPr lang="en-US" sz="2800" dirty="0">
                <a:latin typeface="Goudy Old Style" panose="02020502050305020303" pitchFamily="18" charset="0"/>
              </a:rPr>
              <a:t>By around 1910 the direct primary system had replaced the conventions as the principal nominating process</a:t>
            </a:r>
          </a:p>
          <a:p>
            <a:pPr lvl="2">
              <a:defRPr/>
            </a:pPr>
            <a:r>
              <a:rPr lang="en-US" sz="2600" dirty="0">
                <a:latin typeface="Goudy Old Style" panose="02020502050305020303" pitchFamily="18" charset="0"/>
              </a:rPr>
              <a:t>however, they still play a part in Connecticut, Michigan, South Dakota, Utah and Virginia </a:t>
            </a:r>
          </a:p>
          <a:p>
            <a:pPr eaLnBrk="1" hangingPunct="1">
              <a:defRPr/>
            </a:pPr>
            <a:endParaRPr lang="en-US" sz="3000" b="1" dirty="0">
              <a:latin typeface="Goudy Old Style" panose="02020502050305020303" pitchFamily="18" charset="0"/>
            </a:endParaRPr>
          </a:p>
          <a:p>
            <a:pPr eaLnBrk="1" hangingPunct="1">
              <a:defRPr/>
            </a:pPr>
            <a:r>
              <a:rPr lang="en-US" sz="3000" b="1" dirty="0">
                <a:latin typeface="Goudy Old Style" panose="02020502050305020303" pitchFamily="18" charset="0"/>
              </a:rPr>
              <a:t>Petition</a:t>
            </a:r>
            <a:r>
              <a:rPr lang="en-US" sz="3000" dirty="0">
                <a:latin typeface="Goudy Old Style" panose="02020502050305020303" pitchFamily="18" charset="0"/>
              </a:rPr>
              <a:t>–candidate gathers a required number of signatures required to qualify for the general election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24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latin typeface="Goudy Old Style" panose="02020502050305020303" pitchFamily="18" charset="0"/>
              </a:rPr>
              <a:t>Five Ways to Nominate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914400"/>
            <a:ext cx="8686800" cy="46482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3000" b="1" dirty="0">
                <a:latin typeface="Goudy Old Style" panose="02020502050305020303" pitchFamily="18" charset="0"/>
              </a:rPr>
              <a:t>Direct Primary</a:t>
            </a:r>
            <a:r>
              <a:rPr lang="en-US" sz="3000" dirty="0">
                <a:latin typeface="Goudy Old Style" panose="02020502050305020303" pitchFamily="18" charset="0"/>
              </a:rPr>
              <a:t>–An intraparty election held to choose candidate to represent the party in the general election </a:t>
            </a:r>
          </a:p>
          <a:p>
            <a:pPr>
              <a:defRPr/>
            </a:pPr>
            <a:endParaRPr lang="en-US" sz="3000" dirty="0">
              <a:latin typeface="Goudy Old Style" panose="02020502050305020303" pitchFamily="18" charset="0"/>
            </a:endParaRPr>
          </a:p>
          <a:p>
            <a:pPr>
              <a:defRPr/>
            </a:pPr>
            <a:r>
              <a:rPr lang="en-US" sz="3000" dirty="0">
                <a:latin typeface="Goudy Old Style" panose="02020502050305020303" pitchFamily="18" charset="0"/>
              </a:rPr>
              <a:t>Closed Primary-A party’s nominating process in which only declared (or registered) Party members can vote </a:t>
            </a:r>
          </a:p>
          <a:p>
            <a:pPr>
              <a:defRPr/>
            </a:pPr>
            <a:endParaRPr lang="en-US" sz="3000" dirty="0">
              <a:latin typeface="Goudy Old Style" panose="02020502050305020303" pitchFamily="18" charset="0"/>
            </a:endParaRPr>
          </a:p>
          <a:p>
            <a:pPr>
              <a:defRPr/>
            </a:pPr>
            <a:r>
              <a:rPr lang="en-US" sz="3000" dirty="0">
                <a:latin typeface="Goudy Old Style" panose="02020502050305020303" pitchFamily="18" charset="0"/>
              </a:rPr>
              <a:t>Open primary-a nominating process in which any qualified voters can cast a ballot </a:t>
            </a:r>
          </a:p>
        </p:txBody>
      </p:sp>
    </p:spTree>
    <p:extLst>
      <p:ext uri="{BB962C8B-B14F-4D97-AF65-F5344CB8AC3E}">
        <p14:creationId xmlns:p14="http://schemas.microsoft.com/office/powerpoint/2010/main" val="179438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647" y="152400"/>
            <a:ext cx="7797662" cy="929540"/>
          </a:xfrm>
        </p:spPr>
        <p:txBody>
          <a:bodyPr/>
          <a:lstStyle/>
          <a:p>
            <a:r>
              <a:rPr lang="en-US" b="1" u="sng" dirty="0">
                <a:latin typeface="Goudy Old Style" panose="02020502050305020303" pitchFamily="18" charset="0"/>
              </a:rPr>
              <a:t>Closed vs Open Primary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081940"/>
            <a:ext cx="4330886" cy="4480660"/>
          </a:xfrm>
        </p:spPr>
        <p:txBody>
          <a:bodyPr>
            <a:normAutofit fontScale="92500"/>
          </a:bodyPr>
          <a:lstStyle/>
          <a:p>
            <a:r>
              <a:rPr lang="en-US" b="1" dirty="0">
                <a:latin typeface="Goudy Old Style" panose="02020502050305020303" pitchFamily="18" charset="0"/>
              </a:rPr>
              <a:t>Arguments in favor of a closed primary</a:t>
            </a:r>
          </a:p>
          <a:p>
            <a:pPr lvl="1"/>
            <a:r>
              <a:rPr lang="en-US" dirty="0">
                <a:latin typeface="Goudy Old Style" panose="02020502050305020303" pitchFamily="18" charset="0"/>
              </a:rPr>
              <a:t>It prevents one party from “raiding” the other primary in hopes of nominating a weaker candidate </a:t>
            </a:r>
          </a:p>
          <a:p>
            <a:pPr lvl="1"/>
            <a:r>
              <a:rPr lang="en-US" dirty="0">
                <a:latin typeface="Goudy Old Style" panose="02020502050305020303" pitchFamily="18" charset="0"/>
              </a:rPr>
              <a:t>It helps make candidates more responsive to the platform (It’s members)</a:t>
            </a:r>
            <a:endParaRPr lang="en-US" dirty="0"/>
          </a:p>
          <a:p>
            <a:pPr lvl="1"/>
            <a:r>
              <a:rPr lang="en-US" dirty="0">
                <a:latin typeface="Goudy Old Style" panose="02020502050305020303" pitchFamily="18" charset="0"/>
              </a:rPr>
              <a:t>Makes voters more thoughtful b/c they have to identify with a party in order to vote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1081940"/>
            <a:ext cx="3814904" cy="4292645"/>
          </a:xfrm>
        </p:spPr>
        <p:txBody>
          <a:bodyPr/>
          <a:lstStyle/>
          <a:p>
            <a:r>
              <a:rPr lang="en-US" b="1" dirty="0">
                <a:latin typeface="Goudy Old Style" panose="02020502050305020303" pitchFamily="18" charset="0"/>
              </a:rPr>
              <a:t>Arguments against a closed primary</a:t>
            </a:r>
          </a:p>
          <a:p>
            <a:pPr lvl="1"/>
            <a:r>
              <a:rPr lang="en-US" dirty="0">
                <a:latin typeface="Goudy Old Style" panose="02020502050305020303" pitchFamily="18" charset="0"/>
              </a:rPr>
              <a:t>It compromises the secrecy of the ballot because voters have to identify with a particular party</a:t>
            </a:r>
          </a:p>
          <a:p>
            <a:pPr lvl="1"/>
            <a:r>
              <a:rPr lang="en-US" dirty="0">
                <a:latin typeface="Goudy Old Style" panose="02020502050305020303" pitchFamily="18" charset="0"/>
              </a:rPr>
              <a:t>It excludes independent voters from the voting process  </a:t>
            </a:r>
          </a:p>
        </p:txBody>
      </p:sp>
    </p:spTree>
    <p:extLst>
      <p:ext uri="{BB962C8B-B14F-4D97-AF65-F5344CB8AC3E}">
        <p14:creationId xmlns:p14="http://schemas.microsoft.com/office/powerpoint/2010/main" val="1139954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81000"/>
            <a:ext cx="7797662" cy="694766"/>
          </a:xfrm>
        </p:spPr>
        <p:txBody>
          <a:bodyPr/>
          <a:lstStyle/>
          <a:p>
            <a:pPr algn="ctr"/>
            <a:r>
              <a:rPr lang="en-US" b="1" u="sng" dirty="0">
                <a:latin typeface="Goudy Old Style" panose="02020502050305020303" pitchFamily="18" charset="0"/>
              </a:rPr>
              <a:t>Closed vs open primary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219200"/>
            <a:ext cx="7796030" cy="4155385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Goudy Old Style" panose="02020502050305020303" pitchFamily="18" charset="0"/>
              </a:rPr>
              <a:t>Supporters of an open primary feel that it addresses the concerns associated with closed primaries</a:t>
            </a:r>
          </a:p>
          <a:p>
            <a:pPr lvl="1"/>
            <a:r>
              <a:rPr lang="en-US" sz="2400" dirty="0">
                <a:latin typeface="Goudy Old Style" panose="02020502050305020303" pitchFamily="18" charset="0"/>
              </a:rPr>
              <a:t>They feel that it promotes individuality since a voter is not forced to publicly identify with a political party </a:t>
            </a:r>
          </a:p>
          <a:p>
            <a:pPr lvl="1"/>
            <a:r>
              <a:rPr lang="en-US" sz="2400" dirty="0">
                <a:latin typeface="Goudy Old Style" panose="02020502050305020303" pitchFamily="18" charset="0"/>
              </a:rPr>
              <a:t>Independent voters are excluded from the voting process </a:t>
            </a:r>
          </a:p>
        </p:txBody>
      </p:sp>
    </p:spTree>
    <p:extLst>
      <p:ext uri="{BB962C8B-B14F-4D97-AF65-F5344CB8AC3E}">
        <p14:creationId xmlns:p14="http://schemas.microsoft.com/office/powerpoint/2010/main" val="30162976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6022</TotalTime>
  <Words>1145</Words>
  <Application>Microsoft Office PowerPoint</Application>
  <PresentationFormat>On-screen Show (4:3)</PresentationFormat>
  <Paragraphs>163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ＭＳ Ｐゴシック</vt:lpstr>
      <vt:lpstr>Arial</vt:lpstr>
      <vt:lpstr>Bookman Old Style</vt:lpstr>
      <vt:lpstr>Calibri</vt:lpstr>
      <vt:lpstr>Garamond</vt:lpstr>
      <vt:lpstr>Goudy Old Style</vt:lpstr>
      <vt:lpstr>Impact</vt:lpstr>
      <vt:lpstr>メイリオ</vt:lpstr>
      <vt:lpstr>Wingdings</vt:lpstr>
      <vt:lpstr>Main Event</vt:lpstr>
      <vt:lpstr> The Electoral Process</vt:lpstr>
      <vt:lpstr>The Nominating Process</vt:lpstr>
      <vt:lpstr>PowerPoint Presentation</vt:lpstr>
      <vt:lpstr>The Nominating Process</vt:lpstr>
      <vt:lpstr>Five Ways to Nominate</vt:lpstr>
      <vt:lpstr>Five Ways to Nominate</vt:lpstr>
      <vt:lpstr>Five Ways to Nominate</vt:lpstr>
      <vt:lpstr>Closed vs Open Primary</vt:lpstr>
      <vt:lpstr>Closed vs open primary </vt:lpstr>
      <vt:lpstr>Nonpartisan and Presidential primaries</vt:lpstr>
      <vt:lpstr>PowerPoint Presentation</vt:lpstr>
      <vt:lpstr>Elections</vt:lpstr>
      <vt:lpstr>Extent of Federal Control </vt:lpstr>
      <vt:lpstr>Extent of Federal Control </vt:lpstr>
      <vt:lpstr>Absentee Voting</vt:lpstr>
      <vt:lpstr>The Coattail Effect </vt:lpstr>
      <vt:lpstr>Precincts and Polling Places</vt:lpstr>
      <vt:lpstr>Types of Ballots</vt:lpstr>
      <vt:lpstr>Electoral College</vt:lpstr>
      <vt:lpstr>Electoral Votes</vt:lpstr>
      <vt:lpstr>PowerPoint Presentation</vt:lpstr>
      <vt:lpstr>270 Votes To Win</vt:lpstr>
      <vt:lpstr>2016 Election </vt:lpstr>
      <vt:lpstr>Near Failures of System?</vt:lpstr>
      <vt:lpstr>Why the Electoral College?</vt:lpstr>
      <vt:lpstr>Money and Elections</vt:lpstr>
      <vt:lpstr>Money and Elections</vt:lpstr>
      <vt:lpstr>Sources of Funding</vt:lpstr>
      <vt:lpstr>PowerPoint Presentation</vt:lpstr>
      <vt:lpstr>Why do people donate?</vt:lpstr>
      <vt:lpstr>FEC regulates campaign finance</vt:lpstr>
      <vt:lpstr>PowerPoint Presentation</vt:lpstr>
      <vt:lpstr>Loopholes in the law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 The Electoral Process</dc:title>
  <dc:creator>Koch David</dc:creator>
  <cp:lastModifiedBy>Robert Murray</cp:lastModifiedBy>
  <cp:revision>84</cp:revision>
  <cp:lastPrinted>2013-11-20T00:46:13Z</cp:lastPrinted>
  <dcterms:created xsi:type="dcterms:W3CDTF">2008-11-16T23:42:07Z</dcterms:created>
  <dcterms:modified xsi:type="dcterms:W3CDTF">2016-12-08T04:16:13Z</dcterms:modified>
</cp:coreProperties>
</file>