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23"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30"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591F488-34D8-4C67-A8FA-F29E93E2E1DF}" type="datetimeFigureOut">
              <a:rPr lang="en-US" smtClean="0"/>
              <a:t>1/19/2017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4EB4A53-6D96-430F-BC7F-CE39B4D42A4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1F488-34D8-4C67-A8FA-F29E93E2E1D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1F488-34D8-4C67-A8FA-F29E93E2E1D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1F488-34D8-4C67-A8FA-F29E93E2E1D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1F488-34D8-4C67-A8FA-F29E93E2E1DF}"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591F488-34D8-4C67-A8FA-F29E93E2E1DF}"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91F488-34D8-4C67-A8FA-F29E93E2E1DF}"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1F488-34D8-4C67-A8FA-F29E93E2E1DF}"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1F488-34D8-4C67-A8FA-F29E93E2E1DF}"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91F488-34D8-4C67-A8FA-F29E93E2E1DF}" type="datetimeFigureOut">
              <a:rPr lang="en-US" smtClean="0"/>
              <a:t>1/19/2017</a:t>
            </a:fld>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1F488-34D8-4C67-A8FA-F29E93E2E1DF}" type="datetimeFigureOut">
              <a:rPr lang="en-US" smtClean="0"/>
              <a:t>1/19/2017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4EB4A53-6D96-430F-BC7F-CE39B4D42A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591F488-34D8-4C67-A8FA-F29E93E2E1DF}" type="datetimeFigureOut">
              <a:rPr lang="en-US" smtClean="0"/>
              <a:t>1/19/2017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4EB4A53-6D96-430F-BC7F-CE39B4D42A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charlottein2012.com/splash/2011_11_1/index.pl" TargetMode="External"/><Relationship Id="rId2" Type="http://schemas.openxmlformats.org/officeDocument/2006/relationships/hyperlink" Target="http://www.gopconvention2012.com/"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livingroomcandidate.org/commercials/2008"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youtube.com/watch?v=Z8uciOw8CcU"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270towin.com/"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685800"/>
            <a:ext cx="3313355" cy="3724836"/>
          </a:xfrm>
        </p:spPr>
        <p:txBody>
          <a:bodyPr>
            <a:normAutofit/>
          </a:bodyPr>
          <a:lstStyle/>
          <a:p>
            <a:r>
              <a:rPr lang="en-US" sz="4800" dirty="0">
                <a:latin typeface="Goudy Old Style" panose="02020502050305020303" pitchFamily="18" charset="0"/>
              </a:rPr>
              <a:t>Chapter 13 -  The Presidency</a:t>
            </a:r>
            <a:r>
              <a:rPr lang="en-US" dirty="0">
                <a:latin typeface="Goudy Old Style" panose="02020502050305020303" pitchFamily="18" charset="0"/>
              </a:rPr>
              <a:t/>
            </a:r>
            <a:br>
              <a:rPr lang="en-US" dirty="0">
                <a:latin typeface="Goudy Old Style" panose="02020502050305020303" pitchFamily="18" charset="0"/>
              </a:rPr>
            </a:br>
            <a:endParaRPr lang="en-US" dirty="0">
              <a:latin typeface="Goudy Old Style" panose="02020502050305020303" pitchFamily="18" charset="0"/>
            </a:endParaRPr>
          </a:p>
        </p:txBody>
      </p:sp>
      <p:sp>
        <p:nvSpPr>
          <p:cNvPr id="3" name="Subtitle 2"/>
          <p:cNvSpPr>
            <a:spLocks noGrp="1"/>
          </p:cNvSpPr>
          <p:nvPr>
            <p:ph type="subTitle" idx="1"/>
          </p:nvPr>
        </p:nvSpPr>
        <p:spPr/>
        <p:txBody>
          <a:bodyPr>
            <a:normAutofit/>
          </a:bodyPr>
          <a:lstStyle/>
          <a:p>
            <a:r>
              <a:rPr lang="en-US" sz="2400" dirty="0">
                <a:latin typeface="Goudy Old Style" panose="02020502050305020303" pitchFamily="18" charset="0"/>
              </a:rPr>
              <a:t>AMERICAN GOVERNMENT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Struggles of Playing Duel Roles </a:t>
            </a:r>
            <a:endParaRPr lang="en-US" dirty="0"/>
          </a:p>
        </p:txBody>
      </p:sp>
      <p:sp>
        <p:nvSpPr>
          <p:cNvPr id="3" name="Content Placeholder 2"/>
          <p:cNvSpPr>
            <a:spLocks noGrp="1"/>
          </p:cNvSpPr>
          <p:nvPr>
            <p:ph idx="1"/>
          </p:nvPr>
        </p:nvSpPr>
        <p:spPr>
          <a:xfrm>
            <a:off x="1043493" y="2323652"/>
            <a:ext cx="4595307" cy="3924748"/>
          </a:xfrm>
        </p:spPr>
        <p:txBody>
          <a:bodyPr>
            <a:normAutofit lnSpcReduction="10000"/>
          </a:bodyPr>
          <a:lstStyle/>
          <a:p>
            <a:r>
              <a:rPr lang="en-US" dirty="0"/>
              <a:t>The Watergate Scandal proved to be Nixon’s downfall.</a:t>
            </a:r>
          </a:p>
          <a:p>
            <a:r>
              <a:rPr lang="en-US" dirty="0"/>
              <a:t>The way he filled the roles of party leader and chief citizen so destroyed Mr. Nixon’s presidency that he was forced to resign the office in disgrace in 1974 or face certain impeachment and removal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667000"/>
            <a:ext cx="3036957"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p>
        </p:txBody>
      </p:sp>
      <p:sp>
        <p:nvSpPr>
          <p:cNvPr id="3" name="Content Placeholder 2"/>
          <p:cNvSpPr>
            <a:spLocks noGrp="1"/>
          </p:cNvSpPr>
          <p:nvPr>
            <p:ph idx="1"/>
          </p:nvPr>
        </p:nvSpPr>
        <p:spPr/>
        <p:txBody>
          <a:bodyPr>
            <a:normAutofit lnSpcReduction="10000"/>
          </a:bodyPr>
          <a:lstStyle/>
          <a:p>
            <a:r>
              <a:rPr lang="en-US" dirty="0"/>
              <a:t>1.) A natural born Citizen…of the United States</a:t>
            </a:r>
          </a:p>
          <a:p>
            <a:pPr lvl="1"/>
            <a:r>
              <a:rPr lang="en-US" dirty="0"/>
              <a:t>A person born abroad to American citizen parents is legally an American citizen at birth</a:t>
            </a:r>
          </a:p>
          <a:p>
            <a:r>
              <a:rPr lang="en-US" dirty="0"/>
              <a:t>2.) Be at least 35 years old</a:t>
            </a:r>
          </a:p>
          <a:p>
            <a:pPr lvl="1"/>
            <a:r>
              <a:rPr lang="en-US" dirty="0"/>
              <a:t>JFK was the youngest person ever elected at 43</a:t>
            </a:r>
          </a:p>
          <a:p>
            <a:pPr lvl="1"/>
            <a:r>
              <a:rPr lang="en-US" dirty="0"/>
              <a:t>Theodore Roosevelt reached the office through succession at 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43493" y="2323652"/>
            <a:ext cx="4823908" cy="4000948"/>
          </a:xfrm>
        </p:spPr>
        <p:txBody>
          <a:bodyPr>
            <a:normAutofit lnSpcReduction="10000"/>
          </a:bodyPr>
          <a:lstStyle/>
          <a:p>
            <a:r>
              <a:rPr lang="en-US" dirty="0"/>
              <a:t>Six other people took the oath of office before age 50:  James K. Polk, Franklin Pierce, Ulysses Grant, James Garfield, Grover Cleveland, Barack Obama</a:t>
            </a:r>
          </a:p>
          <a:p>
            <a:r>
              <a:rPr lang="en-US" dirty="0"/>
              <a:t>Ronald Reagan took office at 69 and when he completed his 2</a:t>
            </a:r>
            <a:r>
              <a:rPr lang="en-US" baseline="30000" dirty="0"/>
              <a:t>nd</a:t>
            </a:r>
            <a:r>
              <a:rPr lang="en-US" dirty="0"/>
              <a:t> term he was the oldest to have been President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362200"/>
            <a:ext cx="2322957" cy="3467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FORMAL QUALIFICATIONS</a:t>
            </a:r>
            <a:endParaRPr lang="en-US" dirty="0"/>
          </a:p>
        </p:txBody>
      </p:sp>
      <p:sp>
        <p:nvSpPr>
          <p:cNvPr id="3" name="Content Placeholder 2"/>
          <p:cNvSpPr>
            <a:spLocks noGrp="1"/>
          </p:cNvSpPr>
          <p:nvPr>
            <p:ph idx="1"/>
          </p:nvPr>
        </p:nvSpPr>
        <p:spPr>
          <a:xfrm>
            <a:off x="1043492" y="2323652"/>
            <a:ext cx="5204907" cy="3848548"/>
          </a:xfrm>
        </p:spPr>
        <p:txBody>
          <a:bodyPr>
            <a:normAutofit lnSpcReduction="10000"/>
          </a:bodyPr>
          <a:lstStyle/>
          <a:p>
            <a:r>
              <a:rPr lang="en-US" dirty="0"/>
              <a:t>3.) “Have been fourteen years a resident within the United States”</a:t>
            </a:r>
          </a:p>
          <a:p>
            <a:pPr lvl="1"/>
            <a:r>
              <a:rPr lang="en-US" dirty="0"/>
              <a:t>This has been defined to mean 14 years or more not necessarily consecutive (Ex. Hoover(1928) and Eisenhower (1952) both spent time outside the USA)</a:t>
            </a:r>
          </a:p>
          <a:p>
            <a:pPr lvl="1"/>
            <a:r>
              <a:rPr lang="en-US" dirty="0"/>
              <a:t>More than 100 million people today meet the qualifications to be President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093" y="2971800"/>
            <a:ext cx="2138363"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p>
        </p:txBody>
      </p:sp>
      <p:sp>
        <p:nvSpPr>
          <p:cNvPr id="3" name="Content Placeholder 2"/>
          <p:cNvSpPr>
            <a:spLocks noGrp="1"/>
          </p:cNvSpPr>
          <p:nvPr>
            <p:ph idx="1"/>
          </p:nvPr>
        </p:nvSpPr>
        <p:spPr/>
        <p:txBody>
          <a:bodyPr>
            <a:normAutofit lnSpcReduction="10000"/>
          </a:bodyPr>
          <a:lstStyle/>
          <a:p>
            <a:r>
              <a:rPr lang="en-US" dirty="0"/>
              <a:t>Framers considered different lengths: 4 years with possible re-election; 6 or 7 years in 1 term only</a:t>
            </a:r>
          </a:p>
          <a:p>
            <a:r>
              <a:rPr lang="en-US" dirty="0"/>
              <a:t>Hamilton stated in the Federalist Papers #71 that four years was long enough to gain experience, demonstrate abilities, and establish stable choices</a:t>
            </a:r>
          </a:p>
          <a:p>
            <a:r>
              <a:rPr lang="en-US" dirty="0"/>
              <a:t>Until 1951 there was no limit to the number of terms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a:xfrm>
            <a:off x="762000" y="2286000"/>
            <a:ext cx="5029200" cy="4153348"/>
          </a:xfrm>
        </p:spPr>
        <p:txBody>
          <a:bodyPr>
            <a:normAutofit fontScale="85000" lnSpcReduction="10000"/>
          </a:bodyPr>
          <a:lstStyle/>
          <a:p>
            <a:r>
              <a:rPr lang="en-US" dirty="0"/>
              <a:t>Several Presidents refused more than 2 terms</a:t>
            </a:r>
          </a:p>
          <a:p>
            <a:r>
              <a:rPr lang="en-US" dirty="0"/>
              <a:t>FDR broke tradition by winning a third (1940) and a fourth (1944) term</a:t>
            </a:r>
          </a:p>
          <a:p>
            <a:r>
              <a:rPr lang="en-US" dirty="0"/>
              <a:t>22</a:t>
            </a:r>
            <a:r>
              <a:rPr lang="en-US" baseline="30000" dirty="0"/>
              <a:t>nd</a:t>
            </a:r>
            <a:r>
              <a:rPr lang="en-US" dirty="0"/>
              <a:t> Amendment (1951) set a limit of 2 terms</a:t>
            </a:r>
          </a:p>
          <a:p>
            <a:r>
              <a:rPr lang="en-US" dirty="0"/>
              <a:t>A term is defined as 1 day past 2 years</a:t>
            </a:r>
          </a:p>
          <a:p>
            <a:pPr lvl="1"/>
            <a:r>
              <a:rPr lang="en-US" dirty="0"/>
              <a:t>Example:  if a person assumed the office 1 day past the 2-year mark in the previous person’s term, the new person could complete that term and serve 2 more terms of their own (10-year max)</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95999" y="2514600"/>
            <a:ext cx="244430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TERM</a:t>
            </a:r>
            <a:endParaRPr lang="en-US" dirty="0"/>
          </a:p>
        </p:txBody>
      </p:sp>
      <p:sp>
        <p:nvSpPr>
          <p:cNvPr id="3" name="Content Placeholder 2"/>
          <p:cNvSpPr>
            <a:spLocks noGrp="1"/>
          </p:cNvSpPr>
          <p:nvPr>
            <p:ph idx="1"/>
          </p:nvPr>
        </p:nvSpPr>
        <p:spPr/>
        <p:txBody>
          <a:bodyPr/>
          <a:lstStyle/>
          <a:p>
            <a:r>
              <a:rPr lang="en-US" dirty="0"/>
              <a:t>Many people, including Truman, Eisenhower, and Reagan have called for repeal of the 22</a:t>
            </a:r>
            <a:r>
              <a:rPr lang="en-US" baseline="30000" dirty="0"/>
              <a:t>nd</a:t>
            </a:r>
            <a:r>
              <a:rPr lang="en-US" dirty="0"/>
              <a:t> Amendment because they say it takes away the people’s ability to choose who is President</a:t>
            </a:r>
          </a:p>
          <a:p>
            <a:r>
              <a:rPr lang="en-US" dirty="0"/>
              <a:t>Several Presidents have called for a single 6-year term.  This would free up the President from having to worry about getting re-elected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AND BENEFITS</a:t>
            </a:r>
          </a:p>
        </p:txBody>
      </p:sp>
      <p:sp>
        <p:nvSpPr>
          <p:cNvPr id="3" name="Content Placeholder 2"/>
          <p:cNvSpPr>
            <a:spLocks noGrp="1"/>
          </p:cNvSpPr>
          <p:nvPr>
            <p:ph idx="1"/>
          </p:nvPr>
        </p:nvSpPr>
        <p:spPr/>
        <p:txBody>
          <a:bodyPr>
            <a:normAutofit lnSpcReduction="10000"/>
          </a:bodyPr>
          <a:lstStyle/>
          <a:p>
            <a:r>
              <a:rPr lang="en-US" dirty="0"/>
              <a:t>President’s salary determined by Congress</a:t>
            </a:r>
          </a:p>
          <a:p>
            <a:r>
              <a:rPr lang="en-US" dirty="0"/>
              <a:t>It can neither be increased nor decreased during his term (Article II, Section 1, Clause 7)</a:t>
            </a:r>
          </a:p>
          <a:p>
            <a:r>
              <a:rPr lang="en-US" dirty="0"/>
              <a:t>Salary:1789-$25,000; 2001-$400,000</a:t>
            </a:r>
          </a:p>
          <a:p>
            <a:r>
              <a:rPr lang="en-US" dirty="0"/>
              <a:t>$50,000 expense allowance was added to salary and subject to income tax</a:t>
            </a:r>
          </a:p>
          <a:p>
            <a:r>
              <a:rPr lang="en-US" dirty="0"/>
              <a:t>Constitution prohibits any other emolument (pay)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 AND BENEFITS</a:t>
            </a:r>
          </a:p>
        </p:txBody>
      </p:sp>
      <p:sp>
        <p:nvSpPr>
          <p:cNvPr id="3" name="Content Placeholder 2"/>
          <p:cNvSpPr>
            <a:spLocks noGrp="1"/>
          </p:cNvSpPr>
          <p:nvPr>
            <p:ph idx="1"/>
          </p:nvPr>
        </p:nvSpPr>
        <p:spPr>
          <a:xfrm>
            <a:off x="685800" y="2286000"/>
            <a:ext cx="5738308" cy="4153348"/>
          </a:xfrm>
        </p:spPr>
        <p:txBody>
          <a:bodyPr>
            <a:normAutofit fontScale="92500" lnSpcReduction="20000"/>
          </a:bodyPr>
          <a:lstStyle/>
          <a:p>
            <a:r>
              <a:rPr lang="en-US" dirty="0"/>
              <a:t>Non-pay benefits the president has access to: </a:t>
            </a:r>
          </a:p>
          <a:p>
            <a:pPr lvl="1"/>
            <a:r>
              <a:rPr lang="en-US" dirty="0"/>
              <a:t>The White House is a 132-room mansion</a:t>
            </a:r>
          </a:p>
          <a:p>
            <a:pPr lvl="1"/>
            <a:r>
              <a:rPr lang="en-US" dirty="0"/>
              <a:t>A sizable suite of offices and a large staff</a:t>
            </a:r>
          </a:p>
          <a:p>
            <a:pPr lvl="1"/>
            <a:r>
              <a:rPr lang="en-US" dirty="0"/>
              <a:t>A fleet of automobiles</a:t>
            </a:r>
          </a:p>
          <a:p>
            <a:pPr lvl="1"/>
            <a:r>
              <a:rPr lang="en-US" dirty="0"/>
              <a:t>Air Force 1, and other planes and helicopters</a:t>
            </a:r>
          </a:p>
          <a:p>
            <a:pPr lvl="1"/>
            <a:r>
              <a:rPr lang="en-US" dirty="0"/>
              <a:t>Camp David a resort hideaway in the Catoctin Mountains, MD</a:t>
            </a:r>
          </a:p>
          <a:p>
            <a:pPr lvl="1"/>
            <a:r>
              <a:rPr lang="en-US" dirty="0"/>
              <a:t>The finest medical, dental, and other health care</a:t>
            </a:r>
          </a:p>
          <a:p>
            <a:pPr lvl="1"/>
            <a:r>
              <a:rPr lang="en-US" dirty="0"/>
              <a:t>Generous travel and entertainment funds and much more</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271157"/>
            <a:ext cx="227403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from="(-#ppt_w/2)" to="(#ppt_x)" calcmode="lin" valueType="num">
                                      <p:cBhvr>
                                        <p:cTn id="17" dur="600" fill="hold">
                                          <p:stCondLst>
                                            <p:cond delay="0"/>
                                          </p:stCondLst>
                                        </p:cTn>
                                        <p:tgtEl>
                                          <p:spTgt spid="3">
                                            <p:txEl>
                                              <p:pRg st="3" end="3"/>
                                            </p:txEl>
                                          </p:spTgt>
                                        </p:tgtEl>
                                        <p:attrNameLst>
                                          <p:attrName>ppt_x</p:attrName>
                                        </p:attrNameLst>
                                      </p:cBhvr>
                                    </p:anim>
                                    <p:anim from="0" to="-1.0" calcmode="lin" valueType="num">
                                      <p:cBhvr>
                                        <p:cTn id="18" dur="200" decel="50000" autoRev="1" fill="hold">
                                          <p:stCondLst>
                                            <p:cond delay="600"/>
                                          </p:stCondLst>
                                        </p:cTn>
                                        <p:tgtEl>
                                          <p:spTgt spid="3">
                                            <p:txEl>
                                              <p:pRg st="3" end="3"/>
                                            </p:txEl>
                                          </p:spTgt>
                                        </p:tgtEl>
                                        <p:attrNameLst>
                                          <p:attrName>xshear</p:attrName>
                                        </p:attrNameLst>
                                      </p:cBhvr>
                                    </p:anim>
                                    <p:animScale>
                                      <p:cBhvr>
                                        <p:cTn id="19" dur="200" decel="100000" autoRev="1" fill="hold">
                                          <p:stCondLst>
                                            <p:cond delay="600"/>
                                          </p:stCondLst>
                                        </p:cTn>
                                        <p:tgtEl>
                                          <p:spTgt spid="3">
                                            <p:txEl>
                                              <p:pRg st="3" end="3"/>
                                            </p:txEl>
                                          </p:spTgt>
                                        </p:tgtEl>
                                      </p:cBhvr>
                                      <p:from x="100000" y="100000"/>
                                      <p:to x="80000" y="100000"/>
                                    </p:animScale>
                                    <p:anim by="(#ppt_h/3+#ppt_w*0.1)" calcmode="lin" valueType="num">
                                      <p:cBhvr additive="sum">
                                        <p:cTn id="20"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from="(-#ppt_w/2)" to="(#ppt_x)" calcmode="lin" valueType="num">
                                      <p:cBhvr>
                                        <p:cTn id="31" dur="600" fill="hold">
                                          <p:stCondLst>
                                            <p:cond delay="0"/>
                                          </p:stCondLst>
                                        </p:cTn>
                                        <p:tgtEl>
                                          <p:spTgt spid="3">
                                            <p:txEl>
                                              <p:pRg st="5" end="5"/>
                                            </p:txEl>
                                          </p:spTgt>
                                        </p:tgtEl>
                                        <p:attrNameLst>
                                          <p:attrName>ppt_x</p:attrName>
                                        </p:attrNameLst>
                                      </p:cBhvr>
                                    </p:anim>
                                    <p:anim from="0" to="-1.0" calcmode="lin" valueType="num">
                                      <p:cBhvr>
                                        <p:cTn id="32" dur="200" decel="50000" autoRev="1" fill="hold">
                                          <p:stCondLst>
                                            <p:cond delay="600"/>
                                          </p:stCondLst>
                                        </p:cTn>
                                        <p:tgtEl>
                                          <p:spTgt spid="3">
                                            <p:txEl>
                                              <p:pRg st="5" end="5"/>
                                            </p:txEl>
                                          </p:spTgt>
                                        </p:tgtEl>
                                        <p:attrNameLst>
                                          <p:attrName>xshear</p:attrName>
                                        </p:attrNameLst>
                                      </p:cBhvr>
                                    </p:anim>
                                    <p:animScale>
                                      <p:cBhvr>
                                        <p:cTn id="33" dur="200" decel="100000" autoRev="1" fill="hold">
                                          <p:stCondLst>
                                            <p:cond delay="600"/>
                                          </p:stCondLst>
                                        </p:cTn>
                                        <p:tgtEl>
                                          <p:spTgt spid="3">
                                            <p:txEl>
                                              <p:pRg st="5" end="5"/>
                                            </p:txEl>
                                          </p:spTgt>
                                        </p:tgtEl>
                                      </p:cBhvr>
                                      <p:from x="100000" y="100000"/>
                                      <p:to x="80000" y="100000"/>
                                    </p:animScale>
                                    <p:anim by="(#ppt_h/3+#ppt_w*0.1)" calcmode="lin" valueType="num">
                                      <p:cBhvr additive="sum">
                                        <p:cTn id="34"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linds(horizont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from="(-#ppt_w/2)" to="(#ppt_x)" calcmode="lin" valueType="num">
                                      <p:cBhvr>
                                        <p:cTn id="44" dur="600" fill="hold">
                                          <p:stCondLst>
                                            <p:cond delay="0"/>
                                          </p:stCondLst>
                                        </p:cTn>
                                        <p:tgtEl>
                                          <p:spTgt spid="3">
                                            <p:txEl>
                                              <p:pRg st="7" end="7"/>
                                            </p:txEl>
                                          </p:spTgt>
                                        </p:tgtEl>
                                        <p:attrNameLst>
                                          <p:attrName>ppt_x</p:attrName>
                                        </p:attrNameLst>
                                      </p:cBhvr>
                                    </p:anim>
                                    <p:anim from="0" to="-1.0" calcmode="lin" valueType="num">
                                      <p:cBhvr>
                                        <p:cTn id="45" dur="200" decel="50000" autoRev="1" fill="hold">
                                          <p:stCondLst>
                                            <p:cond delay="600"/>
                                          </p:stCondLst>
                                        </p:cTn>
                                        <p:tgtEl>
                                          <p:spTgt spid="3">
                                            <p:txEl>
                                              <p:pRg st="7" end="7"/>
                                            </p:txEl>
                                          </p:spTgt>
                                        </p:tgtEl>
                                        <p:attrNameLst>
                                          <p:attrName>xshear</p:attrName>
                                        </p:attrNameLst>
                                      </p:cBhvr>
                                    </p:anim>
                                    <p:animScale>
                                      <p:cBhvr>
                                        <p:cTn id="46" dur="200" decel="100000" autoRev="1" fill="hold">
                                          <p:stCondLst>
                                            <p:cond delay="600"/>
                                          </p:stCondLst>
                                        </p:cTn>
                                        <p:tgtEl>
                                          <p:spTgt spid="3">
                                            <p:txEl>
                                              <p:pRg st="7" end="7"/>
                                            </p:txEl>
                                          </p:spTgt>
                                        </p:tgtEl>
                                      </p:cBhvr>
                                      <p:from x="100000" y="100000"/>
                                      <p:to x="80000" y="100000"/>
                                    </p:animScale>
                                    <p:anim by="(#ppt_h/3+#ppt_w*0.1)" calcmode="lin" valueType="num">
                                      <p:cBhvr additive="sum">
                                        <p:cTn id="47"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77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00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276600"/>
            <a:ext cx="3313355" cy="1702160"/>
          </a:xfrm>
        </p:spPr>
        <p:txBody>
          <a:bodyPr>
            <a:noAutofit/>
          </a:bodyPr>
          <a:lstStyle/>
          <a:p>
            <a:r>
              <a:rPr lang="en-US" sz="4400" dirty="0">
                <a:latin typeface="Goudy Old Style" panose="02020502050305020303" pitchFamily="18" charset="0"/>
              </a:rPr>
              <a:t>Section 1- The President’s Job Description</a:t>
            </a:r>
            <a:endParaRPr lang="en-US" sz="4400" dirty="0"/>
          </a:p>
        </p:txBody>
      </p:sp>
    </p:spTree>
    <p:extLst>
      <p:ext uri="{BB962C8B-B14F-4D97-AF65-F5344CB8AC3E}">
        <p14:creationId xmlns:p14="http://schemas.microsoft.com/office/powerpoint/2010/main" val="1679705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724400" y="2590800"/>
            <a:ext cx="3313355" cy="1702160"/>
          </a:xfrm>
        </p:spPr>
        <p:txBody>
          <a:bodyPr>
            <a:normAutofit fontScale="90000"/>
          </a:bodyPr>
          <a:lstStyle/>
          <a:p>
            <a:pPr fontAlgn="auto">
              <a:spcAft>
                <a:spcPts val="0"/>
              </a:spcAft>
              <a:defRPr/>
            </a:pPr>
            <a:r>
              <a:rPr lang="en-US" altLang="en-US" dirty="0"/>
              <a:t>Section 2-Presidential Succession and the Vice Presidency</a:t>
            </a:r>
          </a:p>
        </p:txBody>
      </p:sp>
    </p:spTree>
    <p:extLst>
      <p:ext uri="{BB962C8B-B14F-4D97-AF65-F5344CB8AC3E}">
        <p14:creationId xmlns:p14="http://schemas.microsoft.com/office/powerpoint/2010/main" val="1404426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14400" y="381000"/>
            <a:ext cx="7024744" cy="1143000"/>
          </a:xfrm>
        </p:spPr>
        <p:txBody>
          <a:bodyPr/>
          <a:lstStyle/>
          <a:p>
            <a:pPr fontAlgn="auto">
              <a:spcAft>
                <a:spcPts val="0"/>
              </a:spcAft>
              <a:defRPr/>
            </a:pPr>
            <a:r>
              <a:rPr lang="en-US" altLang="en-US" u="sng" dirty="0">
                <a:solidFill>
                  <a:schemeClr val="tx1"/>
                </a:solidFill>
              </a:rPr>
              <a:t>Key Terms</a:t>
            </a:r>
          </a:p>
        </p:txBody>
      </p:sp>
      <p:sp>
        <p:nvSpPr>
          <p:cNvPr id="7171" name="Content Placeholder 2"/>
          <p:cNvSpPr>
            <a:spLocks noGrp="1"/>
          </p:cNvSpPr>
          <p:nvPr>
            <p:ph idx="1"/>
          </p:nvPr>
        </p:nvSpPr>
        <p:spPr>
          <a:xfrm>
            <a:off x="457200" y="1600200"/>
            <a:ext cx="4425043" cy="4525963"/>
          </a:xfrm>
        </p:spPr>
        <p:txBody>
          <a:bodyPr>
            <a:normAutofit/>
          </a:bodyPr>
          <a:lstStyle/>
          <a:p>
            <a:r>
              <a:rPr lang="en-US" altLang="en-US" sz="3600" dirty="0"/>
              <a:t>Presidential Succession</a:t>
            </a:r>
          </a:p>
          <a:p>
            <a:r>
              <a:rPr lang="en-US" altLang="en-US" sz="3600" dirty="0"/>
              <a:t>Presidential Succession Act of 1947</a:t>
            </a:r>
          </a:p>
          <a:p>
            <a:r>
              <a:rPr lang="en-US" altLang="en-US" sz="3600" dirty="0"/>
              <a:t>Balance the ticket</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67038"/>
            <a:ext cx="3860800" cy="3040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9353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990600" y="457200"/>
            <a:ext cx="7643310" cy="1143000"/>
          </a:xfrm>
        </p:spPr>
        <p:txBody>
          <a:bodyPr>
            <a:normAutofit fontScale="90000"/>
          </a:bodyPr>
          <a:lstStyle/>
          <a:p>
            <a:pPr fontAlgn="auto">
              <a:spcAft>
                <a:spcPts val="0"/>
              </a:spcAft>
              <a:defRPr/>
            </a:pPr>
            <a:r>
              <a:rPr lang="en-US" altLang="en-US" u="sng" dirty="0">
                <a:solidFill>
                  <a:schemeClr val="tx1"/>
                </a:solidFill>
              </a:rPr>
              <a:t>The Constitution and Succession</a:t>
            </a:r>
          </a:p>
        </p:txBody>
      </p:sp>
      <p:sp>
        <p:nvSpPr>
          <p:cNvPr id="5" name="Content Placeholder 4"/>
          <p:cNvSpPr>
            <a:spLocks noGrp="1"/>
          </p:cNvSpPr>
          <p:nvPr>
            <p:ph sz="half" idx="4294967295"/>
          </p:nvPr>
        </p:nvSpPr>
        <p:spPr>
          <a:xfrm>
            <a:off x="457200" y="1600200"/>
            <a:ext cx="4038600" cy="4800600"/>
          </a:xfrm>
          <a:prstGeom prst="rect">
            <a:avLst/>
          </a:prstGeo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dirty="0"/>
              <a:t>How a presidential vacancy is filled if president dies, resigns or is removed from office</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a:t>Constitution did not provide for succession</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a:t>Stated the powers would dissolve to the Vice-President</a:t>
            </a:r>
          </a:p>
        </p:txBody>
      </p:sp>
      <p:pic>
        <p:nvPicPr>
          <p:cNvPr id="8197" name="Picture 7" descr="http://bound4life.com/blog/system/files/243/original/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52600"/>
            <a:ext cx="34004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488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381000"/>
            <a:ext cx="7024744" cy="1143000"/>
          </a:xfrm>
        </p:spPr>
        <p:txBody>
          <a:bodyPr/>
          <a:lstStyle/>
          <a:p>
            <a:pPr fontAlgn="auto">
              <a:spcAft>
                <a:spcPts val="0"/>
              </a:spcAft>
              <a:defRPr/>
            </a:pPr>
            <a:r>
              <a:rPr lang="en-US" altLang="en-US" u="sng" dirty="0">
                <a:solidFill>
                  <a:schemeClr val="tx1"/>
                </a:solidFill>
              </a:rPr>
              <a:t>Presidential Succession</a:t>
            </a:r>
          </a:p>
        </p:txBody>
      </p:sp>
      <p:sp>
        <p:nvSpPr>
          <p:cNvPr id="9219" name="Content Placeholder 2"/>
          <p:cNvSpPr>
            <a:spLocks noGrp="1"/>
          </p:cNvSpPr>
          <p:nvPr>
            <p:ph sz="half" idx="4294967295"/>
          </p:nvPr>
        </p:nvSpPr>
        <p:spPr>
          <a:xfrm>
            <a:off x="457200" y="1600200"/>
            <a:ext cx="4038600" cy="4876800"/>
          </a:xfrm>
          <a:prstGeom prst="rect">
            <a:avLst/>
          </a:prstGeom>
        </p:spPr>
        <p:txBody>
          <a:bodyPr/>
          <a:lstStyle/>
          <a:p>
            <a:r>
              <a:rPr lang="en-US" altLang="en-US" dirty="0"/>
              <a:t>Vice President John Taylor was the first in 1841</a:t>
            </a:r>
          </a:p>
          <a:p>
            <a:endParaRPr lang="en-US" altLang="en-US" dirty="0"/>
          </a:p>
          <a:p>
            <a:r>
              <a:rPr lang="en-US" altLang="en-US" dirty="0"/>
              <a:t>25</a:t>
            </a:r>
            <a:r>
              <a:rPr lang="en-US" altLang="en-US" baseline="30000" dirty="0"/>
              <a:t>th</a:t>
            </a:r>
            <a:r>
              <a:rPr lang="en-US" altLang="en-US" dirty="0"/>
              <a:t> Amendment in 1967 officially states the vice-President will succeed the President</a:t>
            </a:r>
          </a:p>
          <a:p>
            <a:endParaRPr lang="en-US" altLang="en-US" dirty="0"/>
          </a:p>
        </p:txBody>
      </p:sp>
      <p:pic>
        <p:nvPicPr>
          <p:cNvPr id="9220" name="Picture 7" descr="http://4.bp.blogspot.com/_BZFYe98kpkk/TFP-mSrVnRI/AAAAAAAADOg/GUPZXZ21K-U/s1600/John+Taylor+of+Caro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00200"/>
            <a:ext cx="3208338"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893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457200"/>
            <a:ext cx="7391400" cy="1143000"/>
          </a:xfrm>
        </p:spPr>
        <p:txBody>
          <a:bodyPr>
            <a:normAutofit fontScale="90000"/>
          </a:bodyPr>
          <a:lstStyle/>
          <a:p>
            <a:pPr fontAlgn="auto">
              <a:spcAft>
                <a:spcPts val="0"/>
              </a:spcAft>
              <a:defRPr/>
            </a:pPr>
            <a:r>
              <a:rPr lang="en-US" altLang="en-US" u="sng" dirty="0">
                <a:solidFill>
                  <a:schemeClr val="tx1"/>
                </a:solidFill>
              </a:rPr>
              <a:t>Presidential Succession Act 1967</a:t>
            </a:r>
          </a:p>
        </p:txBody>
      </p:sp>
      <p:sp>
        <p:nvSpPr>
          <p:cNvPr id="10243" name="Content Placeholder 2"/>
          <p:cNvSpPr>
            <a:spLocks noGrp="1"/>
          </p:cNvSpPr>
          <p:nvPr>
            <p:ph sz="half" idx="4294967295"/>
          </p:nvPr>
        </p:nvSpPr>
        <p:spPr>
          <a:xfrm>
            <a:off x="457200" y="1600200"/>
            <a:ext cx="4343400" cy="4953000"/>
          </a:xfrm>
          <a:prstGeom prst="rect">
            <a:avLst/>
          </a:prstGeom>
        </p:spPr>
        <p:txBody>
          <a:bodyPr/>
          <a:lstStyle/>
          <a:p>
            <a:r>
              <a:rPr lang="en-US" altLang="en-US" sz="2600" dirty="0"/>
              <a:t>Set the line of </a:t>
            </a:r>
            <a:r>
              <a:rPr lang="en-US" altLang="en-US" sz="2600" u="sng" dirty="0"/>
              <a:t>Presidential Succession </a:t>
            </a:r>
          </a:p>
          <a:p>
            <a:pPr lvl="1"/>
            <a:r>
              <a:rPr lang="en-US" altLang="en-US" sz="2600" dirty="0"/>
              <a:t>Vice-President</a:t>
            </a:r>
          </a:p>
          <a:p>
            <a:pPr lvl="1"/>
            <a:r>
              <a:rPr lang="en-US" altLang="en-US" sz="2600" dirty="0"/>
              <a:t>Speaker of the House</a:t>
            </a:r>
          </a:p>
          <a:p>
            <a:pPr lvl="1"/>
            <a:r>
              <a:rPr lang="en-US" altLang="en-US" sz="2600" dirty="0"/>
              <a:t>President pro tempore</a:t>
            </a:r>
          </a:p>
          <a:p>
            <a:pPr lvl="1"/>
            <a:r>
              <a:rPr lang="en-US" altLang="en-US" sz="2600" dirty="0"/>
              <a:t>Secretary of State</a:t>
            </a:r>
          </a:p>
          <a:p>
            <a:pPr lvl="1"/>
            <a:r>
              <a:rPr lang="en-US" altLang="en-US" sz="2600" dirty="0"/>
              <a:t>Rest of the 14 members of the cabinet </a:t>
            </a:r>
          </a:p>
        </p:txBody>
      </p:sp>
      <p:pic>
        <p:nvPicPr>
          <p:cNvPr id="10244" name="Picture 7" descr="http://2.bp.blogspot.com/-8GQeWa0-L3Y/TVbBAUlEJ4I/AAAAAAAABrk/UPYHsvdzFY0/s1600/president+succession+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575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648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228600"/>
            <a:ext cx="7024744" cy="1143000"/>
          </a:xfrm>
        </p:spPr>
        <p:txBody>
          <a:bodyPr/>
          <a:lstStyle/>
          <a:p>
            <a:pPr fontAlgn="auto">
              <a:spcAft>
                <a:spcPts val="0"/>
              </a:spcAft>
              <a:defRPr/>
            </a:pPr>
            <a:r>
              <a:rPr lang="en-US" altLang="en-US" u="sng" dirty="0">
                <a:solidFill>
                  <a:schemeClr val="tx1"/>
                </a:solidFill>
              </a:rPr>
              <a:t>Presidential Disability</a:t>
            </a:r>
          </a:p>
        </p:txBody>
      </p:sp>
      <p:sp>
        <p:nvSpPr>
          <p:cNvPr id="3" name="Content Placeholder 2"/>
          <p:cNvSpPr>
            <a:spLocks noGrp="1"/>
          </p:cNvSpPr>
          <p:nvPr>
            <p:ph sz="half" idx="4294967295"/>
          </p:nvPr>
        </p:nvSpPr>
        <p:spPr>
          <a:xfrm>
            <a:off x="457200" y="1447800"/>
            <a:ext cx="4038600" cy="5181600"/>
          </a:xfrm>
          <a:prstGeom prst="rect">
            <a:avLst/>
          </a:prstGeom>
        </p:spPr>
        <p:txBody>
          <a:bodyPr rtlCol="0">
            <a:normAutofit fontScale="92500"/>
          </a:bodyPr>
          <a:lstStyle/>
          <a:p>
            <a:pPr marL="274320" indent="-274320" fontAlgn="auto">
              <a:spcAft>
                <a:spcPts val="0"/>
              </a:spcAft>
              <a:buClr>
                <a:schemeClr val="accent1">
                  <a:lumMod val="60000"/>
                  <a:lumOff val="40000"/>
                </a:schemeClr>
              </a:buClr>
              <a:buFont typeface="Arial" pitchFamily="34" charset="0"/>
              <a:buChar char="•"/>
              <a:defRPr/>
            </a:pPr>
            <a:r>
              <a:rPr lang="en-US" dirty="0"/>
              <a:t>Until the 25</a:t>
            </a:r>
            <a:r>
              <a:rPr lang="en-US" baseline="30000" dirty="0"/>
              <a:t>th</a:t>
            </a:r>
            <a:r>
              <a:rPr lang="en-US" dirty="0"/>
              <a:t> Amendment there were serious gaps in the line of succession </a:t>
            </a:r>
          </a:p>
          <a:p>
            <a:pPr marL="548640" lvl="1" indent="-182880" fontAlgn="auto">
              <a:spcAft>
                <a:spcPts val="0"/>
              </a:spcAft>
              <a:buClr>
                <a:schemeClr val="accent1">
                  <a:lumMod val="60000"/>
                  <a:lumOff val="40000"/>
                </a:schemeClr>
              </a:buClr>
              <a:buFont typeface="Arial" pitchFamily="34" charset="0"/>
              <a:buChar char="–"/>
              <a:defRPr/>
            </a:pPr>
            <a:r>
              <a:rPr lang="en-US" dirty="0"/>
              <a:t>Neither Constitution nor Congress made provisions for a disabled President </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a:t>For 180 years the nation tempted fate</a:t>
            </a:r>
          </a:p>
          <a:p>
            <a:pPr marL="548640" lvl="1" indent="-182880" fontAlgn="auto">
              <a:spcAft>
                <a:spcPts val="0"/>
              </a:spcAft>
              <a:buClr>
                <a:schemeClr val="accent1">
                  <a:lumMod val="60000"/>
                  <a:lumOff val="40000"/>
                </a:schemeClr>
              </a:buClr>
              <a:buFont typeface="Arial" pitchFamily="34" charset="0"/>
              <a:buChar char="–"/>
              <a:defRPr/>
            </a:pPr>
            <a:r>
              <a:rPr lang="en-US" dirty="0"/>
              <a:t>Garfield</a:t>
            </a:r>
          </a:p>
          <a:p>
            <a:pPr marL="548640" lvl="1" indent="-182880" fontAlgn="auto">
              <a:spcAft>
                <a:spcPts val="0"/>
              </a:spcAft>
              <a:buClr>
                <a:schemeClr val="accent1">
                  <a:lumMod val="60000"/>
                  <a:lumOff val="40000"/>
                </a:schemeClr>
              </a:buClr>
              <a:buFont typeface="Arial" pitchFamily="34" charset="0"/>
              <a:buChar char="–"/>
              <a:defRPr/>
            </a:pPr>
            <a:r>
              <a:rPr lang="en-US" dirty="0"/>
              <a:t>Wilson</a:t>
            </a:r>
          </a:p>
          <a:p>
            <a:pPr marL="548640" lvl="1" indent="-182880" fontAlgn="auto">
              <a:spcAft>
                <a:spcPts val="0"/>
              </a:spcAft>
              <a:buClr>
                <a:schemeClr val="accent1">
                  <a:lumMod val="60000"/>
                  <a:lumOff val="40000"/>
                </a:schemeClr>
              </a:buClr>
              <a:buFont typeface="Arial" pitchFamily="34" charset="0"/>
              <a:buChar char="–"/>
              <a:defRPr/>
            </a:pPr>
            <a:r>
              <a:rPr lang="en-US" dirty="0"/>
              <a:t>Reagan</a:t>
            </a:r>
          </a:p>
          <a:p>
            <a:pPr lvl="2" fontAlgn="auto">
              <a:spcAft>
                <a:spcPts val="0"/>
              </a:spcAft>
              <a:buFont typeface="Arial" pitchFamily="34" charset="0"/>
              <a:buChar char="–"/>
              <a:defRPr/>
            </a:pPr>
            <a:r>
              <a:rPr lang="en-US" dirty="0"/>
              <a:t>All disabled for a period of time</a:t>
            </a:r>
          </a:p>
          <a:p>
            <a:pPr marL="274320" indent="-274320" fontAlgn="auto">
              <a:spcAft>
                <a:spcPts val="0"/>
              </a:spcAft>
              <a:buClr>
                <a:schemeClr val="accent1">
                  <a:lumMod val="60000"/>
                  <a:lumOff val="40000"/>
                </a:schemeClr>
              </a:buClr>
              <a:buFont typeface="Arial" pitchFamily="34" charset="0"/>
              <a:buChar char="•"/>
              <a:defRPr/>
            </a:pPr>
            <a:endParaRPr lang="en-US" dirty="0"/>
          </a:p>
        </p:txBody>
      </p:sp>
      <p:pic>
        <p:nvPicPr>
          <p:cNvPr id="11268" name="Picture 7" descr="http://www.thepeoplehistory.com/amendmentstotheconstitution/twentyfifthamendmentsection1an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197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04800"/>
            <a:ext cx="7024744" cy="1143000"/>
          </a:xfrm>
        </p:spPr>
        <p:txBody>
          <a:bodyPr/>
          <a:lstStyle/>
          <a:p>
            <a:pPr fontAlgn="auto">
              <a:spcAft>
                <a:spcPts val="0"/>
              </a:spcAft>
              <a:defRPr/>
            </a:pPr>
            <a:r>
              <a:rPr lang="en-US" altLang="en-US" u="sng" dirty="0">
                <a:solidFill>
                  <a:schemeClr val="tx1"/>
                </a:solidFill>
              </a:rPr>
              <a:t>Presidential Disability</a:t>
            </a:r>
          </a:p>
        </p:txBody>
      </p:sp>
      <p:sp>
        <p:nvSpPr>
          <p:cNvPr id="3" name="Content Placeholder 2"/>
          <p:cNvSpPr>
            <a:spLocks noGrp="1"/>
          </p:cNvSpPr>
          <p:nvPr>
            <p:ph sz="half" idx="4294967295"/>
          </p:nvPr>
        </p:nvSpPr>
        <p:spPr>
          <a:xfrm>
            <a:off x="457200" y="1600200"/>
            <a:ext cx="4038600" cy="4876800"/>
          </a:xfrm>
          <a:prstGeom prst="rect">
            <a:avLst/>
          </a:prstGeom>
        </p:spPr>
        <p:txBody>
          <a:bodyPr rtlCol="0">
            <a:normAutofit lnSpcReduction="10000"/>
          </a:bodyPr>
          <a:lstStyle/>
          <a:p>
            <a:pPr marL="274320" indent="-274320" fontAlgn="auto">
              <a:spcAft>
                <a:spcPts val="0"/>
              </a:spcAft>
              <a:buClr>
                <a:schemeClr val="accent1">
                  <a:lumMod val="60000"/>
                  <a:lumOff val="40000"/>
                </a:schemeClr>
              </a:buClr>
              <a:buFont typeface="Arial" pitchFamily="34" charset="0"/>
              <a:buChar char="•"/>
              <a:defRPr/>
            </a:pPr>
            <a:r>
              <a:rPr lang="en-US" dirty="0"/>
              <a:t>Sections 3 and 5 of the 25</a:t>
            </a:r>
            <a:r>
              <a:rPr lang="en-US" baseline="30000" dirty="0"/>
              <a:t>th</a:t>
            </a:r>
            <a:r>
              <a:rPr lang="en-US" dirty="0"/>
              <a:t> Amendment fill disability gap</a:t>
            </a:r>
          </a:p>
          <a:p>
            <a:pPr marL="274320" indent="-274320" fontAlgn="auto">
              <a:spcAft>
                <a:spcPts val="0"/>
              </a:spcAft>
              <a:buClr>
                <a:schemeClr val="accent1">
                  <a:lumMod val="60000"/>
                  <a:lumOff val="40000"/>
                </a:schemeClr>
              </a:buClr>
              <a:buFont typeface="Arial" pitchFamily="34" charset="0"/>
              <a:buChar char="•"/>
              <a:defRPr/>
            </a:pPr>
            <a:endParaRPr lang="en-US" dirty="0"/>
          </a:p>
          <a:p>
            <a:pPr marL="274320" indent="-274320" fontAlgn="auto">
              <a:spcAft>
                <a:spcPts val="0"/>
              </a:spcAft>
              <a:buClr>
                <a:schemeClr val="accent1">
                  <a:lumMod val="60000"/>
                  <a:lumOff val="40000"/>
                </a:schemeClr>
              </a:buClr>
              <a:buFont typeface="Arial" pitchFamily="34" charset="0"/>
              <a:buChar char="•"/>
              <a:defRPr/>
            </a:pPr>
            <a:r>
              <a:rPr lang="en-US" dirty="0"/>
              <a:t>Vice-President becomes acting President if:</a:t>
            </a:r>
          </a:p>
          <a:p>
            <a:pPr marL="548640" lvl="1" indent="-182880" fontAlgn="auto">
              <a:spcAft>
                <a:spcPts val="0"/>
              </a:spcAft>
              <a:buClr>
                <a:schemeClr val="accent1">
                  <a:lumMod val="60000"/>
                  <a:lumOff val="40000"/>
                </a:schemeClr>
              </a:buClr>
              <a:buFont typeface="Arial" pitchFamily="34" charset="0"/>
              <a:buChar char="–"/>
              <a:defRPr/>
            </a:pPr>
            <a:r>
              <a:rPr lang="en-US" dirty="0"/>
              <a:t>President informs Congress is writing he will be unable to perform his duties</a:t>
            </a:r>
          </a:p>
          <a:p>
            <a:pPr marL="548640" lvl="1" indent="-182880" fontAlgn="auto">
              <a:spcAft>
                <a:spcPts val="0"/>
              </a:spcAft>
              <a:buClr>
                <a:schemeClr val="accent1">
                  <a:lumMod val="60000"/>
                  <a:lumOff val="40000"/>
                </a:schemeClr>
              </a:buClr>
              <a:buFont typeface="Arial" pitchFamily="34" charset="0"/>
              <a:buChar char="–"/>
              <a:defRPr/>
            </a:pPr>
            <a:r>
              <a:rPr lang="en-US" dirty="0"/>
              <a:t>VP and majority of Congress decide president is incapable</a:t>
            </a:r>
          </a:p>
        </p:txBody>
      </p:sp>
      <p:pic>
        <p:nvPicPr>
          <p:cNvPr id="12292" name="Picture 7" descr="http://gnosticwarrior.com/wp-content/uploads/2013/03/Al-Go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6138" y="1828800"/>
            <a:ext cx="2935862" cy="3763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5562600" y="5943600"/>
            <a:ext cx="2819400" cy="381000"/>
          </a:xfrm>
          <a:prstGeom prst="rect">
            <a:avLst/>
          </a:prstGeom>
          <a:noFill/>
        </p:spPr>
        <p:txBody>
          <a:bodyPr>
            <a:spAutoFit/>
          </a:bodyPr>
          <a:lstStyle/>
          <a:p>
            <a:pPr algn="ctr">
              <a:defRPr/>
            </a:pPr>
            <a:r>
              <a:rPr lang="en-US" b="1" dirty="0">
                <a:latin typeface="+mj-lt"/>
              </a:rPr>
              <a:t>Vice President Al Gore </a:t>
            </a:r>
          </a:p>
        </p:txBody>
      </p:sp>
    </p:spTree>
    <p:extLst>
      <p:ext uri="{BB962C8B-B14F-4D97-AF65-F5344CB8AC3E}">
        <p14:creationId xmlns:p14="http://schemas.microsoft.com/office/powerpoint/2010/main" val="3139477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600" y="381000"/>
            <a:ext cx="7024744" cy="1143000"/>
          </a:xfrm>
        </p:spPr>
        <p:txBody>
          <a:bodyPr/>
          <a:lstStyle/>
          <a:p>
            <a:pPr fontAlgn="auto">
              <a:spcAft>
                <a:spcPts val="0"/>
              </a:spcAft>
              <a:defRPr/>
            </a:pPr>
            <a:r>
              <a:rPr lang="en-US" altLang="en-US" u="sng" dirty="0">
                <a:solidFill>
                  <a:schemeClr val="tx1"/>
                </a:solidFill>
              </a:rPr>
              <a:t>Presidential Disability</a:t>
            </a:r>
          </a:p>
        </p:txBody>
      </p:sp>
      <p:sp>
        <p:nvSpPr>
          <p:cNvPr id="9219" name="Content Placeholder 2"/>
          <p:cNvSpPr>
            <a:spLocks noGrp="1"/>
          </p:cNvSpPr>
          <p:nvPr>
            <p:ph sz="half" idx="4294967295"/>
          </p:nvPr>
        </p:nvSpPr>
        <p:spPr>
          <a:xfrm>
            <a:off x="457200" y="1600200"/>
            <a:ext cx="4038600" cy="4525963"/>
          </a:xfrm>
          <a:prstGeom prst="rect">
            <a:avLst/>
          </a:prstGeo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altLang="en-US" dirty="0"/>
              <a:t>President can resume powers by notifying Congress</a:t>
            </a:r>
          </a:p>
          <a:p>
            <a:pPr marL="274320" indent="-274320" fontAlgn="auto">
              <a:spcAft>
                <a:spcPts val="0"/>
              </a:spcAft>
              <a:buClr>
                <a:schemeClr val="accent1">
                  <a:lumMod val="60000"/>
                  <a:lumOff val="40000"/>
                </a:schemeClr>
              </a:buClr>
              <a:buFont typeface="Arial" pitchFamily="34" charset="0"/>
              <a:buChar char="•"/>
              <a:defRPr/>
            </a:pPr>
            <a:endParaRPr lang="en-US" altLang="en-US" dirty="0"/>
          </a:p>
          <a:p>
            <a:pPr marL="274320" indent="-274320" fontAlgn="auto">
              <a:spcAft>
                <a:spcPts val="0"/>
              </a:spcAft>
              <a:buClr>
                <a:schemeClr val="accent1">
                  <a:lumMod val="60000"/>
                  <a:lumOff val="40000"/>
                </a:schemeClr>
              </a:buClr>
              <a:buFont typeface="Arial" pitchFamily="34" charset="0"/>
              <a:buChar char="•"/>
              <a:defRPr/>
            </a:pPr>
            <a:r>
              <a:rPr lang="en-US" altLang="en-US" dirty="0"/>
              <a:t>Vice-president and majority of congress can make a challenge</a:t>
            </a:r>
          </a:p>
          <a:p>
            <a:pPr marL="274320" indent="-274320" fontAlgn="auto">
              <a:spcAft>
                <a:spcPts val="0"/>
              </a:spcAft>
              <a:buClr>
                <a:schemeClr val="accent1">
                  <a:lumMod val="60000"/>
                  <a:lumOff val="40000"/>
                </a:schemeClr>
              </a:buClr>
              <a:buFont typeface="Arial" pitchFamily="34" charset="0"/>
              <a:buChar char="•"/>
              <a:defRPr/>
            </a:pPr>
            <a:endParaRPr lang="en-US" altLang="en-US" dirty="0"/>
          </a:p>
          <a:p>
            <a:pPr marL="274320" indent="-274320" fontAlgn="auto">
              <a:spcAft>
                <a:spcPts val="0"/>
              </a:spcAft>
              <a:buClr>
                <a:schemeClr val="accent1">
                  <a:lumMod val="60000"/>
                  <a:lumOff val="40000"/>
                </a:schemeClr>
              </a:buClr>
              <a:buFont typeface="Arial" pitchFamily="34" charset="0"/>
              <a:buChar char="•"/>
              <a:defRPr/>
            </a:pPr>
            <a:r>
              <a:rPr lang="en-US" altLang="en-US" dirty="0"/>
              <a:t>Congress has 21 days to decide the matter </a:t>
            </a:r>
          </a:p>
        </p:txBody>
      </p:sp>
      <p:pic>
        <p:nvPicPr>
          <p:cNvPr id="13316" name="Picture 7" descr="http://graphics8.nytimes.com/images/2009/01/06/us/06senate2-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86000"/>
            <a:ext cx="3247275" cy="2962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98419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9600" y="381000"/>
            <a:ext cx="7024744" cy="1143000"/>
          </a:xfrm>
        </p:spPr>
        <p:txBody>
          <a:bodyPr/>
          <a:lstStyle/>
          <a:p>
            <a:pPr fontAlgn="auto">
              <a:spcAft>
                <a:spcPts val="0"/>
              </a:spcAft>
              <a:defRPr/>
            </a:pPr>
            <a:r>
              <a:rPr lang="en-US" altLang="en-US" u="sng" dirty="0">
                <a:solidFill>
                  <a:schemeClr val="tx1"/>
                </a:solidFill>
              </a:rPr>
              <a:t>Presidential Disability</a:t>
            </a:r>
          </a:p>
        </p:txBody>
      </p:sp>
      <p:sp>
        <p:nvSpPr>
          <p:cNvPr id="10243" name="Content Placeholder 2"/>
          <p:cNvSpPr>
            <a:spLocks noGrp="1"/>
          </p:cNvSpPr>
          <p:nvPr>
            <p:ph sz="half" idx="4294967295"/>
          </p:nvPr>
        </p:nvSpPr>
        <p:spPr>
          <a:xfrm>
            <a:off x="457200" y="1600200"/>
            <a:ext cx="4038600" cy="4800600"/>
          </a:xfrm>
          <a:prstGeom prst="rect">
            <a:avLst/>
          </a:prstGeo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altLang="en-US" dirty="0"/>
              <a:t>25</a:t>
            </a:r>
            <a:r>
              <a:rPr lang="en-US" altLang="en-US" baseline="30000" dirty="0"/>
              <a:t>th</a:t>
            </a:r>
            <a:r>
              <a:rPr lang="en-US" altLang="en-US" dirty="0"/>
              <a:t> Amendment has been used three times</a:t>
            </a:r>
          </a:p>
          <a:p>
            <a:pPr marL="274320" indent="-274320" fontAlgn="auto">
              <a:spcAft>
                <a:spcPts val="0"/>
              </a:spcAft>
              <a:buClr>
                <a:schemeClr val="accent1">
                  <a:lumMod val="60000"/>
                  <a:lumOff val="40000"/>
                </a:schemeClr>
              </a:buClr>
              <a:buFont typeface="Arial" pitchFamily="34" charset="0"/>
              <a:buChar char="•"/>
              <a:defRPr/>
            </a:pPr>
            <a:endParaRPr lang="en-US" altLang="en-US" dirty="0"/>
          </a:p>
          <a:p>
            <a:pPr marL="274320" indent="-274320" fontAlgn="auto">
              <a:spcAft>
                <a:spcPts val="0"/>
              </a:spcAft>
              <a:buClr>
                <a:schemeClr val="accent1">
                  <a:lumMod val="60000"/>
                  <a:lumOff val="40000"/>
                </a:schemeClr>
              </a:buClr>
              <a:buFont typeface="Arial" pitchFamily="34" charset="0"/>
              <a:buChar char="•"/>
              <a:defRPr/>
            </a:pPr>
            <a:r>
              <a:rPr lang="en-US" altLang="en-US" dirty="0"/>
              <a:t>Ronald Regan 1985  presided for George Bush for 8 hours because of surgery</a:t>
            </a:r>
          </a:p>
          <a:p>
            <a:pPr marL="274320" indent="-274320" fontAlgn="auto">
              <a:spcAft>
                <a:spcPts val="0"/>
              </a:spcAft>
              <a:buClr>
                <a:schemeClr val="accent1">
                  <a:lumMod val="60000"/>
                  <a:lumOff val="40000"/>
                </a:schemeClr>
              </a:buClr>
              <a:buFont typeface="Arial" pitchFamily="34" charset="0"/>
              <a:buChar char="•"/>
              <a:defRPr/>
            </a:pPr>
            <a:endParaRPr lang="en-US" altLang="en-US" dirty="0"/>
          </a:p>
          <a:p>
            <a:pPr marL="274320" indent="-274320" fontAlgn="auto">
              <a:spcAft>
                <a:spcPts val="0"/>
              </a:spcAft>
              <a:buClr>
                <a:schemeClr val="accent1">
                  <a:lumMod val="60000"/>
                  <a:lumOff val="40000"/>
                </a:schemeClr>
              </a:buClr>
              <a:buFont typeface="Arial" pitchFamily="34" charset="0"/>
              <a:buChar char="•"/>
              <a:defRPr/>
            </a:pPr>
            <a:r>
              <a:rPr lang="en-US" altLang="en-US" dirty="0"/>
              <a:t>2002, 2007 Dick Cheney for George W. Bush for medical procedures</a:t>
            </a:r>
          </a:p>
        </p:txBody>
      </p:sp>
      <p:pic>
        <p:nvPicPr>
          <p:cNvPr id="14340" name="Picture 9" descr="http://www.vicepresidentdanquayle.com/images/photo_gallery/Quayle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038" y="1600200"/>
            <a:ext cx="3111500" cy="4060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5380038" y="5768975"/>
            <a:ext cx="3111500" cy="381000"/>
          </a:xfrm>
          <a:prstGeom prst="rect">
            <a:avLst/>
          </a:prstGeom>
          <a:noFill/>
        </p:spPr>
        <p:txBody>
          <a:bodyPr>
            <a:spAutoFit/>
          </a:bodyPr>
          <a:lstStyle/>
          <a:p>
            <a:pPr algn="ctr">
              <a:defRPr/>
            </a:pPr>
            <a:r>
              <a:rPr lang="en-US" b="1" dirty="0">
                <a:latin typeface="+mj-lt"/>
              </a:rPr>
              <a:t>Vice President Dan Quayle </a:t>
            </a:r>
          </a:p>
        </p:txBody>
      </p:sp>
    </p:spTree>
    <p:extLst>
      <p:ext uri="{BB962C8B-B14F-4D97-AF65-F5344CB8AC3E}">
        <p14:creationId xmlns:p14="http://schemas.microsoft.com/office/powerpoint/2010/main" val="3607385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7680" y="367506"/>
            <a:ext cx="5257800" cy="1143000"/>
          </a:xfrm>
        </p:spPr>
        <p:txBody>
          <a:bodyPr/>
          <a:lstStyle/>
          <a:p>
            <a:pPr fontAlgn="auto">
              <a:spcAft>
                <a:spcPts val="0"/>
              </a:spcAft>
              <a:defRPr/>
            </a:pPr>
            <a:r>
              <a:rPr lang="en-US" altLang="en-US" u="sng" dirty="0">
                <a:solidFill>
                  <a:schemeClr val="tx1"/>
                </a:solidFill>
              </a:rPr>
              <a:t>The Vice Presidency</a:t>
            </a:r>
          </a:p>
        </p:txBody>
      </p:sp>
      <p:sp>
        <p:nvSpPr>
          <p:cNvPr id="3" name="Content Placeholder 2"/>
          <p:cNvSpPr>
            <a:spLocks noGrp="1"/>
          </p:cNvSpPr>
          <p:nvPr>
            <p:ph sz="half" idx="4294967295"/>
          </p:nvPr>
        </p:nvSpPr>
        <p:spPr>
          <a:xfrm>
            <a:off x="457200" y="1600200"/>
            <a:ext cx="4038600" cy="4800600"/>
          </a:xfrm>
          <a:prstGeom prst="rect">
            <a:avLst/>
          </a:prstGeo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dirty="0"/>
              <a:t>Constitution pays little attention to the office but they have two formal duties: </a:t>
            </a:r>
          </a:p>
          <a:p>
            <a:pPr marL="274320" indent="-274320" fontAlgn="auto">
              <a:spcAft>
                <a:spcPts val="0"/>
              </a:spcAft>
              <a:buClr>
                <a:schemeClr val="accent1">
                  <a:lumMod val="60000"/>
                  <a:lumOff val="40000"/>
                </a:schemeClr>
              </a:buClr>
              <a:buFont typeface="Arial" pitchFamily="34" charset="0"/>
              <a:buChar char="•"/>
              <a:defRPr/>
            </a:pPr>
            <a:r>
              <a:rPr lang="en-US" dirty="0"/>
              <a:t>1.) To preside over the Senate</a:t>
            </a:r>
          </a:p>
          <a:p>
            <a:pPr marL="274320" indent="-274320" fontAlgn="auto">
              <a:spcAft>
                <a:spcPts val="0"/>
              </a:spcAft>
              <a:buClr>
                <a:schemeClr val="accent1">
                  <a:lumMod val="60000"/>
                  <a:lumOff val="40000"/>
                </a:schemeClr>
              </a:buClr>
              <a:buFont typeface="Arial" pitchFamily="34" charset="0"/>
              <a:buChar char="•"/>
              <a:defRPr/>
            </a:pPr>
            <a:r>
              <a:rPr lang="en-US" dirty="0"/>
              <a:t>2.) To help decide the question of presidential disability</a:t>
            </a:r>
          </a:p>
          <a:p>
            <a:pPr marL="548640" lvl="1" indent="-182880" fontAlgn="auto">
              <a:spcAft>
                <a:spcPts val="0"/>
              </a:spcAft>
              <a:buClr>
                <a:schemeClr val="accent1">
                  <a:lumMod val="60000"/>
                  <a:lumOff val="40000"/>
                </a:schemeClr>
              </a:buClr>
              <a:buFont typeface="Arial" pitchFamily="34" charset="0"/>
              <a:buChar char="•"/>
              <a:defRPr/>
            </a:pPr>
            <a:r>
              <a:rPr lang="en-US" dirty="0"/>
              <a:t>Throughout history the office treated with little importance</a:t>
            </a:r>
          </a:p>
        </p:txBody>
      </p:sp>
      <p:pic>
        <p:nvPicPr>
          <p:cNvPr id="15364" name="Picture 7" descr="http://americanglob.com/wp-content/uploads/2010/09/Joe-Bid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96" y="1600200"/>
            <a:ext cx="2749303" cy="401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5334000" y="5799138"/>
            <a:ext cx="3048000" cy="369887"/>
          </a:xfrm>
          <a:prstGeom prst="rect">
            <a:avLst/>
          </a:prstGeom>
          <a:noFill/>
        </p:spPr>
        <p:txBody>
          <a:bodyPr>
            <a:spAutoFit/>
          </a:bodyPr>
          <a:lstStyle/>
          <a:p>
            <a:pPr algn="ctr">
              <a:defRPr/>
            </a:pPr>
            <a:r>
              <a:rPr lang="en-US" b="1" dirty="0">
                <a:latin typeface="+mj-lt"/>
              </a:rPr>
              <a:t>Vice President Joe Biden </a:t>
            </a:r>
          </a:p>
        </p:txBody>
      </p:sp>
    </p:spTree>
    <p:extLst>
      <p:ext uri="{BB962C8B-B14F-4D97-AF65-F5344CB8AC3E}">
        <p14:creationId xmlns:p14="http://schemas.microsoft.com/office/powerpoint/2010/main" val="612513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382434" cy="1143000"/>
          </a:xfrm>
        </p:spPr>
        <p:txBody>
          <a:bodyPr>
            <a:normAutofit fontScale="90000"/>
          </a:bodyPr>
          <a:lstStyle/>
          <a:p>
            <a:r>
              <a:rPr lang="en-US" u="sng" dirty="0"/>
              <a:t>THE PRESIDENT’S Top Eight ROLES</a:t>
            </a:r>
          </a:p>
        </p:txBody>
      </p:sp>
      <p:sp>
        <p:nvSpPr>
          <p:cNvPr id="3" name="Content Placeholder 2"/>
          <p:cNvSpPr>
            <a:spLocks noGrp="1"/>
          </p:cNvSpPr>
          <p:nvPr>
            <p:ph idx="1"/>
          </p:nvPr>
        </p:nvSpPr>
        <p:spPr>
          <a:xfrm>
            <a:off x="1043492" y="2323652"/>
            <a:ext cx="6777317" cy="3848548"/>
          </a:xfrm>
        </p:spPr>
        <p:txBody>
          <a:bodyPr>
            <a:normAutofit lnSpcReduction="10000"/>
          </a:bodyPr>
          <a:lstStyle/>
          <a:p>
            <a:r>
              <a:rPr lang="en-US" dirty="0"/>
              <a:t>The President must simultaneously assume many different roles while in office some examples include: </a:t>
            </a:r>
          </a:p>
          <a:p>
            <a:endParaRPr lang="en-US" b="1" dirty="0"/>
          </a:p>
          <a:p>
            <a:r>
              <a:rPr lang="en-US" b="1" dirty="0"/>
              <a:t>1.) Chief of State</a:t>
            </a:r>
          </a:p>
          <a:p>
            <a:pPr lvl="1"/>
            <a:r>
              <a:rPr lang="en-US" dirty="0"/>
              <a:t>Ceremonial head of government—the symbol of all people in the nation</a:t>
            </a:r>
          </a:p>
          <a:p>
            <a:pPr lvl="1"/>
            <a:r>
              <a:rPr lang="en-US" dirty="0"/>
              <a:t>In some nations, the chief of state reigns but does not rule (ex. Queens in England &amp; Denmark)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345621"/>
            <a:ext cx="7024744" cy="1143000"/>
          </a:xfrm>
        </p:spPr>
        <p:txBody>
          <a:bodyPr/>
          <a:lstStyle/>
          <a:p>
            <a:pPr fontAlgn="auto">
              <a:spcAft>
                <a:spcPts val="0"/>
              </a:spcAft>
              <a:defRPr/>
            </a:pPr>
            <a:r>
              <a:rPr lang="en-US" altLang="en-US" u="sng" dirty="0">
                <a:solidFill>
                  <a:schemeClr val="tx1"/>
                </a:solidFill>
              </a:rPr>
              <a:t>The Vice-Presidency</a:t>
            </a:r>
          </a:p>
        </p:txBody>
      </p:sp>
      <p:sp>
        <p:nvSpPr>
          <p:cNvPr id="12291" name="Content Placeholder 2"/>
          <p:cNvSpPr>
            <a:spLocks noGrp="1"/>
          </p:cNvSpPr>
          <p:nvPr>
            <p:ph sz="half" idx="4294967295"/>
          </p:nvPr>
        </p:nvSpPr>
        <p:spPr>
          <a:xfrm>
            <a:off x="457200" y="1600200"/>
            <a:ext cx="4038600" cy="4876800"/>
          </a:xfrm>
          <a:prstGeom prst="rect">
            <a:avLst/>
          </a:prstGeom>
        </p:spPr>
        <p:txBody>
          <a:bodyPr rtlCol="0">
            <a:normAutofit fontScale="92500"/>
          </a:bodyPr>
          <a:lstStyle/>
          <a:p>
            <a:pPr marL="274320" indent="-274320" fontAlgn="auto">
              <a:spcAft>
                <a:spcPts val="0"/>
              </a:spcAft>
              <a:buClr>
                <a:schemeClr val="accent1">
                  <a:lumMod val="60000"/>
                  <a:lumOff val="40000"/>
                </a:schemeClr>
              </a:buClr>
              <a:buFont typeface="Arial" pitchFamily="34" charset="0"/>
              <a:buChar char="•"/>
              <a:defRPr/>
            </a:pPr>
            <a:r>
              <a:rPr lang="en-US" altLang="en-US" dirty="0"/>
              <a:t>Most who have served over time have made unkind comments</a:t>
            </a:r>
          </a:p>
          <a:p>
            <a:pPr marL="274320" indent="-274320" fontAlgn="auto">
              <a:spcAft>
                <a:spcPts val="0"/>
              </a:spcAft>
              <a:buClr>
                <a:schemeClr val="accent1">
                  <a:lumMod val="60000"/>
                  <a:lumOff val="40000"/>
                </a:schemeClr>
              </a:buClr>
              <a:buFont typeface="Arial" pitchFamily="34" charset="0"/>
              <a:buChar char="•"/>
              <a:defRPr/>
            </a:pPr>
            <a:endParaRPr lang="en-US" altLang="en-US" dirty="0"/>
          </a:p>
          <a:p>
            <a:pPr marL="274320" indent="-274320" fontAlgn="auto">
              <a:spcAft>
                <a:spcPts val="0"/>
              </a:spcAft>
              <a:buClr>
                <a:schemeClr val="accent1">
                  <a:lumMod val="60000"/>
                  <a:lumOff val="40000"/>
                </a:schemeClr>
              </a:buClr>
              <a:buFont typeface="Arial" pitchFamily="34" charset="0"/>
              <a:buChar char="•"/>
              <a:defRPr/>
            </a:pPr>
            <a:r>
              <a:rPr lang="en-US" altLang="en-US" dirty="0"/>
              <a:t>The job is heartbeat away from the presidency</a:t>
            </a:r>
          </a:p>
          <a:p>
            <a:pPr marL="274320" indent="-274320" fontAlgn="auto">
              <a:spcAft>
                <a:spcPts val="0"/>
              </a:spcAft>
              <a:buClr>
                <a:schemeClr val="accent1">
                  <a:lumMod val="60000"/>
                  <a:lumOff val="40000"/>
                </a:schemeClr>
              </a:buClr>
              <a:buFont typeface="Arial" pitchFamily="34" charset="0"/>
              <a:buChar char="•"/>
              <a:defRPr/>
            </a:pPr>
            <a:endParaRPr lang="en-US" altLang="en-US" b="1" dirty="0"/>
          </a:p>
          <a:p>
            <a:pPr marL="274320" indent="-274320" fontAlgn="auto">
              <a:spcAft>
                <a:spcPts val="0"/>
              </a:spcAft>
              <a:buClr>
                <a:schemeClr val="accent1">
                  <a:lumMod val="60000"/>
                  <a:lumOff val="40000"/>
                </a:schemeClr>
              </a:buClr>
              <a:buFont typeface="Arial" pitchFamily="34" charset="0"/>
              <a:buChar char="•"/>
              <a:defRPr/>
            </a:pPr>
            <a:r>
              <a:rPr lang="en-US" altLang="en-US" b="1" u="sng" dirty="0"/>
              <a:t>Balance the Ticket-</a:t>
            </a:r>
            <a:r>
              <a:rPr lang="en-US" altLang="en-US" b="1" dirty="0"/>
              <a:t>When a person is chosen as a running mate who can strengthen the ticket for the presidential candidate </a:t>
            </a:r>
          </a:p>
        </p:txBody>
      </p:sp>
      <p:pic>
        <p:nvPicPr>
          <p:cNvPr id="16388" name="Picture 7" descr="http://web-images.chacha.com/images/Gallery/4870/what-are-some-fun-facts-about-vice-presidents-1874382305-oct-9-2012-1-600x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36358"/>
            <a:ext cx="2700338" cy="3762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5486400" y="5791200"/>
            <a:ext cx="2984500" cy="369888"/>
          </a:xfrm>
          <a:prstGeom prst="rect">
            <a:avLst/>
          </a:prstGeom>
          <a:noFill/>
        </p:spPr>
        <p:txBody>
          <a:bodyPr>
            <a:spAutoFit/>
          </a:bodyPr>
          <a:lstStyle/>
          <a:p>
            <a:pPr algn="ctr">
              <a:defRPr/>
            </a:pPr>
            <a:r>
              <a:rPr lang="en-US" b="1" dirty="0">
                <a:latin typeface="+mj-lt"/>
              </a:rPr>
              <a:t>Vice President Spiro Agnew</a:t>
            </a:r>
          </a:p>
        </p:txBody>
      </p:sp>
    </p:spTree>
    <p:extLst>
      <p:ext uri="{BB962C8B-B14F-4D97-AF65-F5344CB8AC3E}">
        <p14:creationId xmlns:p14="http://schemas.microsoft.com/office/powerpoint/2010/main" val="2862865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81000"/>
            <a:ext cx="7024744" cy="1143000"/>
          </a:xfrm>
        </p:spPr>
        <p:txBody>
          <a:bodyPr/>
          <a:lstStyle/>
          <a:p>
            <a:pPr fontAlgn="auto">
              <a:spcAft>
                <a:spcPts val="0"/>
              </a:spcAft>
              <a:defRPr/>
            </a:pPr>
            <a:r>
              <a:rPr lang="en-US" altLang="en-US" u="sng" dirty="0">
                <a:solidFill>
                  <a:schemeClr val="tx1"/>
                </a:solidFill>
              </a:rPr>
              <a:t>The Vice President Today</a:t>
            </a:r>
          </a:p>
        </p:txBody>
      </p:sp>
      <p:sp>
        <p:nvSpPr>
          <p:cNvPr id="13315" name="Content Placeholder 2"/>
          <p:cNvSpPr>
            <a:spLocks noGrp="1"/>
          </p:cNvSpPr>
          <p:nvPr>
            <p:ph sz="half" idx="4294967295"/>
          </p:nvPr>
        </p:nvSpPr>
        <p:spPr>
          <a:xfrm>
            <a:off x="457200" y="1600200"/>
            <a:ext cx="4038600" cy="4953000"/>
          </a:xfrm>
          <a:prstGeom prst="rect">
            <a:avLst/>
          </a:prstGeom>
        </p:spPr>
        <p:txBody>
          <a:bodyPr rtlCol="0">
            <a:normAutofit/>
          </a:bodyPr>
          <a:lstStyle/>
          <a:p>
            <a:pPr marL="274320" indent="-274320" fontAlgn="auto">
              <a:spcAft>
                <a:spcPts val="0"/>
              </a:spcAft>
              <a:buClr>
                <a:schemeClr val="accent1">
                  <a:lumMod val="60000"/>
                  <a:lumOff val="40000"/>
                </a:schemeClr>
              </a:buClr>
              <a:buFont typeface="Arial" pitchFamily="34" charset="0"/>
              <a:buChar char="•"/>
              <a:defRPr/>
            </a:pPr>
            <a:r>
              <a:rPr lang="en-US" altLang="en-US" dirty="0"/>
              <a:t>Presidents have made them more important</a:t>
            </a:r>
          </a:p>
          <a:p>
            <a:pPr marL="274320" indent="-274320" fontAlgn="auto">
              <a:spcAft>
                <a:spcPts val="0"/>
              </a:spcAft>
              <a:buClr>
                <a:schemeClr val="accent1">
                  <a:lumMod val="60000"/>
                  <a:lumOff val="40000"/>
                </a:schemeClr>
              </a:buClr>
              <a:buFont typeface="Arial" pitchFamily="34" charset="0"/>
              <a:buChar char="•"/>
              <a:defRPr/>
            </a:pPr>
            <a:endParaRPr lang="en-US" altLang="en-US" dirty="0"/>
          </a:p>
          <a:p>
            <a:pPr marL="274320" indent="-274320" fontAlgn="auto">
              <a:spcAft>
                <a:spcPts val="0"/>
              </a:spcAft>
              <a:buClr>
                <a:schemeClr val="accent1">
                  <a:lumMod val="60000"/>
                  <a:lumOff val="40000"/>
                </a:schemeClr>
              </a:buClr>
              <a:buFont typeface="Arial" pitchFamily="34" charset="0"/>
              <a:buChar char="•"/>
              <a:defRPr/>
            </a:pPr>
            <a:r>
              <a:rPr lang="en-US" altLang="en-US" dirty="0"/>
              <a:t>Dick Cheney seen as the most influential V.P. (2001-2007)</a:t>
            </a:r>
          </a:p>
          <a:p>
            <a:pPr marL="274320" indent="-274320" fontAlgn="auto">
              <a:spcAft>
                <a:spcPts val="0"/>
              </a:spcAft>
              <a:buClr>
                <a:schemeClr val="accent1">
                  <a:lumMod val="60000"/>
                  <a:lumOff val="40000"/>
                </a:schemeClr>
              </a:buClr>
              <a:buFont typeface="Arial" pitchFamily="34" charset="0"/>
              <a:buChar char="•"/>
              <a:defRPr/>
            </a:pPr>
            <a:endParaRPr lang="en-US" altLang="en-US" dirty="0"/>
          </a:p>
          <a:p>
            <a:pPr marL="274320" indent="-274320" fontAlgn="auto">
              <a:spcAft>
                <a:spcPts val="0"/>
              </a:spcAft>
              <a:buClr>
                <a:schemeClr val="accent1">
                  <a:lumMod val="60000"/>
                  <a:lumOff val="40000"/>
                </a:schemeClr>
              </a:buClr>
              <a:buFont typeface="Arial" pitchFamily="34" charset="0"/>
              <a:buChar char="•"/>
              <a:defRPr/>
            </a:pPr>
            <a:r>
              <a:rPr lang="en-US" altLang="en-US" dirty="0"/>
              <a:t>Vice president Biden spent 36 years in the Senate and the head of the Foreign Relations Committee </a:t>
            </a:r>
          </a:p>
        </p:txBody>
      </p:sp>
      <p:pic>
        <p:nvPicPr>
          <p:cNvPr id="1741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199" y="1791493"/>
            <a:ext cx="2811463" cy="3780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5257800" y="5791200"/>
            <a:ext cx="3276600" cy="369332"/>
          </a:xfrm>
          <a:prstGeom prst="rect">
            <a:avLst/>
          </a:prstGeom>
          <a:noFill/>
        </p:spPr>
        <p:txBody>
          <a:bodyPr wrap="square" rtlCol="0">
            <a:spAutoFit/>
          </a:bodyPr>
          <a:lstStyle/>
          <a:p>
            <a:r>
              <a:rPr lang="en-US" b="1" dirty="0">
                <a:latin typeface="+mj-lt"/>
              </a:rPr>
              <a:t>Vice President Dick Chaney </a:t>
            </a:r>
          </a:p>
        </p:txBody>
      </p:sp>
    </p:spTree>
    <p:extLst>
      <p:ext uri="{BB962C8B-B14F-4D97-AF65-F5344CB8AC3E}">
        <p14:creationId xmlns:p14="http://schemas.microsoft.com/office/powerpoint/2010/main" val="1951042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81000"/>
            <a:ext cx="7024744" cy="1143000"/>
          </a:xfrm>
        </p:spPr>
        <p:txBody>
          <a:bodyPr/>
          <a:lstStyle/>
          <a:p>
            <a:pPr fontAlgn="auto">
              <a:spcAft>
                <a:spcPts val="0"/>
              </a:spcAft>
              <a:defRPr/>
            </a:pPr>
            <a:r>
              <a:rPr lang="en-US" altLang="en-US" u="sng" dirty="0">
                <a:solidFill>
                  <a:schemeClr val="tx1"/>
                </a:solidFill>
              </a:rPr>
              <a:t>Vice President</a:t>
            </a:r>
          </a:p>
        </p:txBody>
      </p:sp>
      <p:sp>
        <p:nvSpPr>
          <p:cNvPr id="18435" name="Content Placeholder 2"/>
          <p:cNvSpPr>
            <a:spLocks noGrp="1"/>
          </p:cNvSpPr>
          <p:nvPr>
            <p:ph sz="half" idx="4294967295"/>
          </p:nvPr>
        </p:nvSpPr>
        <p:spPr>
          <a:xfrm>
            <a:off x="457200" y="1600200"/>
            <a:ext cx="4038600" cy="4525963"/>
          </a:xfrm>
          <a:prstGeom prst="rect">
            <a:avLst/>
          </a:prstGeom>
        </p:spPr>
        <p:txBody>
          <a:bodyPr/>
          <a:lstStyle/>
          <a:p>
            <a:r>
              <a:rPr lang="en-US" altLang="en-US" dirty="0"/>
              <a:t>The Vice President is seen as a “true assistant President”</a:t>
            </a:r>
          </a:p>
          <a:p>
            <a:endParaRPr lang="en-US" altLang="en-US" dirty="0"/>
          </a:p>
          <a:p>
            <a:r>
              <a:rPr lang="en-US" altLang="en-US" dirty="0"/>
              <a:t>The Vice-president is not subject to removal from office by the President they must have Congresses approval </a:t>
            </a:r>
          </a:p>
        </p:txBody>
      </p:sp>
      <p:pic>
        <p:nvPicPr>
          <p:cNvPr id="184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219200"/>
            <a:ext cx="3097213" cy="445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4724400" y="5935436"/>
            <a:ext cx="4114800" cy="369332"/>
          </a:xfrm>
          <a:prstGeom prst="rect">
            <a:avLst/>
          </a:prstGeom>
          <a:noFill/>
        </p:spPr>
        <p:txBody>
          <a:bodyPr wrap="square">
            <a:spAutoFit/>
          </a:bodyPr>
          <a:lstStyle/>
          <a:p>
            <a:pPr>
              <a:defRPr/>
            </a:pPr>
            <a:r>
              <a:rPr lang="en-US" b="1" dirty="0">
                <a:latin typeface="+mj-lt"/>
              </a:rPr>
              <a:t>Vice President Nelson Rockefeller</a:t>
            </a:r>
          </a:p>
        </p:txBody>
      </p:sp>
    </p:spTree>
    <p:extLst>
      <p:ext uri="{BB962C8B-B14F-4D97-AF65-F5344CB8AC3E}">
        <p14:creationId xmlns:p14="http://schemas.microsoft.com/office/powerpoint/2010/main" val="2399110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152400"/>
            <a:ext cx="7024744" cy="1143000"/>
          </a:xfrm>
        </p:spPr>
        <p:txBody>
          <a:bodyPr/>
          <a:lstStyle/>
          <a:p>
            <a:pPr fontAlgn="auto">
              <a:spcAft>
                <a:spcPts val="0"/>
              </a:spcAft>
              <a:defRPr/>
            </a:pPr>
            <a:r>
              <a:rPr lang="en-US" altLang="en-US" u="sng" dirty="0">
                <a:solidFill>
                  <a:schemeClr val="tx1"/>
                </a:solidFill>
              </a:rPr>
              <a:t>Vice Presidential Vacancy</a:t>
            </a:r>
          </a:p>
        </p:txBody>
      </p:sp>
      <p:sp>
        <p:nvSpPr>
          <p:cNvPr id="15363" name="Content Placeholder 2"/>
          <p:cNvSpPr>
            <a:spLocks noGrp="1"/>
          </p:cNvSpPr>
          <p:nvPr>
            <p:ph sz="half" idx="4294967295"/>
          </p:nvPr>
        </p:nvSpPr>
        <p:spPr>
          <a:xfrm>
            <a:off x="457200" y="1600200"/>
            <a:ext cx="4038600" cy="4953000"/>
          </a:xfrm>
          <a:prstGeom prst="rect">
            <a:avLst/>
          </a:prstGeom>
        </p:spPr>
        <p:txBody>
          <a:bodyPr rtlCol="0">
            <a:normAutofit fontScale="92500" lnSpcReduction="20000"/>
          </a:bodyPr>
          <a:lstStyle/>
          <a:p>
            <a:pPr marL="274320" indent="-274320" fontAlgn="auto">
              <a:spcAft>
                <a:spcPts val="0"/>
              </a:spcAft>
              <a:buClr>
                <a:schemeClr val="accent1">
                  <a:lumMod val="60000"/>
                  <a:lumOff val="40000"/>
                </a:schemeClr>
              </a:buClr>
              <a:buFont typeface="Arial" pitchFamily="34" charset="0"/>
              <a:buChar char="•"/>
              <a:defRPr/>
            </a:pPr>
            <a:r>
              <a:rPr lang="en-US" altLang="en-US" sz="2400" dirty="0"/>
              <a:t>There has been eighteen total vice presidential vacancies </a:t>
            </a:r>
          </a:p>
          <a:p>
            <a:pPr marL="274320" indent="-274320" fontAlgn="auto">
              <a:spcAft>
                <a:spcPts val="0"/>
              </a:spcAft>
              <a:buClr>
                <a:schemeClr val="accent1">
                  <a:lumMod val="60000"/>
                  <a:lumOff val="40000"/>
                </a:schemeClr>
              </a:buClr>
              <a:buFont typeface="Arial" pitchFamily="34" charset="0"/>
              <a:buChar char="•"/>
              <a:defRPr/>
            </a:pPr>
            <a:endParaRPr lang="en-US" altLang="en-US" sz="2400" dirty="0"/>
          </a:p>
          <a:p>
            <a:pPr marL="274320" indent="-274320" fontAlgn="auto">
              <a:spcAft>
                <a:spcPts val="0"/>
              </a:spcAft>
              <a:buClr>
                <a:schemeClr val="accent1">
                  <a:lumMod val="60000"/>
                  <a:lumOff val="40000"/>
                </a:schemeClr>
              </a:buClr>
              <a:buFont typeface="Arial" pitchFamily="34" charset="0"/>
              <a:buChar char="•"/>
              <a:defRPr/>
            </a:pPr>
            <a:r>
              <a:rPr lang="en-US" altLang="en-US" sz="2400" dirty="0"/>
              <a:t>Nine times by succession to President </a:t>
            </a:r>
          </a:p>
          <a:p>
            <a:pPr marL="548640" lvl="1" indent="-182880" fontAlgn="auto">
              <a:spcAft>
                <a:spcPts val="0"/>
              </a:spcAft>
              <a:buClr>
                <a:schemeClr val="accent1">
                  <a:lumMod val="60000"/>
                  <a:lumOff val="40000"/>
                </a:schemeClr>
              </a:buClr>
              <a:buFont typeface="Arial" pitchFamily="34" charset="0"/>
              <a:buChar char="•"/>
              <a:defRPr/>
            </a:pPr>
            <a:r>
              <a:rPr lang="en-US" altLang="en-US" dirty="0"/>
              <a:t>Twice by resignation</a:t>
            </a:r>
          </a:p>
          <a:p>
            <a:pPr marL="548640" lvl="1" indent="-182880" fontAlgn="auto">
              <a:spcAft>
                <a:spcPts val="0"/>
              </a:spcAft>
              <a:buClr>
                <a:schemeClr val="accent1">
                  <a:lumMod val="60000"/>
                  <a:lumOff val="40000"/>
                </a:schemeClr>
              </a:buClr>
              <a:buFont typeface="Arial" pitchFamily="34" charset="0"/>
              <a:buChar char="•"/>
              <a:defRPr/>
            </a:pPr>
            <a:r>
              <a:rPr lang="en-US" altLang="en-US" dirty="0"/>
              <a:t>Seven times by death</a:t>
            </a:r>
          </a:p>
          <a:p>
            <a:pPr marL="274320" indent="-274320" fontAlgn="auto">
              <a:spcAft>
                <a:spcPts val="0"/>
              </a:spcAft>
              <a:buClr>
                <a:schemeClr val="accent1">
                  <a:lumMod val="60000"/>
                  <a:lumOff val="40000"/>
                </a:schemeClr>
              </a:buClr>
              <a:buFont typeface="Arial" pitchFamily="34" charset="0"/>
              <a:buChar char="•"/>
              <a:defRPr/>
            </a:pPr>
            <a:endParaRPr lang="en-US" altLang="en-US" sz="2400" dirty="0"/>
          </a:p>
          <a:p>
            <a:pPr marL="274320" indent="-274320" fontAlgn="auto">
              <a:spcAft>
                <a:spcPts val="0"/>
              </a:spcAft>
              <a:buClr>
                <a:schemeClr val="accent1">
                  <a:lumMod val="60000"/>
                  <a:lumOff val="40000"/>
                </a:schemeClr>
              </a:buClr>
              <a:buFont typeface="Arial" pitchFamily="34" charset="0"/>
              <a:buChar char="•"/>
              <a:defRPr/>
            </a:pPr>
            <a:r>
              <a:rPr lang="en-US" altLang="en-US" sz="2400" dirty="0"/>
              <a:t>Whenever there is a vacancy the President shall nominate the Vice-President, approved by majority of both houses</a:t>
            </a:r>
          </a:p>
          <a:p>
            <a:pPr marL="548640" lvl="1" indent="-182880" fontAlgn="auto">
              <a:spcAft>
                <a:spcPts val="0"/>
              </a:spcAft>
              <a:buClr>
                <a:schemeClr val="accent1">
                  <a:lumMod val="60000"/>
                  <a:lumOff val="40000"/>
                </a:schemeClr>
              </a:buClr>
              <a:buFont typeface="Arial" pitchFamily="34" charset="0"/>
              <a:buChar char="•"/>
              <a:defRPr/>
            </a:pPr>
            <a:r>
              <a:rPr lang="en-US" altLang="en-US" sz="2000" dirty="0"/>
              <a:t>Rockefeller and Ford</a:t>
            </a:r>
          </a:p>
        </p:txBody>
      </p:sp>
      <p:pic>
        <p:nvPicPr>
          <p:cNvPr id="19460" name="Picture 7" descr="http://upload.wikimedia.org/wikipedia/commons/4/4e/Gerald_F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173413"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4998243" y="5759450"/>
            <a:ext cx="3540125" cy="368300"/>
          </a:xfrm>
          <a:prstGeom prst="rect">
            <a:avLst/>
          </a:prstGeom>
          <a:noFill/>
        </p:spPr>
        <p:txBody>
          <a:bodyPr wrap="square">
            <a:spAutoFit/>
          </a:bodyPr>
          <a:lstStyle/>
          <a:p>
            <a:pPr algn="ctr">
              <a:defRPr/>
            </a:pPr>
            <a:r>
              <a:rPr lang="en-US" b="1" dirty="0">
                <a:latin typeface="+mj-lt"/>
              </a:rPr>
              <a:t>Vice President Gerald Ford</a:t>
            </a:r>
          </a:p>
        </p:txBody>
      </p:sp>
    </p:spTree>
    <p:extLst>
      <p:ext uri="{BB962C8B-B14F-4D97-AF65-F5344CB8AC3E}">
        <p14:creationId xmlns:p14="http://schemas.microsoft.com/office/powerpoint/2010/main" val="84717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724400" y="1752600"/>
            <a:ext cx="3313355" cy="2048436"/>
          </a:xfrm>
        </p:spPr>
        <p:txBody>
          <a:bodyPr>
            <a:normAutofit fontScale="90000"/>
          </a:bodyPr>
          <a:lstStyle/>
          <a:p>
            <a:pPr eaLnBrk="1" hangingPunct="1"/>
            <a:r>
              <a:rPr lang="en-US" altLang="en-US" dirty="0"/>
              <a:t>Section 3-</a:t>
            </a:r>
            <a:br>
              <a:rPr lang="en-US" altLang="en-US" dirty="0"/>
            </a:br>
            <a:r>
              <a:rPr lang="en-US" altLang="en-US" dirty="0"/>
              <a:t>Presidential Selection: the Framer’s Plan</a:t>
            </a:r>
          </a:p>
        </p:txBody>
      </p:sp>
    </p:spTree>
    <p:extLst>
      <p:ext uri="{BB962C8B-B14F-4D97-AF65-F5344CB8AC3E}">
        <p14:creationId xmlns:p14="http://schemas.microsoft.com/office/powerpoint/2010/main" val="3655152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1043493" y="2323652"/>
            <a:ext cx="3528508" cy="3508977"/>
          </a:xfrm>
        </p:spPr>
        <p:txBody>
          <a:bodyPr>
            <a:noAutofit/>
          </a:bodyPr>
          <a:lstStyle/>
          <a:p>
            <a:pPr eaLnBrk="1" hangingPunct="1"/>
            <a:r>
              <a:rPr lang="en-US" altLang="en-US" sz="3600" dirty="0"/>
              <a:t>Presidential elector</a:t>
            </a:r>
          </a:p>
          <a:p>
            <a:pPr eaLnBrk="1" hangingPunct="1"/>
            <a:r>
              <a:rPr lang="en-US" altLang="en-US" sz="3600" dirty="0"/>
              <a:t>Electoral vote</a:t>
            </a:r>
          </a:p>
          <a:p>
            <a:pPr eaLnBrk="1" hangingPunct="1"/>
            <a:r>
              <a:rPr lang="en-US" altLang="en-US" sz="3600" dirty="0"/>
              <a:t>Electoral college</a:t>
            </a:r>
          </a:p>
        </p:txBody>
      </p:sp>
      <p:sp>
        <p:nvSpPr>
          <p:cNvPr id="3074" name="Title 1"/>
          <p:cNvSpPr>
            <a:spLocks noGrp="1"/>
          </p:cNvSpPr>
          <p:nvPr>
            <p:ph type="title"/>
          </p:nvPr>
        </p:nvSpPr>
        <p:spPr/>
        <p:txBody>
          <a:bodyPr/>
          <a:lstStyle/>
          <a:p>
            <a:pPr eaLnBrk="1" hangingPunct="1"/>
            <a:r>
              <a:rPr lang="en-US" altLang="en-US" b="1" u="sng" dirty="0"/>
              <a:t>Key Terms</a:t>
            </a:r>
          </a:p>
        </p:txBody>
      </p:sp>
      <p:pic>
        <p:nvPicPr>
          <p:cNvPr id="10242" name="Picture 2" descr="https://c2.staticflickr.com/8/7130/8168357985_df712dee7d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62200"/>
            <a:ext cx="3823317" cy="307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23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066800" y="914400"/>
            <a:ext cx="7024744" cy="1143000"/>
          </a:xfrm>
        </p:spPr>
        <p:txBody>
          <a:bodyPr/>
          <a:lstStyle/>
          <a:p>
            <a:pPr eaLnBrk="1" hangingPunct="1"/>
            <a:r>
              <a:rPr lang="en-US" altLang="en-US" b="1" u="sng" dirty="0"/>
              <a:t>Original Provisions</a:t>
            </a:r>
          </a:p>
        </p:txBody>
      </p:sp>
      <p:sp>
        <p:nvSpPr>
          <p:cNvPr id="4099" name="Content Placeholder 4"/>
          <p:cNvSpPr>
            <a:spLocks noGrp="1"/>
          </p:cNvSpPr>
          <p:nvPr>
            <p:ph sz="quarter" idx="13"/>
          </p:nvPr>
        </p:nvSpPr>
        <p:spPr>
          <a:xfrm>
            <a:off x="685800" y="2133600"/>
            <a:ext cx="3803904" cy="4334256"/>
          </a:xfrm>
        </p:spPr>
        <p:txBody>
          <a:bodyPr>
            <a:normAutofit fontScale="92500" lnSpcReduction="10000"/>
          </a:bodyPr>
          <a:lstStyle/>
          <a:p>
            <a:r>
              <a:rPr lang="en-US" altLang="en-US" dirty="0"/>
              <a:t>The Framer’s gave more time to the matter of  choosing a president then any other matter </a:t>
            </a:r>
          </a:p>
          <a:p>
            <a:endParaRPr lang="en-US" altLang="en-US" dirty="0"/>
          </a:p>
          <a:p>
            <a:r>
              <a:rPr lang="en-US" altLang="en-US" dirty="0"/>
              <a:t>Could not decide if Congress should choose or give the direct vote to the people</a:t>
            </a:r>
          </a:p>
          <a:p>
            <a:endParaRPr lang="en-US" altLang="en-US" dirty="0"/>
          </a:p>
          <a:p>
            <a:r>
              <a:rPr lang="en-US" altLang="en-US" dirty="0"/>
              <a:t>Congressional selection was eventually chosen</a:t>
            </a:r>
          </a:p>
          <a:p>
            <a:pPr eaLnBrk="1" hangingPunct="1"/>
            <a:endParaRPr lang="en-US" altLang="en-US" dirty="0"/>
          </a:p>
        </p:txBody>
      </p:sp>
      <p:pic>
        <p:nvPicPr>
          <p:cNvPr id="4101" name="Picture 6" descr="http://www.minnpost.com/_asset/0sd9mm/mp_main_wide/SigningConstitutionChristy4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43200"/>
            <a:ext cx="3505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20762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762000"/>
            <a:ext cx="7024744" cy="1143000"/>
          </a:xfrm>
        </p:spPr>
        <p:txBody>
          <a:bodyPr/>
          <a:lstStyle/>
          <a:p>
            <a:pPr eaLnBrk="1" hangingPunct="1"/>
            <a:r>
              <a:rPr lang="en-US" altLang="en-US" b="1" u="sng" dirty="0"/>
              <a:t>Original Provisions</a:t>
            </a:r>
          </a:p>
        </p:txBody>
      </p:sp>
      <p:sp>
        <p:nvSpPr>
          <p:cNvPr id="5123" name="Content Placeholder 2"/>
          <p:cNvSpPr>
            <a:spLocks noGrp="1"/>
          </p:cNvSpPr>
          <p:nvPr>
            <p:ph sz="quarter" idx="13"/>
          </p:nvPr>
        </p:nvSpPr>
        <p:spPr>
          <a:xfrm>
            <a:off x="685800" y="2240280"/>
            <a:ext cx="3803904" cy="4312920"/>
          </a:xfrm>
        </p:spPr>
        <p:txBody>
          <a:bodyPr>
            <a:normAutofit fontScale="92500" lnSpcReduction="10000"/>
          </a:bodyPr>
          <a:lstStyle/>
          <a:p>
            <a:r>
              <a:rPr lang="en-US" altLang="en-US" dirty="0"/>
              <a:t>Most Framers though a direct vote would lead to disorder</a:t>
            </a:r>
          </a:p>
          <a:p>
            <a:endParaRPr lang="en-US" altLang="en-US" dirty="0"/>
          </a:p>
          <a:p>
            <a:r>
              <a:rPr lang="en-US" altLang="en-US" dirty="0"/>
              <a:t>President and Vice president were to be chosen by a body of electors</a:t>
            </a:r>
          </a:p>
          <a:p>
            <a:endParaRPr lang="en-US" altLang="en-US" b="1" dirty="0"/>
          </a:p>
          <a:p>
            <a:r>
              <a:rPr lang="en-US" altLang="en-US" b="1" dirty="0"/>
              <a:t>Presidential electors were to be chosen by each individual states legislature.</a:t>
            </a:r>
          </a:p>
        </p:txBody>
      </p:sp>
      <p:pic>
        <p:nvPicPr>
          <p:cNvPr id="5125" name="Picture 6" descr="http://www.civiced.org/wtpcompanion/hs/image/0809/0809webwtphs_uni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09800"/>
            <a:ext cx="2428875" cy="3476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26858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90600" y="914400"/>
            <a:ext cx="7024744" cy="1143000"/>
          </a:xfrm>
        </p:spPr>
        <p:txBody>
          <a:bodyPr/>
          <a:lstStyle/>
          <a:p>
            <a:pPr eaLnBrk="1" hangingPunct="1"/>
            <a:r>
              <a:rPr lang="en-US" altLang="en-US" b="1" u="sng" dirty="0"/>
              <a:t>Original Provisions</a:t>
            </a:r>
          </a:p>
        </p:txBody>
      </p:sp>
      <p:sp>
        <p:nvSpPr>
          <p:cNvPr id="6147" name="Content Placeholder 2"/>
          <p:cNvSpPr>
            <a:spLocks noGrp="1"/>
          </p:cNvSpPr>
          <p:nvPr>
            <p:ph sz="quarter" idx="13"/>
          </p:nvPr>
        </p:nvSpPr>
        <p:spPr>
          <a:xfrm>
            <a:off x="685800" y="2240280"/>
            <a:ext cx="3803904" cy="4236720"/>
          </a:xfrm>
        </p:spPr>
        <p:txBody>
          <a:bodyPr>
            <a:normAutofit fontScale="92500"/>
          </a:bodyPr>
          <a:lstStyle/>
          <a:p>
            <a:r>
              <a:rPr lang="en-US" altLang="en-US" dirty="0"/>
              <a:t>Each state would have as many electors as it would have senators and representatives in Congress</a:t>
            </a:r>
          </a:p>
          <a:p>
            <a:endParaRPr lang="en-US" altLang="en-US" dirty="0"/>
          </a:p>
          <a:p>
            <a:r>
              <a:rPr lang="en-US" altLang="en-US" dirty="0"/>
              <a:t>Each state would cast two electoral votes</a:t>
            </a:r>
          </a:p>
          <a:p>
            <a:endParaRPr lang="en-US" altLang="en-US" dirty="0"/>
          </a:p>
          <a:p>
            <a:r>
              <a:rPr lang="en-US" altLang="en-US" dirty="0"/>
              <a:t>Each for a different candidate</a:t>
            </a:r>
          </a:p>
        </p:txBody>
      </p:sp>
      <p:pic>
        <p:nvPicPr>
          <p:cNvPr id="6149" name="Picture 6" descr="http://www.lib.utexas.edu/maps/historical/colonial_1689-17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3733800" cy="411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723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t>Original Provisions</a:t>
            </a:r>
          </a:p>
        </p:txBody>
      </p:sp>
      <p:sp>
        <p:nvSpPr>
          <p:cNvPr id="7171" name="Content Placeholder 2"/>
          <p:cNvSpPr>
            <a:spLocks noGrp="1"/>
          </p:cNvSpPr>
          <p:nvPr>
            <p:ph sz="quarter" idx="13"/>
          </p:nvPr>
        </p:nvSpPr>
        <p:spPr>
          <a:xfrm>
            <a:off x="1042416" y="2313432"/>
            <a:ext cx="3419856" cy="3934968"/>
          </a:xfrm>
        </p:spPr>
        <p:txBody>
          <a:bodyPr>
            <a:normAutofit fontScale="92500"/>
          </a:bodyPr>
          <a:lstStyle/>
          <a:p>
            <a:r>
              <a:rPr lang="en-US" altLang="en-US" dirty="0"/>
              <a:t>The candidate with the most votes was named President and the next highest vote getter was Vice President</a:t>
            </a:r>
          </a:p>
          <a:p>
            <a:endParaRPr lang="en-US" altLang="en-US" dirty="0"/>
          </a:p>
          <a:p>
            <a:r>
              <a:rPr lang="en-US" altLang="en-US" dirty="0"/>
              <a:t>Framers intended the electors to be enlightened and respectable citizens</a:t>
            </a:r>
          </a:p>
        </p:txBody>
      </p:sp>
      <p:pic>
        <p:nvPicPr>
          <p:cNvPr id="7173" name="Picture 6" descr="http://www.wikitree.com/photo.php/thumb/6/68/John_Adams_1793_John_Trumbull.jpg/300px-John_Adams_1793_John_Trumb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91" y="2514600"/>
            <a:ext cx="3234906"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8720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a:t>2.) Chief Executive</a:t>
            </a:r>
          </a:p>
          <a:p>
            <a:pPr lvl="1"/>
            <a:r>
              <a:rPr lang="en-US" dirty="0"/>
              <a:t>Constitution give President “executive power”</a:t>
            </a:r>
          </a:p>
          <a:p>
            <a:pPr lvl="1"/>
            <a:r>
              <a:rPr lang="en-US" dirty="0"/>
              <a:t>Immensely broad in both domestic and foreign affairs</a:t>
            </a:r>
          </a:p>
          <a:p>
            <a:pPr lvl="1"/>
            <a:r>
              <a:rPr lang="en-US" dirty="0"/>
              <a:t>“The most powerful office in the world”</a:t>
            </a:r>
          </a:p>
          <a:p>
            <a:pPr lvl="1"/>
            <a:r>
              <a:rPr lang="en-US" dirty="0"/>
              <a:t>The President IS NOT all-powerful</a:t>
            </a:r>
          </a:p>
          <a:p>
            <a:pPr lvl="1"/>
            <a:r>
              <a:rPr lang="en-US" dirty="0"/>
              <a:t>Checks and balances regulate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66800" y="914400"/>
            <a:ext cx="7024744" cy="1143000"/>
          </a:xfrm>
        </p:spPr>
        <p:txBody>
          <a:bodyPr/>
          <a:lstStyle/>
          <a:p>
            <a:pPr eaLnBrk="1" hangingPunct="1"/>
            <a:r>
              <a:rPr lang="en-US" altLang="en-US" b="1" u="sng" dirty="0"/>
              <a:t>The Rise of Parties</a:t>
            </a:r>
          </a:p>
        </p:txBody>
      </p:sp>
      <p:sp>
        <p:nvSpPr>
          <p:cNvPr id="8195" name="Content Placeholder 2"/>
          <p:cNvSpPr>
            <a:spLocks noGrp="1"/>
          </p:cNvSpPr>
          <p:nvPr>
            <p:ph sz="quarter" idx="13"/>
          </p:nvPr>
        </p:nvSpPr>
        <p:spPr>
          <a:xfrm>
            <a:off x="1042416" y="2313432"/>
            <a:ext cx="3834384" cy="3934968"/>
          </a:xfrm>
        </p:spPr>
        <p:txBody>
          <a:bodyPr>
            <a:normAutofit/>
          </a:bodyPr>
          <a:lstStyle/>
          <a:p>
            <a:r>
              <a:rPr lang="en-US" altLang="en-US" b="1" dirty="0"/>
              <a:t>Electoral college-The group of people (electors) chosen from each State and D.C. charged with formally selecting the President and the VP</a:t>
            </a:r>
          </a:p>
          <a:p>
            <a:pPr lvl="1"/>
            <a:r>
              <a:rPr lang="en-US" altLang="en-US" dirty="0"/>
              <a:t>Early on flaws started to develop</a:t>
            </a:r>
          </a:p>
        </p:txBody>
      </p:sp>
      <p:pic>
        <p:nvPicPr>
          <p:cNvPr id="8197" name="Picture 6" descr="http://upload.wikimedia.org/wikipedia/en/thumb/a/a3/US_Electoral_College_Map.PNG/600px-US_Electoral_College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743200"/>
            <a:ext cx="3962400" cy="29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816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66800" y="990600"/>
            <a:ext cx="7024744" cy="1143000"/>
          </a:xfrm>
        </p:spPr>
        <p:txBody>
          <a:bodyPr/>
          <a:lstStyle/>
          <a:p>
            <a:pPr eaLnBrk="1" hangingPunct="1"/>
            <a:r>
              <a:rPr lang="en-US" altLang="en-US" b="1" u="sng" dirty="0"/>
              <a:t>The Election of 1800</a:t>
            </a:r>
          </a:p>
        </p:txBody>
      </p:sp>
      <p:sp>
        <p:nvSpPr>
          <p:cNvPr id="9219" name="Content Placeholder 2"/>
          <p:cNvSpPr>
            <a:spLocks noGrp="1"/>
          </p:cNvSpPr>
          <p:nvPr>
            <p:ph sz="quarter" idx="13"/>
          </p:nvPr>
        </p:nvSpPr>
        <p:spPr>
          <a:xfrm>
            <a:off x="685800" y="2240280"/>
            <a:ext cx="3803904" cy="4236720"/>
          </a:xfrm>
        </p:spPr>
        <p:txBody>
          <a:bodyPr>
            <a:normAutofit fontScale="92500" lnSpcReduction="10000"/>
          </a:bodyPr>
          <a:lstStyle/>
          <a:p>
            <a:r>
              <a:rPr lang="en-US" altLang="en-US" dirty="0"/>
              <a:t>System broke down during the election of 1800</a:t>
            </a:r>
          </a:p>
          <a:p>
            <a:endParaRPr lang="en-US" altLang="en-US" dirty="0"/>
          </a:p>
          <a:p>
            <a:r>
              <a:rPr lang="en-US" altLang="en-US" dirty="0"/>
              <a:t>Two well defined parties emerged the Federalists and the Democratic-Republicans</a:t>
            </a:r>
          </a:p>
          <a:p>
            <a:endParaRPr lang="en-US" altLang="en-US" dirty="0"/>
          </a:p>
          <a:p>
            <a:r>
              <a:rPr lang="en-US" altLang="en-US" dirty="0"/>
              <a:t>Each party nominated a President and Vice President</a:t>
            </a:r>
          </a:p>
        </p:txBody>
      </p:sp>
      <p:pic>
        <p:nvPicPr>
          <p:cNvPr id="9221" name="Picture 6" descr="http://www.duke.edu/~tjs6/Federalist/Federalist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78380"/>
            <a:ext cx="3886200" cy="408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748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66800" y="914400"/>
            <a:ext cx="7024744" cy="1143000"/>
          </a:xfrm>
        </p:spPr>
        <p:txBody>
          <a:bodyPr/>
          <a:lstStyle/>
          <a:p>
            <a:pPr eaLnBrk="1" hangingPunct="1"/>
            <a:r>
              <a:rPr lang="en-US" altLang="en-US" b="1" u="sng" dirty="0"/>
              <a:t>The Election of 1800</a:t>
            </a:r>
          </a:p>
        </p:txBody>
      </p:sp>
      <p:sp>
        <p:nvSpPr>
          <p:cNvPr id="3" name="Content Placeholder 2"/>
          <p:cNvSpPr>
            <a:spLocks noGrp="1"/>
          </p:cNvSpPr>
          <p:nvPr>
            <p:ph sz="quarter" idx="13"/>
          </p:nvPr>
        </p:nvSpPr>
        <p:spPr>
          <a:xfrm>
            <a:off x="685800" y="2240280"/>
            <a:ext cx="4953000" cy="4312920"/>
          </a:xfrm>
        </p:spPr>
        <p:txBody>
          <a:bodyPr rtlCol="0">
            <a:normAutofit fontScale="77500" lnSpcReduction="20000"/>
          </a:bodyPr>
          <a:lstStyle/>
          <a:p>
            <a:pPr>
              <a:buFont typeface="Arial" pitchFamily="34" charset="0"/>
              <a:buChar char="•"/>
              <a:defRPr/>
            </a:pPr>
            <a:r>
              <a:rPr lang="en-US" dirty="0"/>
              <a:t>Each party also nominated 73 people to serve as electors</a:t>
            </a:r>
          </a:p>
          <a:p>
            <a:pPr>
              <a:buFont typeface="Arial" pitchFamily="34" charset="0"/>
              <a:buChar char="•"/>
              <a:defRPr/>
            </a:pPr>
            <a:endParaRPr lang="en-US" dirty="0"/>
          </a:p>
          <a:p>
            <a:pPr>
              <a:buFont typeface="Arial" pitchFamily="34" charset="0"/>
              <a:buChar char="•"/>
              <a:defRPr/>
            </a:pPr>
            <a:r>
              <a:rPr lang="en-US" dirty="0"/>
              <a:t>There was a tie for the Presidency between Aaron Burr and Thomas Jefferson </a:t>
            </a:r>
          </a:p>
          <a:p>
            <a:pPr>
              <a:buFont typeface="Arial" pitchFamily="34" charset="0"/>
              <a:buChar char="•"/>
              <a:defRPr/>
            </a:pPr>
            <a:endParaRPr lang="en-US" dirty="0"/>
          </a:p>
          <a:p>
            <a:pPr>
              <a:buFont typeface="Arial" pitchFamily="34" charset="0"/>
              <a:buChar char="•"/>
              <a:defRPr/>
            </a:pPr>
            <a:r>
              <a:rPr lang="en-US" dirty="0"/>
              <a:t>Each elector had two votes and had to vote for two different people</a:t>
            </a:r>
          </a:p>
          <a:p>
            <a:pPr lvl="1">
              <a:buFont typeface="Arial" pitchFamily="34" charset="0"/>
              <a:buChar char="•"/>
              <a:defRPr/>
            </a:pPr>
            <a:r>
              <a:rPr lang="en-US" dirty="0"/>
              <a:t>They voted for candidates representing their party </a:t>
            </a:r>
          </a:p>
          <a:p>
            <a:pPr>
              <a:buFont typeface="Arial" pitchFamily="34" charset="0"/>
              <a:buChar char="•"/>
              <a:defRPr/>
            </a:pPr>
            <a:endParaRPr lang="en-US" dirty="0"/>
          </a:p>
          <a:p>
            <a:pPr>
              <a:buFont typeface="Arial" pitchFamily="34" charset="0"/>
              <a:buChar char="•"/>
              <a:defRPr/>
            </a:pPr>
            <a:r>
              <a:rPr lang="en-US" dirty="0"/>
              <a:t>It took 36 separate ballots but the House of Representatives finally chose Jefferson</a:t>
            </a:r>
          </a:p>
          <a:p>
            <a:pPr eaLnBrk="1" fontAlgn="auto" hangingPunct="1">
              <a:spcAft>
                <a:spcPts val="0"/>
              </a:spcAft>
              <a:buFont typeface="Arial" pitchFamily="34" charset="0"/>
              <a:buChar char="•"/>
              <a:defRPr/>
            </a:pPr>
            <a:endParaRPr lang="en-US" dirty="0"/>
          </a:p>
        </p:txBody>
      </p:sp>
      <p:pic>
        <p:nvPicPr>
          <p:cNvPr id="10245" name="Picture 6" descr="http://sc94.ameslab.gov/TOUR/tjeffers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59330"/>
            <a:ext cx="2590800" cy="39083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753825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52456" y="914400"/>
            <a:ext cx="7024744" cy="1143000"/>
          </a:xfrm>
        </p:spPr>
        <p:txBody>
          <a:bodyPr/>
          <a:lstStyle/>
          <a:p>
            <a:pPr eaLnBrk="1" hangingPunct="1"/>
            <a:r>
              <a:rPr lang="en-US" altLang="en-US" b="1" u="sng" dirty="0"/>
              <a:t>The Election of 1800</a:t>
            </a:r>
          </a:p>
        </p:txBody>
      </p:sp>
      <p:sp>
        <p:nvSpPr>
          <p:cNvPr id="3" name="Content Placeholder 2"/>
          <p:cNvSpPr>
            <a:spLocks noGrp="1"/>
          </p:cNvSpPr>
          <p:nvPr>
            <p:ph sz="quarter" idx="13"/>
          </p:nvPr>
        </p:nvSpPr>
        <p:spPr>
          <a:xfrm>
            <a:off x="1042416" y="2057400"/>
            <a:ext cx="4824984" cy="4191000"/>
          </a:xfrm>
        </p:spPr>
        <p:txBody>
          <a:bodyPr rtlCol="0">
            <a:normAutofit fontScale="92500" lnSpcReduction="10000"/>
          </a:bodyPr>
          <a:lstStyle/>
          <a:p>
            <a:pPr>
              <a:buFont typeface="Arial" pitchFamily="34" charset="0"/>
              <a:buChar char="•"/>
              <a:defRPr/>
            </a:pPr>
            <a:r>
              <a:rPr lang="en-US" b="1" u="sng" dirty="0"/>
              <a:t>Produced Three New Elements:</a:t>
            </a:r>
          </a:p>
          <a:p>
            <a:pPr lvl="1">
              <a:buFont typeface="Arial" pitchFamily="34" charset="0"/>
              <a:buChar char="–"/>
              <a:defRPr/>
            </a:pPr>
            <a:r>
              <a:rPr lang="en-US" sz="2400" dirty="0"/>
              <a:t>1.) Party nominations for President and Vice President</a:t>
            </a:r>
          </a:p>
          <a:p>
            <a:pPr lvl="1">
              <a:buFont typeface="Arial" pitchFamily="34" charset="0"/>
              <a:buChar char="–"/>
              <a:defRPr/>
            </a:pPr>
            <a:endParaRPr lang="en-US" sz="2400" dirty="0"/>
          </a:p>
          <a:p>
            <a:pPr lvl="1">
              <a:buFont typeface="Arial" pitchFamily="34" charset="0"/>
              <a:buChar char="–"/>
              <a:defRPr/>
            </a:pPr>
            <a:r>
              <a:rPr lang="en-US" sz="2400" dirty="0"/>
              <a:t>2.) Nomination for candidates for presidential electors in state’s who pledged their votes for their party</a:t>
            </a:r>
          </a:p>
          <a:p>
            <a:pPr lvl="1">
              <a:buFont typeface="Arial" pitchFamily="34" charset="0"/>
              <a:buChar char="–"/>
              <a:defRPr/>
            </a:pPr>
            <a:endParaRPr lang="en-US" sz="2400" dirty="0"/>
          </a:p>
          <a:p>
            <a:pPr lvl="1">
              <a:buFont typeface="Arial" pitchFamily="34" charset="0"/>
              <a:buChar char="–"/>
              <a:defRPr/>
            </a:pPr>
            <a:r>
              <a:rPr lang="en-US" sz="2400" dirty="0"/>
              <a:t>3.) Automatic casting of votes in line with the pledges</a:t>
            </a:r>
          </a:p>
        </p:txBody>
      </p:sp>
      <p:pic>
        <p:nvPicPr>
          <p:cNvPr id="11269" name="Picture 6" descr="http://i43.tower.com/images/mm100737412/adams-vs-jefferson-tumultuous-election-1800-john-ferling-paperback-cover-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313432"/>
            <a:ext cx="20072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139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914400"/>
            <a:ext cx="7024744" cy="1143000"/>
          </a:xfrm>
        </p:spPr>
        <p:txBody>
          <a:bodyPr/>
          <a:lstStyle/>
          <a:p>
            <a:pPr eaLnBrk="1" hangingPunct="1"/>
            <a:r>
              <a:rPr lang="en-US" altLang="en-US" b="1" u="sng" dirty="0"/>
              <a:t>12</a:t>
            </a:r>
            <a:r>
              <a:rPr lang="en-US" altLang="en-US" b="1" u="sng" baseline="30000" dirty="0"/>
              <a:t>th</a:t>
            </a:r>
            <a:r>
              <a:rPr lang="en-US" altLang="en-US" b="1" u="sng" dirty="0"/>
              <a:t> Amendment</a:t>
            </a:r>
          </a:p>
        </p:txBody>
      </p:sp>
      <p:sp>
        <p:nvSpPr>
          <p:cNvPr id="3" name="Content Placeholder 2"/>
          <p:cNvSpPr>
            <a:spLocks noGrp="1"/>
          </p:cNvSpPr>
          <p:nvPr>
            <p:ph sz="quarter" idx="13"/>
          </p:nvPr>
        </p:nvSpPr>
        <p:spPr>
          <a:xfrm>
            <a:off x="1042416" y="2313432"/>
            <a:ext cx="4062984" cy="3858768"/>
          </a:xfrm>
        </p:spPr>
        <p:txBody>
          <a:bodyPr rtlCol="0">
            <a:normAutofit fontScale="92500" lnSpcReduction="20000"/>
          </a:bodyPr>
          <a:lstStyle/>
          <a:p>
            <a:pPr>
              <a:buFont typeface="Arial" pitchFamily="34" charset="0"/>
              <a:buChar char="•"/>
              <a:defRPr/>
            </a:pPr>
            <a:r>
              <a:rPr lang="en-US" dirty="0"/>
              <a:t>The 12</a:t>
            </a:r>
            <a:r>
              <a:rPr lang="en-US" baseline="30000" dirty="0"/>
              <a:t>th</a:t>
            </a:r>
            <a:r>
              <a:rPr lang="en-US" dirty="0"/>
              <a:t> Amendment was added to Constitution in 1804</a:t>
            </a:r>
          </a:p>
          <a:p>
            <a:pPr lvl="1">
              <a:buFont typeface="Arial" pitchFamily="34" charset="0"/>
              <a:buChar char="•"/>
              <a:defRPr/>
            </a:pPr>
            <a:r>
              <a:rPr lang="en-US" dirty="0"/>
              <a:t>It separated the presidential and vice presidential offices during elections</a:t>
            </a:r>
          </a:p>
          <a:p>
            <a:pPr>
              <a:buFont typeface="Arial" pitchFamily="34" charset="0"/>
              <a:buChar char="•"/>
              <a:defRPr/>
            </a:pPr>
            <a:r>
              <a:rPr lang="en-US" dirty="0"/>
              <a:t>One set of ballots would be cast for President</a:t>
            </a:r>
          </a:p>
          <a:p>
            <a:pPr>
              <a:buFont typeface="Arial" pitchFamily="34" charset="0"/>
              <a:buChar char="•"/>
              <a:defRPr/>
            </a:pPr>
            <a:r>
              <a:rPr lang="en-US" dirty="0"/>
              <a:t>One set of ballots was cast for Vice President</a:t>
            </a:r>
          </a:p>
          <a:p>
            <a:pPr lvl="1">
              <a:buFont typeface="Arial" pitchFamily="34" charset="0"/>
              <a:buChar char="•"/>
              <a:defRPr/>
            </a:pPr>
            <a:r>
              <a:rPr lang="en-US" dirty="0"/>
              <a:t>Same system that exists today</a:t>
            </a:r>
          </a:p>
        </p:txBody>
      </p:sp>
      <p:pic>
        <p:nvPicPr>
          <p:cNvPr id="1026" name="Picture 2" descr="http://4.bp.blogspot.com/-FKf0h4ycBLg/TtuTrn0DwVI/AAAAAAAAJSY/893acT_e46k/s400/presidential+election+of+1804+Thomas+Jefferson+vic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13432"/>
            <a:ext cx="3276600" cy="299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3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838200"/>
            <a:ext cx="4038600" cy="2503488"/>
          </a:xfrm>
        </p:spPr>
        <p:txBody>
          <a:bodyPr/>
          <a:lstStyle/>
          <a:p>
            <a:pPr eaLnBrk="1" fontAlgn="auto" hangingPunct="1">
              <a:spcAft>
                <a:spcPts val="0"/>
              </a:spcAft>
              <a:defRPr/>
            </a:pPr>
            <a:r>
              <a:rPr lang="en-US" b="1" dirty="0"/>
              <a:t>Section 4-Presidential Nominations</a:t>
            </a:r>
          </a:p>
        </p:txBody>
      </p:sp>
    </p:spTree>
    <p:extLst>
      <p:ext uri="{BB962C8B-B14F-4D97-AF65-F5344CB8AC3E}">
        <p14:creationId xmlns:p14="http://schemas.microsoft.com/office/powerpoint/2010/main" val="3426812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05000"/>
            <a:ext cx="7467600" cy="3200400"/>
          </a:xfrm>
        </p:spPr>
        <p:txBody>
          <a:bodyPr>
            <a:noAutofit/>
          </a:bodyPr>
          <a:lstStyle/>
          <a:p>
            <a:pPr algn="ctr" eaLnBrk="1" fontAlgn="auto" hangingPunct="1">
              <a:spcAft>
                <a:spcPts val="0"/>
              </a:spcAft>
              <a:defRPr/>
            </a:pPr>
            <a:r>
              <a:rPr lang="en-US" sz="4800" dirty="0"/>
              <a:t>Does the nominating system allow Americans to choose the best candidates for president?</a:t>
            </a:r>
          </a:p>
        </p:txBody>
      </p:sp>
    </p:spTree>
    <p:extLst>
      <p:ext uri="{BB962C8B-B14F-4D97-AF65-F5344CB8AC3E}">
        <p14:creationId xmlns:p14="http://schemas.microsoft.com/office/powerpoint/2010/main" val="1596284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962"/>
            <a:ext cx="7024744" cy="1143000"/>
          </a:xfrm>
        </p:spPr>
        <p:txBody>
          <a:bodyPr/>
          <a:lstStyle/>
          <a:p>
            <a:pPr eaLnBrk="1" fontAlgn="auto" hangingPunct="1">
              <a:spcAft>
                <a:spcPts val="0"/>
              </a:spcAft>
              <a:defRPr/>
            </a:pPr>
            <a:r>
              <a:rPr lang="en-US" b="1" u="sng" dirty="0"/>
              <a:t>National Conventions</a:t>
            </a:r>
          </a:p>
        </p:txBody>
      </p:sp>
      <p:sp>
        <p:nvSpPr>
          <p:cNvPr id="3" name="Content Placeholder 2"/>
          <p:cNvSpPr>
            <a:spLocks noGrp="1"/>
          </p:cNvSpPr>
          <p:nvPr>
            <p:ph sz="quarter" idx="1"/>
          </p:nvPr>
        </p:nvSpPr>
        <p:spPr>
          <a:xfrm>
            <a:off x="457200" y="1600200"/>
            <a:ext cx="5410200" cy="4873625"/>
          </a:xfrm>
        </p:spPr>
        <p:txBody>
          <a:bodyPr>
            <a:normAutofit fontScale="92500"/>
          </a:bodyPr>
          <a:lstStyle/>
          <a:p>
            <a:pPr marL="274320" indent="-274320" eaLnBrk="1" fontAlgn="auto" hangingPunct="1">
              <a:spcAft>
                <a:spcPts val="0"/>
              </a:spcAft>
              <a:buFont typeface="Wingdings"/>
              <a:buChar char=""/>
              <a:defRPr/>
            </a:pPr>
            <a:r>
              <a:rPr lang="en-US" dirty="0"/>
              <a:t>Both the Republicans and Democrats use National Conventions as their parties nominating device</a:t>
            </a:r>
          </a:p>
          <a:p>
            <a:pPr marL="640080" lvl="1" indent="-274320" eaLnBrk="1" fontAlgn="auto" hangingPunct="1">
              <a:spcAft>
                <a:spcPts val="0"/>
              </a:spcAft>
              <a:buFont typeface="Wingdings 2"/>
              <a:buChar char=""/>
              <a:defRPr/>
            </a:pPr>
            <a:r>
              <a:rPr lang="en-US" dirty="0"/>
              <a:t>Both parties picked the time and the place to hold their convention</a:t>
            </a:r>
          </a:p>
          <a:p>
            <a:pPr lvl="2" indent="-182880" eaLnBrk="1" fontAlgn="auto" hangingPunct="1">
              <a:spcAft>
                <a:spcPts val="0"/>
              </a:spcAft>
              <a:buClr>
                <a:schemeClr val="accent1">
                  <a:shade val="75000"/>
                </a:schemeClr>
              </a:buClr>
              <a:buFont typeface="Wingdings"/>
              <a:buChar char=""/>
              <a:defRPr/>
            </a:pPr>
            <a:r>
              <a:rPr lang="en-US" dirty="0"/>
              <a:t>2012 Presidential Election</a:t>
            </a:r>
          </a:p>
          <a:p>
            <a:pPr marL="1188720" lvl="3" indent="-182880" eaLnBrk="1" fontAlgn="auto" hangingPunct="1">
              <a:spcAft>
                <a:spcPts val="0"/>
              </a:spcAft>
              <a:buClr>
                <a:schemeClr val="accent1">
                  <a:tint val="60000"/>
                </a:schemeClr>
              </a:buClr>
              <a:buFont typeface="Wingdings"/>
              <a:buChar char=""/>
              <a:defRPr/>
            </a:pPr>
            <a:r>
              <a:rPr lang="en-US" dirty="0"/>
              <a:t>Republic National Convention–Tampa, Florida</a:t>
            </a:r>
          </a:p>
          <a:p>
            <a:pPr marL="731520" lvl="2" indent="0" eaLnBrk="1" fontAlgn="auto" hangingPunct="1">
              <a:spcAft>
                <a:spcPts val="0"/>
              </a:spcAft>
              <a:buClr>
                <a:schemeClr val="accent1">
                  <a:shade val="75000"/>
                </a:schemeClr>
              </a:buClr>
              <a:buFont typeface="Wingdings"/>
              <a:buNone/>
              <a:defRPr/>
            </a:pPr>
            <a:r>
              <a:rPr lang="en-US" dirty="0"/>
              <a:t>	     </a:t>
            </a:r>
            <a:r>
              <a:rPr lang="en-US" dirty="0">
                <a:hlinkClick r:id="rId2"/>
              </a:rPr>
              <a:t>Republican National Convention</a:t>
            </a:r>
            <a:endParaRPr lang="en-US" dirty="0"/>
          </a:p>
          <a:p>
            <a:pPr marL="1188720" lvl="3" indent="-182880" eaLnBrk="1" fontAlgn="auto" hangingPunct="1">
              <a:spcAft>
                <a:spcPts val="0"/>
              </a:spcAft>
              <a:buClr>
                <a:schemeClr val="accent1">
                  <a:tint val="60000"/>
                </a:schemeClr>
              </a:buClr>
              <a:buFont typeface="Wingdings"/>
              <a:buChar char=""/>
              <a:defRPr/>
            </a:pPr>
            <a:r>
              <a:rPr lang="en-US" dirty="0"/>
              <a:t>Democrat National Convention–Charlotte, North Carolina </a:t>
            </a:r>
            <a:r>
              <a:rPr lang="en-US" dirty="0">
                <a:hlinkClick r:id="rId3"/>
              </a:rPr>
              <a:t>Democratic National Convention</a:t>
            </a:r>
            <a:endParaRPr lang="en-US" dirty="0"/>
          </a:p>
          <a:p>
            <a:pPr marL="640080" lvl="1" indent="-274320" eaLnBrk="1" fontAlgn="auto" hangingPunct="1">
              <a:spcAft>
                <a:spcPts val="0"/>
              </a:spcAft>
              <a:buFont typeface="Wingdings 2"/>
              <a:buChar char=""/>
              <a:defRPr/>
            </a:pPr>
            <a:r>
              <a:rPr lang="en-US" dirty="0"/>
              <a:t>Each state is given a certain number of delegates to represent the state.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2438400"/>
            <a:ext cx="235902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04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4825"/>
            <a:ext cx="7024744" cy="1143000"/>
          </a:xfrm>
        </p:spPr>
        <p:txBody>
          <a:bodyPr/>
          <a:lstStyle/>
          <a:p>
            <a:pPr eaLnBrk="1" fontAlgn="auto" hangingPunct="1">
              <a:spcAft>
                <a:spcPts val="0"/>
              </a:spcAft>
              <a:defRPr/>
            </a:pPr>
            <a:r>
              <a:rPr lang="en-US" b="1" u="sng" dirty="0"/>
              <a:t>Presidential Primaries</a:t>
            </a:r>
          </a:p>
        </p:txBody>
      </p:sp>
      <p:sp>
        <p:nvSpPr>
          <p:cNvPr id="3" name="Content Placeholder 2"/>
          <p:cNvSpPr>
            <a:spLocks noGrp="1"/>
          </p:cNvSpPr>
          <p:nvPr>
            <p:ph sz="quarter" idx="1"/>
          </p:nvPr>
        </p:nvSpPr>
        <p:spPr>
          <a:xfrm>
            <a:off x="457200" y="1676400"/>
            <a:ext cx="5105400" cy="4873625"/>
          </a:xfrm>
        </p:spPr>
        <p:txBody>
          <a:bodyPr>
            <a:normAutofit/>
          </a:bodyPr>
          <a:lstStyle/>
          <a:p>
            <a:pPr marL="274320" indent="-274320" eaLnBrk="1" fontAlgn="auto" hangingPunct="1">
              <a:spcAft>
                <a:spcPts val="0"/>
              </a:spcAft>
              <a:buFont typeface="Wingdings"/>
              <a:buChar char=""/>
              <a:defRPr/>
            </a:pPr>
            <a:r>
              <a:rPr lang="en-US" b="1" u="sng" dirty="0"/>
              <a:t>Presidential Primary</a:t>
            </a:r>
            <a:endParaRPr lang="en-US" dirty="0"/>
          </a:p>
          <a:p>
            <a:pPr marL="640080" lvl="1" indent="-274320" eaLnBrk="1" fontAlgn="auto" hangingPunct="1">
              <a:spcAft>
                <a:spcPts val="0"/>
              </a:spcAft>
              <a:buFont typeface="Wingdings 2"/>
              <a:buChar char=""/>
              <a:defRPr/>
            </a:pPr>
            <a:r>
              <a:rPr lang="en-US" sz="2400" dirty="0"/>
              <a:t>An election in which a party’s voters </a:t>
            </a:r>
          </a:p>
          <a:p>
            <a:pPr marL="1074420" lvl="2" indent="-342900" eaLnBrk="1" fontAlgn="auto" hangingPunct="1">
              <a:spcAft>
                <a:spcPts val="0"/>
              </a:spcAft>
              <a:buClr>
                <a:schemeClr val="accent1">
                  <a:shade val="75000"/>
                </a:schemeClr>
              </a:buClr>
              <a:buFont typeface="+mj-lt"/>
              <a:buAutoNum type="arabicPeriod"/>
              <a:defRPr/>
            </a:pPr>
            <a:r>
              <a:rPr lang="en-US" sz="2400" dirty="0"/>
              <a:t>Choose some or all of the State party organization’s delegates to their party’s national convention</a:t>
            </a:r>
          </a:p>
          <a:p>
            <a:pPr marL="1074420" lvl="2" indent="-342900" eaLnBrk="1" fontAlgn="auto" hangingPunct="1">
              <a:spcAft>
                <a:spcPts val="0"/>
              </a:spcAft>
              <a:buClr>
                <a:schemeClr val="accent1">
                  <a:shade val="75000"/>
                </a:schemeClr>
              </a:buClr>
              <a:buFont typeface="+mj-lt"/>
              <a:buAutoNum type="arabicPeriod"/>
              <a:defRPr/>
            </a:pPr>
            <a:r>
              <a:rPr lang="en-US" sz="2400" dirty="0"/>
              <a:t>Express a preference among various contenders for their party’s presidential nomination</a:t>
            </a:r>
          </a:p>
          <a:p>
            <a:pPr marL="91440" indent="0" eaLnBrk="1" fontAlgn="auto" hangingPunct="1">
              <a:spcAft>
                <a:spcPts val="0"/>
              </a:spcAft>
              <a:buFont typeface="Wingdings"/>
              <a:buNone/>
              <a:defRPr/>
            </a:pPr>
            <a:endParaRPr lang="en-US" dirty="0"/>
          </a:p>
          <a:p>
            <a:pPr marL="91440" indent="0" eaLnBrk="1" fontAlgn="auto" hangingPunct="1">
              <a:spcAft>
                <a:spcPts val="0"/>
              </a:spcAft>
              <a:buFont typeface="Wingdings"/>
              <a:buNone/>
              <a:defRPr/>
            </a:pPr>
            <a:endParaRPr lang="en-US" dirty="0"/>
          </a:p>
          <a:p>
            <a:pPr marL="1074420" lvl="2" indent="-342900" eaLnBrk="1" fontAlgn="auto" hangingPunct="1">
              <a:spcAft>
                <a:spcPts val="0"/>
              </a:spcAft>
              <a:buClr>
                <a:schemeClr val="accent1">
                  <a:shade val="75000"/>
                </a:schemeClr>
              </a:buClr>
              <a:buFont typeface="+mj-lt"/>
              <a:buAutoNum type="arabicPeriod"/>
              <a:defRPr/>
            </a:pPr>
            <a:endParaRPr lang="en-US" dirty="0"/>
          </a:p>
        </p:txBody>
      </p:sp>
      <p:sp>
        <p:nvSpPr>
          <p:cNvPr id="11268" name="TextBox 5"/>
          <p:cNvSpPr txBox="1">
            <a:spLocks noChangeArrowheads="1"/>
          </p:cNvSpPr>
          <p:nvPr/>
        </p:nvSpPr>
        <p:spPr bwMode="auto">
          <a:xfrm>
            <a:off x="3962400" y="4464050"/>
            <a:ext cx="160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eaLnBrk="1" hangingPunct="1"/>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257" y="2895600"/>
            <a:ext cx="2780844" cy="227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47919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457200"/>
            <a:ext cx="7024744" cy="1143000"/>
          </a:xfrm>
        </p:spPr>
        <p:txBody>
          <a:bodyPr/>
          <a:lstStyle/>
          <a:p>
            <a:pPr eaLnBrk="1" fontAlgn="auto" hangingPunct="1">
              <a:spcAft>
                <a:spcPts val="0"/>
              </a:spcAft>
              <a:defRPr/>
            </a:pPr>
            <a:r>
              <a:rPr lang="en-US" b="1" u="sng" dirty="0"/>
              <a:t>Caucuses</a:t>
            </a:r>
          </a:p>
        </p:txBody>
      </p:sp>
      <p:sp>
        <p:nvSpPr>
          <p:cNvPr id="3" name="Content Placeholder 2"/>
          <p:cNvSpPr>
            <a:spLocks noGrp="1"/>
          </p:cNvSpPr>
          <p:nvPr>
            <p:ph sz="quarter" idx="4294967295"/>
          </p:nvPr>
        </p:nvSpPr>
        <p:spPr>
          <a:xfrm>
            <a:off x="457200" y="1600200"/>
            <a:ext cx="4267200" cy="4953000"/>
          </a:xfrm>
          <a:prstGeom prst="rect">
            <a:avLst/>
          </a:prstGeom>
        </p:spPr>
        <p:txBody>
          <a:bodyPr>
            <a:normAutofit lnSpcReduction="10000"/>
          </a:bodyPr>
          <a:lstStyle/>
          <a:p>
            <a:pPr marL="274320" indent="-274320" eaLnBrk="1" fontAlgn="auto" hangingPunct="1">
              <a:spcAft>
                <a:spcPts val="0"/>
              </a:spcAft>
              <a:buFont typeface="Wingdings"/>
              <a:buChar char=""/>
              <a:defRPr/>
            </a:pPr>
            <a:r>
              <a:rPr lang="en-US" dirty="0"/>
              <a:t>A closed meeting of members of a political party who gather to select delegates to the national convention.</a:t>
            </a:r>
          </a:p>
          <a:p>
            <a:pPr marL="274320" indent="-274320" eaLnBrk="1" fontAlgn="auto" hangingPunct="1">
              <a:spcAft>
                <a:spcPts val="0"/>
              </a:spcAft>
              <a:buFont typeface="Wingdings"/>
              <a:buChar char=""/>
              <a:defRPr/>
            </a:pPr>
            <a:endParaRPr lang="en-US" dirty="0"/>
          </a:p>
          <a:p>
            <a:pPr marL="274320" indent="-274320" eaLnBrk="1" fontAlgn="auto" hangingPunct="1">
              <a:spcAft>
                <a:spcPts val="0"/>
              </a:spcAft>
              <a:buFont typeface="Wingdings"/>
              <a:buChar char=""/>
              <a:defRPr/>
            </a:pPr>
            <a:r>
              <a:rPr lang="en-US" dirty="0"/>
              <a:t>The Iowa caucuses generally get the most attention, largely because they are now the first delegate-selection event held in every presidential election season.</a:t>
            </a:r>
          </a:p>
        </p:txBody>
      </p:sp>
      <p:pic>
        <p:nvPicPr>
          <p:cNvPr id="12292"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800600" y="2286000"/>
            <a:ext cx="3657600" cy="2444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3" name="TextBox 5"/>
          <p:cNvSpPr txBox="1">
            <a:spLocks noChangeArrowheads="1"/>
          </p:cNvSpPr>
          <p:nvPr/>
        </p:nvSpPr>
        <p:spPr bwMode="auto">
          <a:xfrm>
            <a:off x="5029200" y="4844256"/>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eaLnBrk="1" hangingPunct="1"/>
            <a:r>
              <a:rPr lang="en-US" dirty="0"/>
              <a:t>Iowa Caucus, 2008</a:t>
            </a:r>
          </a:p>
        </p:txBody>
      </p:sp>
    </p:spTree>
    <p:extLst>
      <p:ext uri="{BB962C8B-B14F-4D97-AF65-F5344CB8AC3E}">
        <p14:creationId xmlns:p14="http://schemas.microsoft.com/office/powerpoint/2010/main" val="363369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lstStyle/>
          <a:p>
            <a:r>
              <a:rPr lang="en-US" b="1" dirty="0"/>
              <a:t>3.) Chief Administrator</a:t>
            </a:r>
          </a:p>
          <a:p>
            <a:pPr lvl="1"/>
            <a:r>
              <a:rPr lang="en-US" dirty="0"/>
              <a:t>Director of the Executive Branch</a:t>
            </a:r>
          </a:p>
          <a:p>
            <a:pPr lvl="1"/>
            <a:r>
              <a:rPr lang="en-US" dirty="0"/>
              <a:t>Administration employs more than 2.7 million civilians and spends $3 trillion per year</a:t>
            </a:r>
          </a:p>
          <a:p>
            <a:endParaRPr lang="en-US" dirty="0"/>
          </a:p>
          <a:p>
            <a:r>
              <a:rPr lang="en-US" b="1" dirty="0"/>
              <a:t>4.) Chief Diplomat</a:t>
            </a:r>
          </a:p>
          <a:p>
            <a:pPr lvl="1"/>
            <a:r>
              <a:rPr lang="en-US" dirty="0"/>
              <a:t>Main architect of American foreign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24744" cy="1143000"/>
          </a:xfrm>
        </p:spPr>
        <p:txBody>
          <a:bodyPr/>
          <a:lstStyle/>
          <a:p>
            <a:pPr eaLnBrk="1" fontAlgn="auto" hangingPunct="1">
              <a:spcAft>
                <a:spcPts val="0"/>
              </a:spcAft>
              <a:defRPr/>
            </a:pPr>
            <a:r>
              <a:rPr lang="en-US" b="1" u="sng" dirty="0"/>
              <a:t>Securing the Nomination</a:t>
            </a:r>
          </a:p>
        </p:txBody>
      </p:sp>
      <p:sp>
        <p:nvSpPr>
          <p:cNvPr id="3" name="Content Placeholder 2"/>
          <p:cNvSpPr>
            <a:spLocks noGrp="1"/>
          </p:cNvSpPr>
          <p:nvPr>
            <p:ph sz="quarter" idx="1"/>
          </p:nvPr>
        </p:nvSpPr>
        <p:spPr>
          <a:xfrm>
            <a:off x="304800" y="1600200"/>
            <a:ext cx="8382000" cy="4873625"/>
          </a:xfrm>
        </p:spPr>
        <p:txBody>
          <a:bodyPr>
            <a:normAutofit/>
          </a:bodyPr>
          <a:lstStyle/>
          <a:p>
            <a:pPr marL="274320" indent="-274320" eaLnBrk="1" fontAlgn="auto" hangingPunct="1">
              <a:spcAft>
                <a:spcPts val="0"/>
              </a:spcAft>
              <a:buFont typeface="Wingdings"/>
              <a:buChar char=""/>
              <a:defRPr/>
            </a:pPr>
            <a:r>
              <a:rPr lang="en-US" sz="2200" b="1" dirty="0"/>
              <a:t>The National Conventions Have Three Major Goals:</a:t>
            </a:r>
          </a:p>
          <a:p>
            <a:pPr marL="822960" lvl="1" indent="-457200" eaLnBrk="1" fontAlgn="auto" hangingPunct="1">
              <a:spcAft>
                <a:spcPts val="0"/>
              </a:spcAft>
              <a:buFont typeface="+mj-lt"/>
              <a:buAutoNum type="arabicPeriod"/>
              <a:defRPr/>
            </a:pPr>
            <a:r>
              <a:rPr lang="en-US" sz="2200" dirty="0"/>
              <a:t>Naming the party’s presidential and vice-presidential candidates</a:t>
            </a:r>
          </a:p>
          <a:p>
            <a:pPr marL="365760" lvl="1" indent="0" eaLnBrk="1" fontAlgn="auto" hangingPunct="1">
              <a:spcAft>
                <a:spcPts val="0"/>
              </a:spcAft>
              <a:buFont typeface="Wingdings 2"/>
              <a:buNone/>
              <a:defRPr/>
            </a:pPr>
            <a:endParaRPr lang="en-US" sz="2200" dirty="0"/>
          </a:p>
          <a:p>
            <a:pPr marL="822960" lvl="1" indent="-457200" eaLnBrk="1" fontAlgn="auto" hangingPunct="1">
              <a:spcAft>
                <a:spcPts val="0"/>
              </a:spcAft>
              <a:buFont typeface="+mj-lt"/>
              <a:buAutoNum type="arabicPeriod" startAt="2"/>
              <a:defRPr/>
            </a:pPr>
            <a:r>
              <a:rPr lang="en-US" sz="2200" dirty="0"/>
              <a:t>Bringing the various factions and the leading personalities in the party together in one place for a common purpose</a:t>
            </a:r>
          </a:p>
          <a:p>
            <a:pPr marL="365760" lvl="1" indent="0" eaLnBrk="1" fontAlgn="auto" hangingPunct="1">
              <a:spcAft>
                <a:spcPts val="0"/>
              </a:spcAft>
              <a:buFont typeface="Wingdings 2"/>
              <a:buNone/>
              <a:defRPr/>
            </a:pPr>
            <a:endParaRPr lang="en-US" sz="2200" dirty="0"/>
          </a:p>
          <a:p>
            <a:pPr marL="822960" lvl="1" indent="-457200" eaLnBrk="1" fontAlgn="auto" hangingPunct="1">
              <a:spcAft>
                <a:spcPts val="0"/>
              </a:spcAft>
              <a:buFont typeface="+mj-lt"/>
              <a:buAutoNum type="arabicPeriod" startAt="3"/>
              <a:defRPr/>
            </a:pPr>
            <a:r>
              <a:rPr lang="en-US" sz="2200" dirty="0"/>
              <a:t>Adopting the party’s platform – it formal statement of basic principles, stands on major policy matters, and objectives for the campaign and beyond.</a:t>
            </a:r>
          </a:p>
        </p:txBody>
      </p:sp>
    </p:spTree>
    <p:extLst>
      <p:ext uri="{BB962C8B-B14F-4D97-AF65-F5344CB8AC3E}">
        <p14:creationId xmlns:p14="http://schemas.microsoft.com/office/powerpoint/2010/main" val="3631005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838"/>
            <a:ext cx="914400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937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1975"/>
            <a:ext cx="91440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758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9813" y="1600200"/>
            <a:ext cx="3313355" cy="1702160"/>
          </a:xfrm>
        </p:spPr>
        <p:txBody>
          <a:bodyPr>
            <a:normAutofit fontScale="90000"/>
          </a:bodyPr>
          <a:lstStyle/>
          <a:p>
            <a:r>
              <a:rPr lang="en-US" b="1" dirty="0"/>
              <a:t>Section 5-</a:t>
            </a:r>
            <a:br>
              <a:rPr lang="en-US" b="1" dirty="0"/>
            </a:br>
            <a:r>
              <a:rPr lang="en-US" b="1" dirty="0"/>
              <a:t>The Presidential Election</a:t>
            </a:r>
          </a:p>
        </p:txBody>
      </p:sp>
    </p:spTree>
    <p:extLst>
      <p:ext uri="{BB962C8B-B14F-4D97-AF65-F5344CB8AC3E}">
        <p14:creationId xmlns:p14="http://schemas.microsoft.com/office/powerpoint/2010/main" val="2208863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7467600" cy="1143000"/>
          </a:xfrm>
        </p:spPr>
        <p:txBody>
          <a:bodyPr>
            <a:normAutofit fontScale="90000"/>
          </a:bodyPr>
          <a:lstStyle/>
          <a:p>
            <a:pPr algn="ctr" eaLnBrk="1" fontAlgn="auto" hangingPunct="1">
              <a:spcAft>
                <a:spcPts val="0"/>
              </a:spcAft>
              <a:defRPr/>
            </a:pPr>
            <a:r>
              <a:rPr lang="en-US" sz="4800" dirty="0"/>
              <a:t>Does the election process serve the goals of American democracy today?</a:t>
            </a:r>
          </a:p>
        </p:txBody>
      </p:sp>
    </p:spTree>
    <p:extLst>
      <p:ext uri="{BB962C8B-B14F-4D97-AF65-F5344CB8AC3E}">
        <p14:creationId xmlns:p14="http://schemas.microsoft.com/office/powerpoint/2010/main" val="3218967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7024744" cy="1143000"/>
          </a:xfrm>
        </p:spPr>
        <p:txBody>
          <a:bodyPr/>
          <a:lstStyle/>
          <a:p>
            <a:pPr eaLnBrk="1" fontAlgn="auto" hangingPunct="1">
              <a:spcAft>
                <a:spcPts val="0"/>
              </a:spcAft>
              <a:defRPr/>
            </a:pPr>
            <a:r>
              <a:rPr lang="en-US" b="1" u="sng" dirty="0"/>
              <a:t>The Presidential Campaign</a:t>
            </a:r>
          </a:p>
        </p:txBody>
      </p:sp>
      <p:pic>
        <p:nvPicPr>
          <p:cNvPr id="1843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8073" y="2438400"/>
            <a:ext cx="2187742" cy="1731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436" name="Content Placeholder 2"/>
          <p:cNvSpPr>
            <a:spLocks noGrp="1"/>
          </p:cNvSpPr>
          <p:nvPr>
            <p:ph sz="quarter" idx="1"/>
          </p:nvPr>
        </p:nvSpPr>
        <p:spPr>
          <a:xfrm>
            <a:off x="457200" y="1600200"/>
            <a:ext cx="6019800" cy="4873625"/>
          </a:xfrm>
        </p:spPr>
        <p:txBody>
          <a:bodyPr>
            <a:normAutofit lnSpcReduction="10000"/>
          </a:bodyPr>
          <a:lstStyle/>
          <a:p>
            <a:pPr eaLnBrk="1" hangingPunct="1"/>
            <a:r>
              <a:rPr lang="en-US" dirty="0"/>
              <a:t>The campaign itself it organized chaos</a:t>
            </a:r>
          </a:p>
          <a:p>
            <a:pPr lvl="1" eaLnBrk="1" hangingPunct="1"/>
            <a:r>
              <a:rPr lang="en-US" dirty="0"/>
              <a:t>Candidates work to show their “best side” and take negative jabs to their opponents.</a:t>
            </a:r>
          </a:p>
          <a:p>
            <a:pPr lvl="2" eaLnBrk="1" hangingPunct="1"/>
            <a:r>
              <a:rPr lang="en-US" dirty="0">
                <a:hlinkClick r:id="rId3"/>
              </a:rPr>
              <a:t>Television Campaign Ads</a:t>
            </a:r>
            <a:endParaRPr lang="en-US" dirty="0"/>
          </a:p>
          <a:p>
            <a:pPr lvl="1" eaLnBrk="1" hangingPunct="1"/>
            <a:r>
              <a:rPr lang="en-US" dirty="0"/>
              <a:t>Both campaigns focus much of their efforts on </a:t>
            </a:r>
            <a:r>
              <a:rPr lang="en-US" b="1" u="sng" dirty="0"/>
              <a:t>swing voters</a:t>
            </a:r>
            <a:r>
              <a:rPr lang="en-US" dirty="0"/>
              <a:t> – people who have not made up their mind on who to vote for.</a:t>
            </a:r>
          </a:p>
          <a:p>
            <a:pPr lvl="1" eaLnBrk="1" hangingPunct="1"/>
            <a:r>
              <a:rPr lang="en-US" dirty="0"/>
              <a:t>Would-be-presidents also target the </a:t>
            </a:r>
            <a:r>
              <a:rPr lang="en-US" b="1" u="sng" dirty="0"/>
              <a:t>battleground states</a:t>
            </a:r>
            <a:r>
              <a:rPr lang="en-US" dirty="0"/>
              <a:t> – those states in which the outcome is “too close to call” and either candidate can win.</a:t>
            </a:r>
          </a:p>
        </p:txBody>
      </p:sp>
    </p:spTree>
    <p:extLst>
      <p:ext uri="{BB962C8B-B14F-4D97-AF65-F5344CB8AC3E}">
        <p14:creationId xmlns:p14="http://schemas.microsoft.com/office/powerpoint/2010/main" val="904303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585787"/>
            <a:ext cx="8458200" cy="1143000"/>
          </a:xfrm>
        </p:spPr>
        <p:txBody>
          <a:bodyPr>
            <a:normAutofit fontScale="90000"/>
          </a:bodyPr>
          <a:lstStyle/>
          <a:p>
            <a:pPr eaLnBrk="1" fontAlgn="auto" hangingPunct="1">
              <a:spcAft>
                <a:spcPts val="0"/>
              </a:spcAft>
              <a:defRPr/>
            </a:pPr>
            <a:r>
              <a:rPr lang="en-US" b="1" u="sng" dirty="0"/>
              <a:t>The Presidential Campaign-Debates</a:t>
            </a:r>
          </a:p>
        </p:txBody>
      </p:sp>
      <p:sp>
        <p:nvSpPr>
          <p:cNvPr id="19459" name="Content Placeholder 2"/>
          <p:cNvSpPr>
            <a:spLocks noGrp="1"/>
          </p:cNvSpPr>
          <p:nvPr>
            <p:ph sz="quarter" idx="4294967295"/>
          </p:nvPr>
        </p:nvSpPr>
        <p:spPr>
          <a:xfrm>
            <a:off x="457200" y="1600200"/>
            <a:ext cx="3657600" cy="4572000"/>
          </a:xfrm>
          <a:prstGeom prst="rect">
            <a:avLst/>
          </a:prstGeom>
        </p:spPr>
        <p:txBody>
          <a:bodyPr/>
          <a:lstStyle/>
          <a:p>
            <a:pPr eaLnBrk="1" hangingPunct="1"/>
            <a:r>
              <a:rPr lang="en-US" dirty="0"/>
              <a:t>The candidates agree to hold debates</a:t>
            </a:r>
          </a:p>
          <a:p>
            <a:pPr lvl="1" eaLnBrk="1" hangingPunct="1"/>
            <a:r>
              <a:rPr lang="en-US" dirty="0"/>
              <a:t>Both sides will present and argue over issues that are crucial to the United States.</a:t>
            </a:r>
          </a:p>
          <a:p>
            <a:pPr lvl="1" eaLnBrk="1" hangingPunct="1"/>
            <a:endParaRPr lang="en-US" dirty="0"/>
          </a:p>
          <a:p>
            <a:pPr eaLnBrk="1" hangingPunct="1"/>
            <a:r>
              <a:rPr lang="en-US" sz="2000" dirty="0">
                <a:hlinkClick r:id="rId2"/>
              </a:rPr>
              <a:t>Obama v. McCain debate</a:t>
            </a:r>
            <a:endParaRPr lang="en-US" sz="2000" dirty="0"/>
          </a:p>
        </p:txBody>
      </p:sp>
      <p:pic>
        <p:nvPicPr>
          <p:cNvPr id="19460" name="Content Placeholder 4"/>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4557712" y="2259012"/>
            <a:ext cx="3638550" cy="2468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1" name="TextBox 5"/>
          <p:cNvSpPr txBox="1">
            <a:spLocks noChangeArrowheads="1"/>
          </p:cNvSpPr>
          <p:nvPr/>
        </p:nvSpPr>
        <p:spPr bwMode="auto">
          <a:xfrm>
            <a:off x="4529137" y="4934743"/>
            <a:ext cx="3657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Schoolbook" pitchFamily="18" charset="0"/>
                <a:cs typeface="Arial" charset="0"/>
              </a:defRPr>
            </a:lvl1pPr>
            <a:lvl2pPr marL="742950" indent="-285750" eaLnBrk="0" hangingPunct="0">
              <a:defRPr>
                <a:solidFill>
                  <a:schemeClr val="tx1"/>
                </a:solidFill>
                <a:latin typeface="Century Schoolbook" pitchFamily="18" charset="0"/>
                <a:cs typeface="Arial" charset="0"/>
              </a:defRPr>
            </a:lvl2pPr>
            <a:lvl3pPr marL="1143000" indent="-228600" eaLnBrk="0" hangingPunct="0">
              <a:defRPr>
                <a:solidFill>
                  <a:schemeClr val="tx1"/>
                </a:solidFill>
                <a:latin typeface="Century Schoolbook" pitchFamily="18" charset="0"/>
                <a:cs typeface="Arial" charset="0"/>
              </a:defRPr>
            </a:lvl3pPr>
            <a:lvl4pPr marL="1600200" indent="-228600" eaLnBrk="0" hangingPunct="0">
              <a:defRPr>
                <a:solidFill>
                  <a:schemeClr val="tx1"/>
                </a:solidFill>
                <a:latin typeface="Century Schoolbook" pitchFamily="18" charset="0"/>
                <a:cs typeface="Arial" charset="0"/>
              </a:defRPr>
            </a:lvl4pPr>
            <a:lvl5pPr marL="2057400" indent="-228600" eaLnBrk="0" hangingPunct="0">
              <a:defRPr>
                <a:solidFill>
                  <a:schemeClr val="tx1"/>
                </a:solidFill>
                <a:latin typeface="Century Schoolbook" pitchFamily="18" charset="0"/>
                <a:cs typeface="Arial" charset="0"/>
              </a:defRPr>
            </a:lvl5pPr>
            <a:lvl6pPr marL="2514600" indent="-228600" eaLnBrk="0" fontAlgn="base" hangingPunct="0">
              <a:spcBef>
                <a:spcPct val="0"/>
              </a:spcBef>
              <a:spcAft>
                <a:spcPct val="0"/>
              </a:spcAft>
              <a:defRPr>
                <a:solidFill>
                  <a:schemeClr val="tx1"/>
                </a:solidFill>
                <a:latin typeface="Century Schoolbook" pitchFamily="18" charset="0"/>
                <a:cs typeface="Arial" charset="0"/>
              </a:defRPr>
            </a:lvl6pPr>
            <a:lvl7pPr marL="2971800" indent="-228600" eaLnBrk="0" fontAlgn="base" hangingPunct="0">
              <a:spcBef>
                <a:spcPct val="0"/>
              </a:spcBef>
              <a:spcAft>
                <a:spcPct val="0"/>
              </a:spcAft>
              <a:defRPr>
                <a:solidFill>
                  <a:schemeClr val="tx1"/>
                </a:solidFill>
                <a:latin typeface="Century Schoolbook" pitchFamily="18" charset="0"/>
                <a:cs typeface="Arial" charset="0"/>
              </a:defRPr>
            </a:lvl7pPr>
            <a:lvl8pPr marL="3429000" indent="-228600" eaLnBrk="0" fontAlgn="base" hangingPunct="0">
              <a:spcBef>
                <a:spcPct val="0"/>
              </a:spcBef>
              <a:spcAft>
                <a:spcPct val="0"/>
              </a:spcAft>
              <a:defRPr>
                <a:solidFill>
                  <a:schemeClr val="tx1"/>
                </a:solidFill>
                <a:latin typeface="Century Schoolbook" pitchFamily="18" charset="0"/>
                <a:cs typeface="Arial" charset="0"/>
              </a:defRPr>
            </a:lvl8pPr>
            <a:lvl9pPr marL="3886200" indent="-228600" eaLnBrk="0" fontAlgn="base" hangingPunct="0">
              <a:spcBef>
                <a:spcPct val="0"/>
              </a:spcBef>
              <a:spcAft>
                <a:spcPct val="0"/>
              </a:spcAft>
              <a:defRPr>
                <a:solidFill>
                  <a:schemeClr val="tx1"/>
                </a:solidFill>
                <a:latin typeface="Century Schoolbook" pitchFamily="18" charset="0"/>
                <a:cs typeface="Arial" charset="0"/>
              </a:defRPr>
            </a:lvl9pPr>
          </a:lstStyle>
          <a:p>
            <a:pPr algn="ctr" eaLnBrk="1" hangingPunct="1"/>
            <a:r>
              <a:rPr lang="en-US" dirty="0"/>
              <a:t>Kennedy v. Nixon Debate – </a:t>
            </a:r>
          </a:p>
          <a:p>
            <a:pPr algn="ctr" eaLnBrk="1" hangingPunct="1"/>
            <a:r>
              <a:rPr lang="en-US" dirty="0"/>
              <a:t>1</a:t>
            </a:r>
            <a:r>
              <a:rPr lang="en-US" baseline="30000" dirty="0"/>
              <a:t>st</a:t>
            </a:r>
            <a:r>
              <a:rPr lang="en-US" dirty="0"/>
              <a:t> Televised Presidential Debate</a:t>
            </a:r>
          </a:p>
        </p:txBody>
      </p:sp>
    </p:spTree>
    <p:extLst>
      <p:ext uri="{BB962C8B-B14F-4D97-AF65-F5344CB8AC3E}">
        <p14:creationId xmlns:p14="http://schemas.microsoft.com/office/powerpoint/2010/main" val="3903476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81012"/>
            <a:ext cx="7024744" cy="1143000"/>
          </a:xfrm>
        </p:spPr>
        <p:txBody>
          <a:bodyPr/>
          <a:lstStyle/>
          <a:p>
            <a:pPr eaLnBrk="1" fontAlgn="auto" hangingPunct="1">
              <a:spcAft>
                <a:spcPts val="0"/>
              </a:spcAft>
              <a:defRPr/>
            </a:pPr>
            <a:r>
              <a:rPr lang="en-US" b="1" u="sng" dirty="0"/>
              <a:t>The Election</a:t>
            </a:r>
          </a:p>
        </p:txBody>
      </p:sp>
      <p:sp>
        <p:nvSpPr>
          <p:cNvPr id="5" name="Content Placeholder 4"/>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Aft>
                <a:spcPts val="0"/>
              </a:spcAft>
              <a:buFont typeface="Wingdings"/>
              <a:buChar char=""/>
              <a:defRPr/>
            </a:pPr>
            <a:r>
              <a:rPr lang="en-US" dirty="0"/>
              <a:t>When people vote in the presidential election, they do not cast a vote directly for one of the candidates, instead, they vote for presidential electors.</a:t>
            </a:r>
          </a:p>
          <a:p>
            <a:pPr marL="274320" indent="-274320" eaLnBrk="1" fontAlgn="auto" hangingPunct="1">
              <a:spcAft>
                <a:spcPts val="0"/>
              </a:spcAft>
              <a:buFont typeface="Wingdings"/>
              <a:buChar char=""/>
              <a:defRPr/>
            </a:pPr>
            <a:r>
              <a:rPr lang="en-US" dirty="0"/>
              <a:t>The </a:t>
            </a:r>
            <a:r>
              <a:rPr lang="en-US" b="1" dirty="0"/>
              <a:t>electoral college</a:t>
            </a:r>
            <a:r>
              <a:rPr lang="en-US" dirty="0"/>
              <a:t> elects the President of the United States</a:t>
            </a:r>
          </a:p>
          <a:p>
            <a:pPr marL="274320" indent="-274320" eaLnBrk="1" fontAlgn="auto" hangingPunct="1">
              <a:spcAft>
                <a:spcPts val="0"/>
              </a:spcAft>
              <a:buFont typeface="Wingdings"/>
              <a:buChar char=""/>
              <a:defRPr/>
            </a:pPr>
            <a:r>
              <a:rPr lang="en-US" dirty="0"/>
              <a:t>The electors are chosen by popular vote in every State on the same day everywhere</a:t>
            </a:r>
          </a:p>
          <a:p>
            <a:pPr marL="640080" lvl="1" indent="-274320" eaLnBrk="1" fontAlgn="auto" hangingPunct="1">
              <a:spcAft>
                <a:spcPts val="0"/>
              </a:spcAft>
              <a:buFont typeface="Wingdings 2"/>
              <a:buChar char=""/>
              <a:defRPr/>
            </a:pPr>
            <a:r>
              <a:rPr lang="en-US" b="1" dirty="0"/>
              <a:t>The Tuesday after the first Monday in November every fourth year.</a:t>
            </a:r>
          </a:p>
          <a:p>
            <a:pPr marL="640080" lvl="1" indent="-274320" eaLnBrk="1" fontAlgn="auto" hangingPunct="1">
              <a:spcAft>
                <a:spcPts val="0"/>
              </a:spcAft>
              <a:buFont typeface="Wingdings 2"/>
              <a:buChar char=""/>
              <a:defRPr/>
            </a:pPr>
            <a:r>
              <a:rPr lang="en-US" sz="2000" dirty="0"/>
              <a:t>2012 presidential election is set for November 6, 2012</a:t>
            </a:r>
          </a:p>
          <a:p>
            <a:pPr marL="640080" lvl="1" indent="-274320" eaLnBrk="1" fontAlgn="auto" hangingPunct="1">
              <a:spcAft>
                <a:spcPts val="0"/>
              </a:spcAft>
              <a:buFont typeface="Wingdings 2"/>
              <a:buChar char=""/>
              <a:defRPr/>
            </a:pPr>
            <a:r>
              <a:rPr lang="en-US" sz="2000" dirty="0"/>
              <a:t>2016 presidential election is set for November 15, 2016</a:t>
            </a:r>
          </a:p>
          <a:p>
            <a:pPr marL="640080" lvl="1" indent="-274320" eaLnBrk="1" fontAlgn="auto" hangingPunct="1">
              <a:spcAft>
                <a:spcPts val="0"/>
              </a:spcAft>
              <a:buFont typeface="Wingdings 2"/>
              <a:buChar char=""/>
              <a:defRPr/>
            </a:pPr>
            <a:r>
              <a:rPr lang="en-US" sz="2000" dirty="0"/>
              <a:t>2020 presidential election is set for November 3, 2020</a:t>
            </a:r>
          </a:p>
        </p:txBody>
      </p:sp>
    </p:spTree>
    <p:extLst>
      <p:ext uri="{BB962C8B-B14F-4D97-AF65-F5344CB8AC3E}">
        <p14:creationId xmlns:p14="http://schemas.microsoft.com/office/powerpoint/2010/main" val="3220814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889"/>
            <a:ext cx="7024744" cy="1143000"/>
          </a:xfrm>
        </p:spPr>
        <p:txBody>
          <a:bodyPr>
            <a:normAutofit fontScale="90000"/>
          </a:bodyPr>
          <a:lstStyle/>
          <a:p>
            <a:pPr eaLnBrk="1" fontAlgn="auto" hangingPunct="1">
              <a:spcAft>
                <a:spcPts val="0"/>
              </a:spcAft>
              <a:defRPr/>
            </a:pPr>
            <a:r>
              <a:rPr lang="en-US" b="1" u="sng" dirty="0"/>
              <a:t>Counting the Electoral Votes</a:t>
            </a:r>
          </a:p>
        </p:txBody>
      </p:sp>
      <p:sp>
        <p:nvSpPr>
          <p:cNvPr id="3" name="Content Placeholder 2"/>
          <p:cNvSpPr>
            <a:spLocks noGrp="1"/>
          </p:cNvSpPr>
          <p:nvPr>
            <p:ph sz="quarter" idx="4294967295"/>
          </p:nvPr>
        </p:nvSpPr>
        <p:spPr>
          <a:xfrm>
            <a:off x="457200" y="1600200"/>
            <a:ext cx="3657600" cy="4572000"/>
          </a:xfrm>
          <a:prstGeom prst="rect">
            <a:avLst/>
          </a:prstGeom>
        </p:spPr>
        <p:txBody>
          <a:bodyPr>
            <a:normAutofit/>
          </a:bodyPr>
          <a:lstStyle/>
          <a:p>
            <a:pPr marL="274320" indent="-274320" eaLnBrk="1" fontAlgn="auto" hangingPunct="1">
              <a:spcAft>
                <a:spcPts val="0"/>
              </a:spcAft>
              <a:buFont typeface="Wingdings"/>
              <a:buChar char=""/>
              <a:defRPr/>
            </a:pPr>
            <a:r>
              <a:rPr lang="en-US" dirty="0">
                <a:hlinkClick r:id="rId2"/>
              </a:rPr>
              <a:t>270 Electoral Votes are Required to Win</a:t>
            </a:r>
            <a:endParaRPr lang="en-US" dirty="0"/>
          </a:p>
          <a:p>
            <a:pPr marL="274320" indent="-274320" eaLnBrk="1" fontAlgn="auto" hangingPunct="1">
              <a:spcAft>
                <a:spcPts val="0"/>
              </a:spcAft>
              <a:buFont typeface="Wingdings"/>
              <a:buChar char=""/>
              <a:defRPr/>
            </a:pPr>
            <a:endParaRPr lang="en-US" dirty="0"/>
          </a:p>
          <a:p>
            <a:pPr marL="0" indent="0" eaLnBrk="1" fontAlgn="auto" hangingPunct="1">
              <a:spcAft>
                <a:spcPts val="0"/>
              </a:spcAft>
              <a:buFont typeface="Wingdings"/>
              <a:buNone/>
              <a:defRPr/>
            </a:pPr>
            <a:endParaRPr lang="en-US" dirty="0"/>
          </a:p>
        </p:txBody>
      </p:sp>
      <p:sp>
        <p:nvSpPr>
          <p:cNvPr id="4" name="Content Placeholder 3"/>
          <p:cNvSpPr>
            <a:spLocks noGrp="1"/>
          </p:cNvSpPr>
          <p:nvPr>
            <p:ph sz="quarter" idx="4294967295"/>
          </p:nvPr>
        </p:nvSpPr>
        <p:spPr>
          <a:xfrm>
            <a:off x="4832852" y="1599164"/>
            <a:ext cx="3657600" cy="4572000"/>
          </a:xfrm>
          <a:prstGeom prst="rect">
            <a:avLst/>
          </a:prstGeom>
        </p:spPr>
        <p:txBody>
          <a:bodyPr>
            <a:normAutofit fontScale="92500" lnSpcReduction="10000"/>
          </a:bodyPr>
          <a:lstStyle/>
          <a:p>
            <a:pPr marL="274320" indent="-274320" eaLnBrk="1" fontAlgn="auto" hangingPunct="1">
              <a:spcAft>
                <a:spcPts val="0"/>
              </a:spcAft>
              <a:buFont typeface="Wingdings"/>
              <a:buChar char=""/>
              <a:defRPr/>
            </a:pPr>
            <a:r>
              <a:rPr lang="en-US" dirty="0"/>
              <a:t>The electors meet in their respective State capitals on the Monday after the second Wednesday in December.</a:t>
            </a:r>
          </a:p>
          <a:p>
            <a:pPr marL="274320" indent="-274320" eaLnBrk="1" fontAlgn="auto" hangingPunct="1">
              <a:spcAft>
                <a:spcPts val="0"/>
              </a:spcAft>
              <a:buFont typeface="Wingdings"/>
              <a:buChar char=""/>
              <a:defRPr/>
            </a:pPr>
            <a:r>
              <a:rPr lang="en-US" dirty="0"/>
              <a:t>Electors, then, cast their votes, sign their ballots and are sent to the President of the Senate.</a:t>
            </a:r>
          </a:p>
          <a:p>
            <a:pPr marL="274320" indent="-274320" eaLnBrk="1" fontAlgn="auto" hangingPunct="1">
              <a:spcAft>
                <a:spcPts val="0"/>
              </a:spcAft>
              <a:buFont typeface="Wingdings"/>
              <a:buChar char=""/>
              <a:defRPr/>
            </a:pPr>
            <a:r>
              <a:rPr lang="en-US" dirty="0"/>
              <a:t>Who wins the majority of the electoral votes becomes president.</a:t>
            </a:r>
          </a:p>
          <a:p>
            <a:pPr marL="274320" indent="-274320" eaLnBrk="1" fontAlgn="auto" hangingPunct="1">
              <a:spcAft>
                <a:spcPts val="0"/>
              </a:spcAft>
              <a:buFont typeface="Wingdings"/>
              <a:buChar char=""/>
              <a:defRPr/>
            </a:pPr>
            <a:endParaRPr lang="en-US" dirty="0"/>
          </a:p>
        </p:txBody>
      </p:sp>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13551"/>
            <a:ext cx="3810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989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490910" cy="1143000"/>
          </a:xfrm>
        </p:spPr>
        <p:txBody>
          <a:bodyPr>
            <a:normAutofit fontScale="90000"/>
          </a:bodyPr>
          <a:lstStyle/>
          <a:p>
            <a:pPr algn="ctr" eaLnBrk="1" fontAlgn="auto" hangingPunct="1">
              <a:spcAft>
                <a:spcPts val="0"/>
              </a:spcAft>
              <a:defRPr/>
            </a:pPr>
            <a:r>
              <a:rPr lang="en-US" dirty="0"/>
              <a:t>What happens if no candidate wins the majority of electoral </a:t>
            </a:r>
            <a:r>
              <a:rPr lang="en-US" u="sng" dirty="0"/>
              <a:t>votes?</a:t>
            </a:r>
          </a:p>
        </p:txBody>
      </p:sp>
      <p:sp>
        <p:nvSpPr>
          <p:cNvPr id="3" name="Content Placeholder 2"/>
          <p:cNvSpPr>
            <a:spLocks noGrp="1"/>
          </p:cNvSpPr>
          <p:nvPr>
            <p:ph sz="quarter" idx="1"/>
          </p:nvPr>
        </p:nvSpPr>
        <p:spPr>
          <a:xfrm>
            <a:off x="457200" y="2438400"/>
            <a:ext cx="7467600" cy="4035425"/>
          </a:xfrm>
        </p:spPr>
        <p:txBody>
          <a:bodyPr>
            <a:normAutofit fontScale="92500"/>
          </a:bodyPr>
          <a:lstStyle/>
          <a:p>
            <a:pPr marL="274320" indent="-274320" eaLnBrk="1" fontAlgn="auto" hangingPunct="1">
              <a:spcAft>
                <a:spcPts val="0"/>
              </a:spcAft>
              <a:buFont typeface="Wingdings"/>
              <a:buChar char=""/>
              <a:defRPr/>
            </a:pPr>
            <a:r>
              <a:rPr lang="en-US" dirty="0"/>
              <a:t>Candidates need 270 out of the 538 electoral votes to win</a:t>
            </a:r>
          </a:p>
          <a:p>
            <a:pPr marL="0" indent="0" eaLnBrk="1" fontAlgn="auto" hangingPunct="1">
              <a:spcAft>
                <a:spcPts val="0"/>
              </a:spcAft>
              <a:buFont typeface="Wingdings"/>
              <a:buNone/>
              <a:defRPr/>
            </a:pPr>
            <a:endParaRPr lang="en-US" dirty="0"/>
          </a:p>
          <a:p>
            <a:pPr marL="640080" lvl="1" indent="-274320" eaLnBrk="1" fontAlgn="auto" hangingPunct="1">
              <a:spcAft>
                <a:spcPts val="0"/>
              </a:spcAft>
              <a:buFont typeface="Wingdings 2"/>
              <a:buChar char=""/>
              <a:defRPr/>
            </a:pPr>
            <a:r>
              <a:rPr lang="en-US" sz="2400" dirty="0"/>
              <a:t>If this does not happen:</a:t>
            </a:r>
          </a:p>
          <a:p>
            <a:pPr lvl="2" indent="-182880" eaLnBrk="1" fontAlgn="auto" hangingPunct="1">
              <a:spcAft>
                <a:spcPts val="0"/>
              </a:spcAft>
              <a:buClr>
                <a:schemeClr val="accent1">
                  <a:shade val="75000"/>
                </a:schemeClr>
              </a:buClr>
              <a:buFont typeface="Wingdings"/>
              <a:buChar char=""/>
              <a:defRPr/>
            </a:pPr>
            <a:r>
              <a:rPr lang="en-US" sz="2400" dirty="0"/>
              <a:t>The House of Representatives chooses the president among the top three candidates voted on by the electoral college</a:t>
            </a:r>
          </a:p>
          <a:p>
            <a:pPr marL="731520" lvl="2" indent="0" eaLnBrk="1" fontAlgn="auto" hangingPunct="1">
              <a:spcAft>
                <a:spcPts val="0"/>
              </a:spcAft>
              <a:buClr>
                <a:schemeClr val="accent1">
                  <a:shade val="75000"/>
                </a:schemeClr>
              </a:buClr>
              <a:buFont typeface="Wingdings"/>
              <a:buNone/>
              <a:defRPr/>
            </a:pPr>
            <a:endParaRPr lang="en-US" sz="2400" dirty="0"/>
          </a:p>
          <a:p>
            <a:pPr lvl="2" indent="-182880" eaLnBrk="1" fontAlgn="auto" hangingPunct="1">
              <a:spcAft>
                <a:spcPts val="0"/>
              </a:spcAft>
              <a:buClr>
                <a:schemeClr val="accent1">
                  <a:shade val="75000"/>
                </a:schemeClr>
              </a:buClr>
              <a:buFont typeface="Wingdings"/>
              <a:buChar char=""/>
              <a:defRPr/>
            </a:pPr>
            <a:r>
              <a:rPr lang="en-US" sz="2400" dirty="0"/>
              <a:t>The Senate will choose the vice-presidential candidate among the top two candidates</a:t>
            </a:r>
          </a:p>
          <a:p>
            <a:pPr marL="731520" lvl="2" indent="0" eaLnBrk="1" fontAlgn="auto" hangingPunct="1">
              <a:spcAft>
                <a:spcPts val="0"/>
              </a:spcAft>
              <a:buClr>
                <a:schemeClr val="accent1">
                  <a:shade val="75000"/>
                </a:schemeClr>
              </a:buClr>
              <a:buFont typeface="Wingdings"/>
              <a:buNone/>
              <a:defRPr/>
            </a:pPr>
            <a:endParaRPr lang="en-US" dirty="0"/>
          </a:p>
          <a:p>
            <a:pPr marL="274320" indent="-274320" eaLnBrk="1" fontAlgn="auto" hangingPunct="1">
              <a:spcAft>
                <a:spcPts val="0"/>
              </a:spcAft>
              <a:buFont typeface="Wingdings"/>
              <a:buChar char=""/>
              <a:defRPr/>
            </a:pPr>
            <a:endParaRPr lang="en-US" dirty="0"/>
          </a:p>
        </p:txBody>
      </p:sp>
    </p:spTree>
    <p:extLst>
      <p:ext uri="{BB962C8B-B14F-4D97-AF65-F5344CB8AC3E}">
        <p14:creationId xmlns:p14="http://schemas.microsoft.com/office/powerpoint/2010/main" val="12732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lnSpcReduction="10000"/>
          </a:bodyPr>
          <a:lstStyle/>
          <a:p>
            <a:r>
              <a:rPr lang="en-US" b="1" dirty="0"/>
              <a:t>5.) Commander in Chief</a:t>
            </a:r>
          </a:p>
          <a:p>
            <a:pPr lvl="1"/>
            <a:r>
              <a:rPr lang="en-US" dirty="0"/>
              <a:t>1.4 million men and women in armed forces and nation’s entire military arsenal are subject to direct and immediate control</a:t>
            </a:r>
          </a:p>
          <a:p>
            <a:endParaRPr lang="en-US" dirty="0"/>
          </a:p>
          <a:p>
            <a:r>
              <a:rPr lang="en-US" b="1" dirty="0"/>
              <a:t>6.) Chief Legislator</a:t>
            </a:r>
          </a:p>
          <a:p>
            <a:pPr lvl="1"/>
            <a:r>
              <a:rPr lang="en-US" dirty="0"/>
              <a:t>Main architect of public policy</a:t>
            </a:r>
          </a:p>
          <a:p>
            <a:pPr lvl="1"/>
            <a:r>
              <a:rPr lang="en-US" dirty="0"/>
              <a:t>President sets the overall shape of Congressional agenda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1962"/>
            <a:ext cx="7024744" cy="1143000"/>
          </a:xfrm>
        </p:spPr>
        <p:txBody>
          <a:bodyPr>
            <a:normAutofit fontScale="90000"/>
          </a:bodyPr>
          <a:lstStyle/>
          <a:p>
            <a:pPr>
              <a:defRPr/>
            </a:pPr>
            <a:r>
              <a:rPr lang="en-US" b="1" u="sng" dirty="0"/>
              <a:t>PRESIDENTIAL INNAUGURATION</a:t>
            </a:r>
          </a:p>
        </p:txBody>
      </p:sp>
      <p:sp>
        <p:nvSpPr>
          <p:cNvPr id="23555" name="Content Placeholder 2"/>
          <p:cNvSpPr>
            <a:spLocks noGrp="1"/>
          </p:cNvSpPr>
          <p:nvPr>
            <p:ph sz="quarter" idx="1"/>
          </p:nvPr>
        </p:nvSpPr>
        <p:spPr>
          <a:xfrm>
            <a:off x="457200" y="1600200"/>
            <a:ext cx="7467600" cy="4873625"/>
          </a:xfrm>
        </p:spPr>
        <p:txBody>
          <a:bodyPr>
            <a:normAutofit fontScale="92500"/>
          </a:bodyPr>
          <a:lstStyle/>
          <a:p>
            <a:r>
              <a:rPr lang="en-US"/>
              <a:t>After all of the votes have been counted, the President of the United States is sworn into office on January 20</a:t>
            </a:r>
            <a:r>
              <a:rPr lang="en-US" baseline="30000"/>
              <a:t>th </a:t>
            </a:r>
            <a:r>
              <a:rPr lang="en-US"/>
              <a:t> on the steps of the Capitol.</a:t>
            </a:r>
          </a:p>
          <a:p>
            <a:pPr lvl="1"/>
            <a:r>
              <a:rPr lang="en-US"/>
              <a:t>Prior to the 20</a:t>
            </a:r>
            <a:r>
              <a:rPr lang="en-US" baseline="30000"/>
              <a:t>th</a:t>
            </a:r>
            <a:r>
              <a:rPr lang="en-US"/>
              <a:t> Amendment, the President was sworn in on March 4</a:t>
            </a:r>
            <a:r>
              <a:rPr lang="en-US" baseline="30000"/>
              <a:t>th</a:t>
            </a:r>
            <a:r>
              <a:rPr lang="en-US"/>
              <a:t> </a:t>
            </a:r>
          </a:p>
          <a:p>
            <a:pPr lvl="1"/>
            <a:r>
              <a:rPr lang="en-US"/>
              <a:t>The President of the United States is sworn in by the Chief Justice of the Supreme Court (Oath of Office).</a:t>
            </a:r>
          </a:p>
          <a:p>
            <a:pPr lvl="2"/>
            <a:r>
              <a:rPr lang="en-US"/>
              <a:t>“I (name of president) do solemnly swear that I will faithfully execute the office of President of the United States, and will to the best of my ability, preserve, protect, and defend the Constitution of the United States.</a:t>
            </a:r>
          </a:p>
          <a:p>
            <a:pPr lvl="3"/>
            <a:r>
              <a:rPr lang="en-US"/>
              <a:t>Usually it is followed by “so help me god” and the playing of  “Hail to the Chief”</a:t>
            </a:r>
          </a:p>
        </p:txBody>
      </p:sp>
    </p:spTree>
    <p:extLst>
      <p:ext uri="{BB962C8B-B14F-4D97-AF65-F5344CB8AC3E}">
        <p14:creationId xmlns:p14="http://schemas.microsoft.com/office/powerpoint/2010/main" val="1826505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537"/>
            <a:ext cx="7024744" cy="1143000"/>
          </a:xfrm>
        </p:spPr>
        <p:txBody>
          <a:bodyPr>
            <a:normAutofit fontScale="90000"/>
          </a:bodyPr>
          <a:lstStyle/>
          <a:p>
            <a:pPr>
              <a:defRPr/>
            </a:pPr>
            <a:r>
              <a:rPr lang="en-US" b="1" u="sng" dirty="0"/>
              <a:t>PRESIDENTIAL INNAUGURATION</a:t>
            </a:r>
          </a:p>
        </p:txBody>
      </p:sp>
      <p:sp>
        <p:nvSpPr>
          <p:cNvPr id="24579" name="Content Placeholder 2"/>
          <p:cNvSpPr>
            <a:spLocks noGrp="1"/>
          </p:cNvSpPr>
          <p:nvPr>
            <p:ph sz="quarter" idx="1"/>
          </p:nvPr>
        </p:nvSpPr>
        <p:spPr>
          <a:xfrm>
            <a:off x="457200" y="1600200"/>
            <a:ext cx="7467600" cy="4873625"/>
          </a:xfrm>
        </p:spPr>
        <p:txBody>
          <a:bodyPr/>
          <a:lstStyle/>
          <a:p>
            <a:r>
              <a:rPr lang="en-US"/>
              <a:t>After the President is sworn into office, it is usually followed by a speech, a parade, and many celebrations throughout the day.  </a:t>
            </a:r>
          </a:p>
        </p:txBody>
      </p:sp>
      <p:pic>
        <p:nvPicPr>
          <p:cNvPr id="24580" name="Picture 3" descr="sjkj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0"/>
            <a:ext cx="5943600" cy="3316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57499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7538"/>
            <a:ext cx="7467600" cy="715962"/>
          </a:xfrm>
        </p:spPr>
        <p:txBody>
          <a:bodyPr>
            <a:normAutofit fontScale="90000"/>
          </a:bodyPr>
          <a:lstStyle/>
          <a:p>
            <a:pPr algn="ctr">
              <a:defRPr/>
            </a:pPr>
            <a:r>
              <a:rPr lang="en-US" b="1" u="sng" dirty="0"/>
              <a:t>PRESIDENTIAL INNAUGURATION</a:t>
            </a:r>
          </a:p>
        </p:txBody>
      </p:sp>
      <p:pic>
        <p:nvPicPr>
          <p:cNvPr id="25603" name="Content Placeholder 3" descr="BUSH.jpg"/>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409699"/>
            <a:ext cx="3408248" cy="2247993"/>
          </a:xfrm>
        </p:spPr>
      </p:pic>
      <p:pic>
        <p:nvPicPr>
          <p:cNvPr id="25604" name="Picture 4" descr="CLINT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3037"/>
            <a:ext cx="3457575" cy="221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JF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341" y="4048125"/>
            <a:ext cx="344870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OBAM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081462"/>
            <a:ext cx="34575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6185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24744" cy="1143000"/>
          </a:xfrm>
        </p:spPr>
        <p:txBody>
          <a:bodyPr>
            <a:normAutofit fontScale="90000"/>
          </a:bodyPr>
          <a:lstStyle/>
          <a:p>
            <a:pPr eaLnBrk="1" fontAlgn="auto" hangingPunct="1">
              <a:spcAft>
                <a:spcPts val="0"/>
              </a:spcAft>
              <a:defRPr/>
            </a:pPr>
            <a:r>
              <a:rPr lang="en-US" b="1" u="sng" dirty="0"/>
              <a:t>Flaws in the Electoral College</a:t>
            </a:r>
          </a:p>
        </p:txBody>
      </p:sp>
      <p:sp>
        <p:nvSpPr>
          <p:cNvPr id="3" name="Content Placeholder 2"/>
          <p:cNvSpPr>
            <a:spLocks noGrp="1"/>
          </p:cNvSpPr>
          <p:nvPr>
            <p:ph sz="quarter" idx="4294967295"/>
          </p:nvPr>
        </p:nvSpPr>
        <p:spPr>
          <a:xfrm>
            <a:off x="457200" y="1600200"/>
            <a:ext cx="4191000" cy="4572000"/>
          </a:xfrm>
          <a:prstGeom prst="rect">
            <a:avLst/>
          </a:prstGeom>
        </p:spPr>
        <p:txBody>
          <a:bodyPr>
            <a:normAutofit fontScale="92500"/>
          </a:bodyPr>
          <a:lstStyle/>
          <a:p>
            <a:pPr marL="457200" indent="-457200" eaLnBrk="1" fontAlgn="auto" hangingPunct="1">
              <a:spcAft>
                <a:spcPts val="0"/>
              </a:spcAft>
              <a:buFont typeface="+mj-lt"/>
              <a:buAutoNum type="arabicPeriod"/>
              <a:defRPr/>
            </a:pPr>
            <a:r>
              <a:rPr lang="en-US" dirty="0"/>
              <a:t>The winner of the popular vote is not guaranteed the presidency</a:t>
            </a:r>
          </a:p>
          <a:p>
            <a:pPr marL="457200" indent="-457200" eaLnBrk="1" fontAlgn="auto" hangingPunct="1">
              <a:spcAft>
                <a:spcPts val="0"/>
              </a:spcAft>
              <a:buFont typeface="+mj-lt"/>
              <a:buAutoNum type="arabicPeriod"/>
              <a:defRPr/>
            </a:pPr>
            <a:endParaRPr lang="en-US" dirty="0"/>
          </a:p>
          <a:p>
            <a:pPr marL="457200" indent="-457200" eaLnBrk="1" fontAlgn="auto" hangingPunct="1">
              <a:spcAft>
                <a:spcPts val="0"/>
              </a:spcAft>
              <a:buFont typeface="+mj-lt"/>
              <a:buAutoNum type="arabicPeriod"/>
              <a:defRPr/>
            </a:pPr>
            <a:r>
              <a:rPr lang="en-US" dirty="0"/>
              <a:t>Electors are not required to vote in </a:t>
            </a:r>
            <a:r>
              <a:rPr lang="en-US" u="sng" dirty="0"/>
              <a:t>accord</a:t>
            </a:r>
            <a:r>
              <a:rPr lang="en-US" dirty="0"/>
              <a:t> with the popular vote</a:t>
            </a:r>
          </a:p>
          <a:p>
            <a:pPr marL="457200" indent="-457200" eaLnBrk="1" fontAlgn="auto" hangingPunct="1">
              <a:spcAft>
                <a:spcPts val="0"/>
              </a:spcAft>
              <a:buFont typeface="+mj-lt"/>
              <a:buAutoNum type="arabicPeriod"/>
              <a:defRPr/>
            </a:pPr>
            <a:endParaRPr lang="en-US" dirty="0"/>
          </a:p>
          <a:p>
            <a:pPr marL="457200" indent="-457200" eaLnBrk="1" fontAlgn="auto" hangingPunct="1">
              <a:spcAft>
                <a:spcPts val="0"/>
              </a:spcAft>
              <a:buFont typeface="+mj-lt"/>
              <a:buAutoNum type="arabicPeriod"/>
              <a:defRPr/>
            </a:pPr>
            <a:r>
              <a:rPr lang="en-US" dirty="0"/>
              <a:t>Any election might have to be decided by the House of Representatives</a:t>
            </a:r>
          </a:p>
        </p:txBody>
      </p:sp>
      <p:pic>
        <p:nvPicPr>
          <p:cNvPr id="26628"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724400" y="2209800"/>
            <a:ext cx="3657600" cy="2835275"/>
          </a:xfrm>
          <a:prstGeom prst="rect">
            <a:avLst/>
          </a:prstGeom>
        </p:spPr>
      </p:pic>
    </p:spTree>
    <p:extLst>
      <p:ext uri="{BB962C8B-B14F-4D97-AF65-F5344CB8AC3E}">
        <p14:creationId xmlns:p14="http://schemas.microsoft.com/office/powerpoint/2010/main" val="4013091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24744" cy="1143000"/>
          </a:xfrm>
        </p:spPr>
        <p:txBody>
          <a:bodyPr/>
          <a:lstStyle/>
          <a:p>
            <a:pPr eaLnBrk="1" fontAlgn="auto" hangingPunct="1">
              <a:spcAft>
                <a:spcPts val="0"/>
              </a:spcAft>
              <a:defRPr/>
            </a:pPr>
            <a:r>
              <a:rPr lang="en-US" b="1" u="sng" dirty="0"/>
              <a:t>Proposed Reforms</a:t>
            </a:r>
          </a:p>
        </p:txBody>
      </p:sp>
      <p:sp>
        <p:nvSpPr>
          <p:cNvPr id="3" name="Content Placeholder 2"/>
          <p:cNvSpPr>
            <a:spLocks noGrp="1"/>
          </p:cNvSpPr>
          <p:nvPr>
            <p:ph sz="quarter" idx="1"/>
          </p:nvPr>
        </p:nvSpPr>
        <p:spPr>
          <a:xfrm>
            <a:off x="457200" y="1600200"/>
            <a:ext cx="7467600" cy="4873625"/>
          </a:xfrm>
        </p:spPr>
        <p:txBody>
          <a:bodyPr>
            <a:normAutofit/>
          </a:bodyPr>
          <a:lstStyle/>
          <a:p>
            <a:pPr marL="274320" indent="-274320" eaLnBrk="1" fontAlgn="auto" hangingPunct="1">
              <a:spcAft>
                <a:spcPts val="0"/>
              </a:spcAft>
              <a:buFont typeface="Wingdings"/>
              <a:buChar char=""/>
              <a:defRPr/>
            </a:pPr>
            <a:r>
              <a:rPr lang="en-US" dirty="0"/>
              <a:t>District and Proportional Plans</a:t>
            </a:r>
          </a:p>
          <a:p>
            <a:pPr marL="640080" lvl="1" indent="-274320" eaLnBrk="1" fontAlgn="auto" hangingPunct="1">
              <a:spcAft>
                <a:spcPts val="0"/>
              </a:spcAft>
              <a:buFont typeface="Wingdings 2"/>
              <a:buChar char=""/>
              <a:defRPr/>
            </a:pPr>
            <a:r>
              <a:rPr lang="en-US" dirty="0"/>
              <a:t>Under the </a:t>
            </a:r>
            <a:r>
              <a:rPr lang="en-US" b="1" dirty="0">
                <a:solidFill>
                  <a:schemeClr val="accent1">
                    <a:lumMod val="75000"/>
                  </a:schemeClr>
                </a:solidFill>
              </a:rPr>
              <a:t>district</a:t>
            </a:r>
            <a:r>
              <a:rPr lang="en-US" dirty="0">
                <a:solidFill>
                  <a:schemeClr val="accent1">
                    <a:lumMod val="75000"/>
                  </a:schemeClr>
                </a:solidFill>
              </a:rPr>
              <a:t> </a:t>
            </a:r>
            <a:r>
              <a:rPr lang="en-US" b="1" dirty="0">
                <a:solidFill>
                  <a:schemeClr val="accent1">
                    <a:lumMod val="75000"/>
                  </a:schemeClr>
                </a:solidFill>
              </a:rPr>
              <a:t>plan</a:t>
            </a:r>
            <a:r>
              <a:rPr lang="en-US" dirty="0"/>
              <a:t>, each state would choose its electors similar to how the choose members of Congress</a:t>
            </a:r>
          </a:p>
          <a:p>
            <a:pPr lvl="2" indent="-182880" eaLnBrk="1" fontAlgn="auto" hangingPunct="1">
              <a:spcAft>
                <a:spcPts val="0"/>
              </a:spcAft>
              <a:buClr>
                <a:schemeClr val="accent1">
                  <a:shade val="75000"/>
                </a:schemeClr>
              </a:buClr>
              <a:buFont typeface="Wingdings"/>
              <a:buChar char=""/>
              <a:defRPr/>
            </a:pPr>
            <a:r>
              <a:rPr lang="en-US" dirty="0"/>
              <a:t>Would be required to vote with the popular vote of the state.</a:t>
            </a:r>
          </a:p>
          <a:p>
            <a:pPr marL="731520" lvl="2" indent="0" eaLnBrk="1" fontAlgn="auto" hangingPunct="1">
              <a:spcAft>
                <a:spcPts val="0"/>
              </a:spcAft>
              <a:buClr>
                <a:schemeClr val="accent1">
                  <a:shade val="75000"/>
                </a:schemeClr>
              </a:buClr>
              <a:buFont typeface="Wingdings"/>
              <a:buNone/>
              <a:defRPr/>
            </a:pPr>
            <a:endParaRPr lang="en-US" dirty="0"/>
          </a:p>
          <a:p>
            <a:pPr marL="640080" lvl="1" indent="-274320" eaLnBrk="1" fontAlgn="auto" hangingPunct="1">
              <a:spcAft>
                <a:spcPts val="0"/>
              </a:spcAft>
              <a:buFont typeface="Wingdings 2"/>
              <a:buChar char=""/>
              <a:defRPr/>
            </a:pPr>
            <a:r>
              <a:rPr lang="en-US" dirty="0"/>
              <a:t>Under the </a:t>
            </a:r>
            <a:r>
              <a:rPr lang="en-US" b="1" dirty="0">
                <a:solidFill>
                  <a:schemeClr val="accent1">
                    <a:lumMod val="75000"/>
                  </a:schemeClr>
                </a:solidFill>
              </a:rPr>
              <a:t>proportional plan</a:t>
            </a:r>
            <a:r>
              <a:rPr lang="en-US" dirty="0">
                <a:solidFill>
                  <a:schemeClr val="accent1">
                    <a:lumMod val="75000"/>
                  </a:schemeClr>
                </a:solidFill>
              </a:rPr>
              <a:t> </a:t>
            </a:r>
            <a:r>
              <a:rPr lang="en-US" dirty="0"/>
              <a:t>each candidate would receive a share of each State’s electoral vote</a:t>
            </a:r>
          </a:p>
          <a:p>
            <a:pPr lvl="2" indent="-182880" eaLnBrk="1" fontAlgn="auto" hangingPunct="1">
              <a:spcAft>
                <a:spcPts val="0"/>
              </a:spcAft>
              <a:buClr>
                <a:schemeClr val="accent1">
                  <a:shade val="75000"/>
                </a:schemeClr>
              </a:buClr>
              <a:buFont typeface="Wingdings"/>
              <a:buChar char=""/>
              <a:defRPr/>
            </a:pPr>
            <a:r>
              <a:rPr lang="en-US" dirty="0"/>
              <a:t>For example, a candidate that won 62% of the vote cast in a State with 20 electors would receive 12.4 of that State’s electoral votes.</a:t>
            </a:r>
          </a:p>
        </p:txBody>
      </p:sp>
    </p:spTree>
    <p:extLst>
      <p:ext uri="{BB962C8B-B14F-4D97-AF65-F5344CB8AC3E}">
        <p14:creationId xmlns:p14="http://schemas.microsoft.com/office/powerpoint/2010/main" val="3255294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pPr eaLnBrk="1" fontAlgn="auto" hangingPunct="1">
              <a:spcAft>
                <a:spcPts val="0"/>
              </a:spcAft>
              <a:defRPr/>
            </a:pPr>
            <a:r>
              <a:rPr lang="en-US" dirty="0"/>
              <a:t>Proposed Reforms</a:t>
            </a:r>
          </a:p>
        </p:txBody>
      </p:sp>
      <p:sp>
        <p:nvSpPr>
          <p:cNvPr id="28675" name="Content Placeholder 2"/>
          <p:cNvSpPr>
            <a:spLocks noGrp="1"/>
          </p:cNvSpPr>
          <p:nvPr>
            <p:ph sz="quarter" idx="2"/>
          </p:nvPr>
        </p:nvSpPr>
        <p:spPr/>
        <p:txBody>
          <a:bodyPr>
            <a:normAutofit fontScale="92500" lnSpcReduction="20000"/>
          </a:bodyPr>
          <a:lstStyle/>
          <a:p>
            <a:pPr eaLnBrk="1" hangingPunct="1"/>
            <a:r>
              <a:rPr lang="en-US"/>
              <a:t>Abolishes the Electoral College</a:t>
            </a:r>
          </a:p>
          <a:p>
            <a:pPr eaLnBrk="1" hangingPunct="1"/>
            <a:r>
              <a:rPr lang="en-US"/>
              <a:t>The people would elect the President and Vice-President </a:t>
            </a:r>
          </a:p>
          <a:p>
            <a:pPr eaLnBrk="1" hangingPunct="1"/>
            <a:r>
              <a:rPr lang="en-US"/>
              <a:t>The candidate would be elected with the majority of votes</a:t>
            </a:r>
          </a:p>
        </p:txBody>
      </p:sp>
      <p:sp>
        <p:nvSpPr>
          <p:cNvPr id="28676" name="Content Placeholder 3"/>
          <p:cNvSpPr>
            <a:spLocks noGrp="1"/>
          </p:cNvSpPr>
          <p:nvPr>
            <p:ph sz="quarter" idx="4"/>
          </p:nvPr>
        </p:nvSpPr>
        <p:spPr/>
        <p:txBody>
          <a:bodyPr>
            <a:normAutofit fontScale="85000" lnSpcReduction="10000"/>
          </a:bodyPr>
          <a:lstStyle/>
          <a:p>
            <a:pPr eaLnBrk="1" hangingPunct="1"/>
            <a:r>
              <a:rPr lang="en-US"/>
              <a:t>Same as direct popular election; however, no changes would be made to the Constitution.</a:t>
            </a:r>
          </a:p>
          <a:p>
            <a:pPr eaLnBrk="1" hangingPunct="1"/>
            <a:r>
              <a:rPr lang="en-US"/>
              <a:t>All States would give their electoral votes to the winner of the national popular vote.</a:t>
            </a:r>
          </a:p>
        </p:txBody>
      </p:sp>
      <p:sp>
        <p:nvSpPr>
          <p:cNvPr id="28677" name="Text Placeholder 4"/>
          <p:cNvSpPr>
            <a:spLocks noGrp="1"/>
          </p:cNvSpPr>
          <p:nvPr>
            <p:ph type="body" sz="quarter" idx="1"/>
          </p:nvPr>
        </p:nvSpPr>
        <p:spPr>
          <a:xfrm>
            <a:off x="603326" y="2170664"/>
            <a:ext cx="3657600" cy="658812"/>
          </a:xfrm>
        </p:spPr>
        <p:txBody>
          <a:bodyPr/>
          <a:lstStyle/>
          <a:p>
            <a:pPr algn="ctr" eaLnBrk="1" hangingPunct="1"/>
            <a:r>
              <a:rPr lang="en-US" dirty="0"/>
              <a:t>Direct Popular Election</a:t>
            </a:r>
          </a:p>
        </p:txBody>
      </p:sp>
      <p:sp>
        <p:nvSpPr>
          <p:cNvPr id="28678" name="Text Placeholder 5"/>
          <p:cNvSpPr>
            <a:spLocks noGrp="1"/>
          </p:cNvSpPr>
          <p:nvPr>
            <p:ph type="body" sz="quarter" idx="3"/>
          </p:nvPr>
        </p:nvSpPr>
        <p:spPr>
          <a:xfrm>
            <a:off x="4376928" y="2243273"/>
            <a:ext cx="3657600" cy="658812"/>
          </a:xfrm>
        </p:spPr>
        <p:txBody>
          <a:bodyPr>
            <a:normAutofit fontScale="92500" lnSpcReduction="20000"/>
          </a:bodyPr>
          <a:lstStyle/>
          <a:p>
            <a:pPr algn="ctr" eaLnBrk="1" hangingPunct="1"/>
            <a:r>
              <a:rPr lang="en-US" dirty="0"/>
              <a:t>The National Popular Vote Plan</a:t>
            </a:r>
          </a:p>
        </p:txBody>
      </p:sp>
    </p:spTree>
    <p:extLst>
      <p:ext uri="{BB962C8B-B14F-4D97-AF65-F5344CB8AC3E}">
        <p14:creationId xmlns:p14="http://schemas.microsoft.com/office/powerpoint/2010/main" val="625151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Defending the Electoral College</a:t>
            </a:r>
          </a:p>
        </p:txBody>
      </p:sp>
      <p:sp>
        <p:nvSpPr>
          <p:cNvPr id="3" name="Content Placeholder 2"/>
          <p:cNvSpPr>
            <a:spLocks noGrp="1"/>
          </p:cNvSpPr>
          <p:nvPr>
            <p:ph sz="quarter" idx="1"/>
          </p:nvPr>
        </p:nvSpPr>
        <p:spPr>
          <a:xfrm>
            <a:off x="822062" y="2170664"/>
            <a:ext cx="7467600" cy="4303161"/>
          </a:xfrm>
        </p:spPr>
        <p:txBody>
          <a:bodyPr>
            <a:normAutofit/>
          </a:bodyPr>
          <a:lstStyle/>
          <a:p>
            <a:pPr marL="274320" indent="-274320" eaLnBrk="1" fontAlgn="auto" hangingPunct="1">
              <a:spcAft>
                <a:spcPts val="0"/>
              </a:spcAft>
              <a:buFont typeface="Wingdings"/>
              <a:buChar char=""/>
              <a:defRPr/>
            </a:pPr>
            <a:r>
              <a:rPr lang="en-US" dirty="0"/>
              <a:t>Supporters of the Electoral College argue:</a:t>
            </a:r>
          </a:p>
          <a:p>
            <a:pPr marL="0" indent="0" eaLnBrk="1" fontAlgn="auto" hangingPunct="1">
              <a:spcAft>
                <a:spcPts val="0"/>
              </a:spcAft>
              <a:buFont typeface="Wingdings"/>
              <a:buNone/>
              <a:defRPr/>
            </a:pPr>
            <a:endParaRPr lang="en-US" dirty="0"/>
          </a:p>
          <a:p>
            <a:pPr marL="822960" lvl="1" indent="-457200" eaLnBrk="1" fontAlgn="auto" hangingPunct="1">
              <a:spcAft>
                <a:spcPts val="0"/>
              </a:spcAft>
              <a:buFont typeface="+mj-lt"/>
              <a:buAutoNum type="arabicPeriod"/>
              <a:defRPr/>
            </a:pPr>
            <a:r>
              <a:rPr lang="en-US" dirty="0"/>
              <a:t>It is a known process</a:t>
            </a:r>
          </a:p>
          <a:p>
            <a:pPr marL="365760" lvl="1" indent="0" eaLnBrk="1" fontAlgn="auto" hangingPunct="1">
              <a:spcAft>
                <a:spcPts val="0"/>
              </a:spcAft>
              <a:buFont typeface="Wingdings 2"/>
              <a:buNone/>
              <a:defRPr/>
            </a:pPr>
            <a:endParaRPr lang="en-US" dirty="0"/>
          </a:p>
          <a:p>
            <a:pPr marL="822960" lvl="1" indent="-457200" eaLnBrk="1" fontAlgn="auto" hangingPunct="1">
              <a:spcAft>
                <a:spcPts val="0"/>
              </a:spcAft>
              <a:buFont typeface="+mj-lt"/>
              <a:buAutoNum type="arabicPeriod" startAt="2"/>
              <a:defRPr/>
            </a:pPr>
            <a:r>
              <a:rPr lang="en-US" dirty="0"/>
              <a:t>The present system identifies the President-to-be quickly and certainly</a:t>
            </a:r>
          </a:p>
          <a:p>
            <a:pPr marL="365760" lvl="1" indent="0" eaLnBrk="1" fontAlgn="auto" hangingPunct="1">
              <a:spcAft>
                <a:spcPts val="0"/>
              </a:spcAft>
              <a:buFont typeface="Wingdings 2"/>
              <a:buNone/>
              <a:defRPr/>
            </a:pPr>
            <a:endParaRPr lang="en-US" dirty="0"/>
          </a:p>
          <a:p>
            <a:pPr marL="822960" lvl="1" indent="-457200" eaLnBrk="1" fontAlgn="auto" hangingPunct="1">
              <a:spcAft>
                <a:spcPts val="0"/>
              </a:spcAft>
              <a:buFont typeface="+mj-lt"/>
              <a:buAutoNum type="arabicPeriod" startAt="3"/>
              <a:defRPr/>
            </a:pPr>
            <a:r>
              <a:rPr lang="en-US" dirty="0"/>
              <a:t>Helps promote the nation’s two-party system</a:t>
            </a:r>
          </a:p>
        </p:txBody>
      </p:sp>
    </p:spTree>
    <p:extLst>
      <p:ext uri="{BB962C8B-B14F-4D97-AF65-F5344CB8AC3E}">
        <p14:creationId xmlns:p14="http://schemas.microsoft.com/office/powerpoint/2010/main" val="277510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p:txBody>
          <a:bodyPr>
            <a:normAutofit fontScale="92500"/>
          </a:bodyPr>
          <a:lstStyle/>
          <a:p>
            <a:r>
              <a:rPr lang="en-US" dirty="0"/>
              <a:t>President initiates, suggests, requests, insists, and demands that Congress enact much of the major legislation proposed</a:t>
            </a:r>
          </a:p>
          <a:p>
            <a:r>
              <a:rPr lang="en-US" dirty="0"/>
              <a:t>The first </a:t>
            </a:r>
            <a:r>
              <a:rPr lang="en-US" b="1" dirty="0"/>
              <a:t>six</a:t>
            </a:r>
            <a:r>
              <a:rPr lang="en-US" dirty="0"/>
              <a:t> roles come directly from the Constitution but they do not complete the list</a:t>
            </a:r>
          </a:p>
          <a:p>
            <a:endParaRPr lang="en-US" dirty="0"/>
          </a:p>
          <a:p>
            <a:r>
              <a:rPr lang="en-US" b="1" dirty="0"/>
              <a:t>7.) Chief of Party</a:t>
            </a:r>
          </a:p>
          <a:p>
            <a:pPr lvl="1"/>
            <a:r>
              <a:rPr lang="en-US" dirty="0"/>
              <a:t>Acknowledged leader of the political party that controls the executive branch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PRESIDENT’S ROLES</a:t>
            </a:r>
            <a:endParaRPr lang="en-US" dirty="0"/>
          </a:p>
        </p:txBody>
      </p:sp>
      <p:sp>
        <p:nvSpPr>
          <p:cNvPr id="3" name="Content Placeholder 2"/>
          <p:cNvSpPr>
            <a:spLocks noGrp="1"/>
          </p:cNvSpPr>
          <p:nvPr>
            <p:ph idx="1"/>
          </p:nvPr>
        </p:nvSpPr>
        <p:spPr>
          <a:xfrm>
            <a:off x="1043493" y="2323652"/>
            <a:ext cx="5281108" cy="3924748"/>
          </a:xfrm>
        </p:spPr>
        <p:txBody>
          <a:bodyPr>
            <a:normAutofit fontScale="92500"/>
          </a:bodyPr>
          <a:lstStyle/>
          <a:p>
            <a:r>
              <a:rPr lang="en-US" b="1" dirty="0"/>
              <a:t>8.) Chief Citizen</a:t>
            </a:r>
          </a:p>
          <a:p>
            <a:pPr lvl="1"/>
            <a:r>
              <a:rPr lang="en-US" dirty="0"/>
              <a:t>President is expected to be the “representative of all the people”</a:t>
            </a:r>
          </a:p>
          <a:p>
            <a:pPr lvl="1"/>
            <a:r>
              <a:rPr lang="en-US" dirty="0"/>
              <a:t>Work for and represent the public interest</a:t>
            </a:r>
          </a:p>
          <a:p>
            <a:pPr lvl="1"/>
            <a:r>
              <a:rPr lang="en-US" dirty="0"/>
              <a:t>FDR said the office was “pre-eminently a place of moral leadership”</a:t>
            </a:r>
          </a:p>
          <a:p>
            <a:endParaRPr lang="en-US" dirty="0"/>
          </a:p>
          <a:p>
            <a:r>
              <a:rPr lang="en-US" dirty="0"/>
              <a:t>President </a:t>
            </a:r>
            <a:r>
              <a:rPr lang="en-US" b="1" dirty="0"/>
              <a:t>must </a:t>
            </a:r>
            <a:r>
              <a:rPr lang="en-US" dirty="0"/>
              <a:t>play these roles simultaneously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89835"/>
            <a:ext cx="2432050"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The Struggles of Playing Duel Roles </a:t>
            </a:r>
          </a:p>
        </p:txBody>
      </p:sp>
      <p:sp>
        <p:nvSpPr>
          <p:cNvPr id="3" name="Content Placeholder 2"/>
          <p:cNvSpPr>
            <a:spLocks noGrp="1"/>
          </p:cNvSpPr>
          <p:nvPr>
            <p:ph idx="1"/>
          </p:nvPr>
        </p:nvSpPr>
        <p:spPr>
          <a:xfrm>
            <a:off x="1043493" y="2323652"/>
            <a:ext cx="4595308" cy="4153348"/>
          </a:xfrm>
        </p:spPr>
        <p:txBody>
          <a:bodyPr>
            <a:normAutofit fontScale="92500"/>
          </a:bodyPr>
          <a:lstStyle/>
          <a:p>
            <a:r>
              <a:rPr lang="en-US" b="1" dirty="0"/>
              <a:t>Two Illustrations</a:t>
            </a:r>
          </a:p>
          <a:p>
            <a:r>
              <a:rPr lang="en-US" dirty="0"/>
              <a:t>Presidents Lyndon Johnson and Richard Nixon</a:t>
            </a:r>
          </a:p>
          <a:p>
            <a:r>
              <a:rPr lang="en-US" dirty="0"/>
              <a:t>Each was a strong and relatively effective President during their early years</a:t>
            </a:r>
          </a:p>
          <a:p>
            <a:r>
              <a:rPr lang="en-US" dirty="0"/>
              <a:t>LBJ’s actions as commander in chief during the Vietnam War seriously damaged he credibility that he chose not to run for re-election in 1968</a:t>
            </a:r>
          </a:p>
        </p:txBody>
      </p:sp>
      <p:pic>
        <p:nvPicPr>
          <p:cNvPr id="2050" name="Picture 2" descr="http://media-cache-ak0.pinimg.com/736x/b6/4a/9a/b64a9a2ec2a285c5e747b3a72a3668b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050" y="2971800"/>
            <a:ext cx="3041399" cy="2047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1175</TotalTime>
  <Words>2654</Words>
  <Application>Microsoft Office PowerPoint</Application>
  <PresentationFormat>On-screen Show (4:3)</PresentationFormat>
  <Paragraphs>337</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Austin</vt:lpstr>
      <vt:lpstr>Chapter 13 -  The Presidency </vt:lpstr>
      <vt:lpstr>Section 1- The President’s Job Description</vt:lpstr>
      <vt:lpstr>THE PRESIDENT’S Top Eight ROLES</vt:lpstr>
      <vt:lpstr>THE PRESIDENT’S ROLES</vt:lpstr>
      <vt:lpstr>THE PRESIDENT’S ROLES</vt:lpstr>
      <vt:lpstr>THE PRESIDENT’S ROLES</vt:lpstr>
      <vt:lpstr>THE PRESIDENT’S ROLES</vt:lpstr>
      <vt:lpstr>THE PRESIDENT’S ROLES</vt:lpstr>
      <vt:lpstr>The Struggles of Playing Duel Roles </vt:lpstr>
      <vt:lpstr>The Struggles of Playing Duel Roles </vt:lpstr>
      <vt:lpstr>FORMAL QUALIFICATIONS</vt:lpstr>
      <vt:lpstr>FORMAL QUALIFICATIONS</vt:lpstr>
      <vt:lpstr>FORMAL QUALIFICATIONS</vt:lpstr>
      <vt:lpstr>THE PRESIDENT’S TERM</vt:lpstr>
      <vt:lpstr>THE PRESIDENT’S TERM</vt:lpstr>
      <vt:lpstr>THE PRESIDENT’S TERM</vt:lpstr>
      <vt:lpstr>PAY AND BENEFITS</vt:lpstr>
      <vt:lpstr>PAY AND BENEFITS</vt:lpstr>
      <vt:lpstr>PowerPoint Presentation</vt:lpstr>
      <vt:lpstr>Section 2-Presidential Succession and the Vice Presidency</vt:lpstr>
      <vt:lpstr>Key Terms</vt:lpstr>
      <vt:lpstr>The Constitution and Succession</vt:lpstr>
      <vt:lpstr>Presidential Succession</vt:lpstr>
      <vt:lpstr>Presidential Succession Act 1967</vt:lpstr>
      <vt:lpstr>Presidential Disability</vt:lpstr>
      <vt:lpstr>Presidential Disability</vt:lpstr>
      <vt:lpstr>Presidential Disability</vt:lpstr>
      <vt:lpstr>Presidential Disability</vt:lpstr>
      <vt:lpstr>The Vice Presidency</vt:lpstr>
      <vt:lpstr>The Vice-Presidency</vt:lpstr>
      <vt:lpstr>The Vice President Today</vt:lpstr>
      <vt:lpstr>Vice President</vt:lpstr>
      <vt:lpstr>Vice Presidential Vacancy</vt:lpstr>
      <vt:lpstr>Section 3- Presidential Selection: the Framer’s Plan</vt:lpstr>
      <vt:lpstr>Key Terms</vt:lpstr>
      <vt:lpstr>Original Provisions</vt:lpstr>
      <vt:lpstr>Original Provisions</vt:lpstr>
      <vt:lpstr>Original Provisions</vt:lpstr>
      <vt:lpstr>Original Provisions</vt:lpstr>
      <vt:lpstr>The Rise of Parties</vt:lpstr>
      <vt:lpstr>The Election of 1800</vt:lpstr>
      <vt:lpstr>The Election of 1800</vt:lpstr>
      <vt:lpstr>The Election of 1800</vt:lpstr>
      <vt:lpstr>12th Amendment</vt:lpstr>
      <vt:lpstr>Section 4-Presidential Nominations</vt:lpstr>
      <vt:lpstr>Does the nominating system allow Americans to choose the best candidates for president?</vt:lpstr>
      <vt:lpstr>National Conventions</vt:lpstr>
      <vt:lpstr>Presidential Primaries</vt:lpstr>
      <vt:lpstr>Caucuses</vt:lpstr>
      <vt:lpstr>Securing the Nomination</vt:lpstr>
      <vt:lpstr>PowerPoint Presentation</vt:lpstr>
      <vt:lpstr>PowerPoint Presentation</vt:lpstr>
      <vt:lpstr>Section 5- The Presidential Election</vt:lpstr>
      <vt:lpstr>Does the election process serve the goals of American democracy today?</vt:lpstr>
      <vt:lpstr>The Presidential Campaign</vt:lpstr>
      <vt:lpstr>The Presidential Campaign-Debates</vt:lpstr>
      <vt:lpstr>The Election</vt:lpstr>
      <vt:lpstr>Counting the Electoral Votes</vt:lpstr>
      <vt:lpstr>What happens if no candidate wins the majority of electoral votes?</vt:lpstr>
      <vt:lpstr>PRESIDENTIAL INNAUGURATION</vt:lpstr>
      <vt:lpstr>PRESIDENTIAL INNAUGURATION</vt:lpstr>
      <vt:lpstr>PRESIDENTIAL INNAUGURATION</vt:lpstr>
      <vt:lpstr>Flaws in the Electoral College</vt:lpstr>
      <vt:lpstr>Proposed Reforms</vt:lpstr>
      <vt:lpstr>Proposed Reforms</vt:lpstr>
      <vt:lpstr>Defending the Electoral College</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13 THE PRESIDENCY Ch. 13-1 the president’s job description</dc:title>
  <dc:creator>Mark A. Zeka</dc:creator>
  <cp:lastModifiedBy>Windows User</cp:lastModifiedBy>
  <cp:revision>36</cp:revision>
  <dcterms:created xsi:type="dcterms:W3CDTF">2010-12-09T15:56:32Z</dcterms:created>
  <dcterms:modified xsi:type="dcterms:W3CDTF">2017-01-19T18:47:17Z</dcterms:modified>
</cp:coreProperties>
</file>