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8" r:id="rId3"/>
    <p:sldId id="264" r:id="rId4"/>
    <p:sldId id="263" r:id="rId5"/>
    <p:sldId id="257" r:id="rId6"/>
    <p:sldId id="259" r:id="rId7"/>
    <p:sldId id="260" r:id="rId8"/>
    <p:sldId id="261" r:id="rId9"/>
    <p:sldId id="262" r:id="rId10"/>
    <p:sldId id="266" r:id="rId11"/>
    <p:sldId id="279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30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7A19146-7469-4EF1-8CFF-26C677B62CD6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C56FB5C-948B-44D1-9717-1F04459A44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19146-7469-4EF1-8CFF-26C677B62CD6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FB5C-948B-44D1-9717-1F04459A44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19146-7469-4EF1-8CFF-26C677B62CD6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C56FB5C-948B-44D1-9717-1F04459A44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7435E-D54F-4CE3-B8CF-719A859FEBC8}" type="datetimeFigureOut">
              <a:rPr lang="en-US"/>
              <a:pPr>
                <a:defRPr/>
              </a:pPr>
              <a:t>1/11/2017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8A426-0F2A-4367-9CE7-7ED7E81653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662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19146-7469-4EF1-8CFF-26C677B62CD6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FB5C-948B-44D1-9717-1F04459A44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7A19146-7469-4EF1-8CFF-26C677B62CD6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C56FB5C-948B-44D1-9717-1F04459A44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19146-7469-4EF1-8CFF-26C677B62CD6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FB5C-948B-44D1-9717-1F04459A44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19146-7469-4EF1-8CFF-26C677B62CD6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FB5C-948B-44D1-9717-1F04459A44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19146-7469-4EF1-8CFF-26C677B62CD6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FB5C-948B-44D1-9717-1F04459A44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19146-7469-4EF1-8CFF-26C677B62CD6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FB5C-948B-44D1-9717-1F04459A44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19146-7469-4EF1-8CFF-26C677B62CD6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C56FB5C-948B-44D1-9717-1F04459A44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19146-7469-4EF1-8CFF-26C677B62CD6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FB5C-948B-44D1-9717-1F04459A44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A7A19146-7469-4EF1-8CFF-26C677B62CD6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7C56FB5C-948B-44D1-9717-1F04459A44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2057400" cy="1828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Goudy Old Style" panose="02020502050305020303" pitchFamily="18" charset="0"/>
              </a:rPr>
              <a:t>Chapter 11</a:t>
            </a:r>
            <a:endParaRPr lang="en-US" sz="3200" dirty="0">
              <a:latin typeface="Goudy Old Style" panose="02020502050305020303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latin typeface="Goudy Old Style" panose="02020502050305020303" pitchFamily="18" charset="0"/>
              </a:rPr>
              <a:t>The Power of Congress</a:t>
            </a:r>
            <a:endParaRPr lang="en-US" sz="6000" dirty="0"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38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Goudy Old Style" panose="02020502050305020303" pitchFamily="18" charset="0"/>
              </a:rPr>
              <a:t>Adapted from Mr. </a:t>
            </a:r>
            <a:r>
              <a:rPr lang="en-US" sz="2800" dirty="0" err="1">
                <a:latin typeface="Goudy Old Style" panose="02020502050305020303" pitchFamily="18" charset="0"/>
              </a:rPr>
              <a:t>Rosenstock’s</a:t>
            </a:r>
            <a:r>
              <a:rPr lang="en-US" sz="2800" dirty="0">
                <a:latin typeface="Goudy Old Style" panose="02020502050305020303" pitchFamily="18" charset="0"/>
              </a:rPr>
              <a:t> Presentation “Everything you wanted to know about the </a:t>
            </a:r>
            <a:r>
              <a:rPr lang="en-US" sz="2800" dirty="0" smtClean="0">
                <a:latin typeface="Goudy Old Style" panose="02020502050305020303" pitchFamily="18" charset="0"/>
              </a:rPr>
              <a:t>Expressed </a:t>
            </a:r>
            <a:r>
              <a:rPr lang="en-US" sz="2800" dirty="0">
                <a:latin typeface="Goudy Old Style" panose="02020502050305020303" pitchFamily="18" charset="0"/>
              </a:rPr>
              <a:t>Powers of Money and Commerce”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u="sng" dirty="0" smtClean="0">
                <a:latin typeface="Goudy Old Style" panose="02020502050305020303" pitchFamily="18" charset="0"/>
              </a:rPr>
              <a:t>Sources </a:t>
            </a:r>
            <a:endParaRPr lang="en-US" sz="4800" b="1" u="sng" dirty="0"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34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Goudy Old Style" panose="02020502050305020303" pitchFamily="18" charset="0"/>
              </a:rPr>
              <a:t>Chapter </a:t>
            </a:r>
            <a:r>
              <a:rPr lang="en-US" dirty="0" smtClean="0">
                <a:solidFill>
                  <a:schemeClr val="bg1"/>
                </a:solidFill>
                <a:latin typeface="Goudy Old Style" panose="02020502050305020303" pitchFamily="18" charset="0"/>
              </a:rPr>
              <a:t>11-Section 2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oudy Old Style" panose="02020502050305020303" pitchFamily="18" charset="0"/>
              </a:rPr>
              <a:t>The Other Expressed Powers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817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Foreign </a:t>
            </a:r>
            <a:r>
              <a:rPr lang="en-US" alt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Relations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6934200" cy="5062729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Foreign Relations Powers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Congress has the power to deal with foreign states and shares these powers with the President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Constitution gives the President primary responsibility over the conduct of America foreign policy </a:t>
            </a:r>
          </a:p>
          <a:p>
            <a:pPr>
              <a:lnSpc>
                <a:spcPct val="90000"/>
              </a:lnSpc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Congress has two sources of authority when it comes to foreign affairs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1.) From expressed powers they have spending power and the power to regulate foreign commerce in addition to war powers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2.) Sovereignty powers b/c the U.S. is a sovereign state with in the world community 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62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 Powers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5105400" cy="4800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 Powers</a:t>
            </a:r>
          </a:p>
          <a:p>
            <a:pPr lvl="1"/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Six of the twenty-seven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expressed powers deal with war which allows Congress to: </a:t>
            </a:r>
          </a:p>
          <a:p>
            <a:pPr lvl="2"/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President is commander in chief, but congress declares war, regulates the militia and armed services, creates military laws, military tribunals… etc.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438400"/>
            <a:ext cx="2819400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0716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Domestic Powers-Copyright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5791200" cy="4525963"/>
          </a:xfrm>
        </p:spPr>
        <p:txBody>
          <a:bodyPr>
            <a:noAutofit/>
          </a:bodyPr>
          <a:lstStyle/>
          <a:p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Copyrights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copyright is the exclusive right of an author to reproduce, publish, and sell his or her creative work</a:t>
            </a: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Copyrights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 be registered in the Copyright Office of the Library of Congress</a:t>
            </a:r>
          </a:p>
          <a:p>
            <a:pPr lvl="2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good for 70 years beyond the life of the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author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352800"/>
            <a:ext cx="2363127" cy="1695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4781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Domestic </a:t>
            </a: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Powers-Patents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sz="25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Patents</a:t>
            </a:r>
          </a:p>
          <a:p>
            <a:pPr lvl="1"/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patent grants an inventor the sole right to manufacture, use, or sell any new and useful art, machine, manufacture, or composition of matter, or any new and useful improvement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previous inventions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They’re good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twenty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years unless extended by Congress</a:t>
            </a:r>
          </a:p>
          <a:p>
            <a:pPr lvl="2"/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Patent and Trademark Office of the Department of Commerce administers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transfers patent </a:t>
            </a:r>
          </a:p>
          <a:p>
            <a:pPr lvl="2"/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Private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individuals, not the government, must enforce their rights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28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Domestic Powers-The Postal Powers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5029200"/>
          </a:xfrm>
        </p:spPr>
        <p:txBody>
          <a:bodyPr/>
          <a:lstStyle/>
          <a:p>
            <a:r>
              <a:rPr lang="en-US" alt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Postal Powers</a:t>
            </a:r>
          </a:p>
          <a:p>
            <a:pPr lvl="1"/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Established in Article I, Section 8, Clause 7 Congress 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the power to establish post offices and post roads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3"/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Postal roads include rail lines, roads, airways and water routes 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672" y="2819400"/>
            <a:ext cx="2621197" cy="27962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6142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Domestic Powers-Territorial Powers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719070"/>
            <a:ext cx="4648201" cy="4910329"/>
          </a:xfrm>
        </p:spPr>
        <p:txBody>
          <a:bodyPr>
            <a:noAutofit/>
          </a:bodyPr>
          <a:lstStyle/>
          <a:p>
            <a:r>
              <a:rPr lang="en-US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Territorial Powers</a:t>
            </a:r>
          </a:p>
          <a:p>
            <a:pPr lvl="1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Congress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the power to acquire, manage, and dispose of land</a:t>
            </a:r>
          </a:p>
          <a:p>
            <a:pPr lvl="1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government may acquire property through purchase, donation, or eminent domain</a:t>
            </a:r>
          </a:p>
          <a:p>
            <a:pPr lvl="1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Generally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federal laws, rather than state laws, are enforced on federal properties, even if those properties lie within the boundaries of states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590800"/>
            <a:ext cx="3611656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8301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Domestic </a:t>
            </a: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Powers-Weights and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719070"/>
            <a:ext cx="4800601" cy="4453129"/>
          </a:xfrm>
        </p:spPr>
        <p:txBody>
          <a:bodyPr/>
          <a:lstStyle/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Weights and Measures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Congress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guarantees uniform, accurate gauges of time, distance, area, weight, volume, etc.</a:t>
            </a:r>
          </a:p>
          <a:p>
            <a:pPr lvl="2"/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1838 Congress legalized the English system of pound, mile, etc.</a:t>
            </a:r>
          </a:p>
          <a:p>
            <a:pPr lvl="2"/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1866 Congress legalized the metric system of gram, meter, etc.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Congress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created the National Bureau of Standards in the Commerce Department, now known as the National Institute of Standards and Technology, in 1901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0" y="2667000"/>
            <a:ext cx="3326384" cy="27995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3331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Domestic </a:t>
            </a: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Powers-Naturalization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4724400" cy="4144963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Naturalization</a:t>
            </a: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Naturalization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legal process by which citizens of one country become citizens of another</a:t>
            </a:r>
          </a:p>
          <a:p>
            <a:pPr lvl="2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Article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I, Section 8, Clause 4 makes this an exclusive power of the national government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895600"/>
            <a:ext cx="2819400" cy="2529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0536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524000"/>
            <a:ext cx="8407893" cy="4602479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Goudy Old Style" panose="02020502050305020303" pitchFamily="18" charset="0"/>
              </a:rPr>
              <a:t>Pair up with an elbow partner…you need pen and paper with both full names at the top. Title it “</a:t>
            </a:r>
            <a:r>
              <a:rPr lang="en-US" sz="2400" b="1" dirty="0" smtClean="0">
                <a:latin typeface="Goudy Old Style" panose="02020502050305020303" pitchFamily="18" charset="0"/>
              </a:rPr>
              <a:t>Taxes</a:t>
            </a:r>
            <a:r>
              <a:rPr lang="en-US" sz="2400" dirty="0" smtClean="0">
                <a:latin typeface="Goudy Old Style" panose="02020502050305020303" pitchFamily="18" charset="0"/>
              </a:rPr>
              <a:t>” </a:t>
            </a:r>
          </a:p>
          <a:p>
            <a:r>
              <a:rPr lang="en-US" sz="2400" dirty="0" smtClean="0">
                <a:latin typeface="Goudy Old Style" panose="02020502050305020303" pitchFamily="18" charset="0"/>
              </a:rPr>
              <a:t>1.) In your words explain what is a tax, and what it is used for?</a:t>
            </a:r>
          </a:p>
          <a:p>
            <a:pPr marL="45720" indent="0">
              <a:buNone/>
            </a:pPr>
            <a:endParaRPr lang="en-US" sz="2400" dirty="0" smtClean="0">
              <a:latin typeface="Goudy Old Style" panose="02020502050305020303" pitchFamily="18" charset="0"/>
            </a:endParaRPr>
          </a:p>
          <a:p>
            <a:r>
              <a:rPr lang="en-US" sz="2400" dirty="0" smtClean="0">
                <a:latin typeface="Goudy Old Style" panose="02020502050305020303" pitchFamily="18" charset="0"/>
              </a:rPr>
              <a:t>2.) Give as many examples of the different types of taxes as you can think of (you should know at least 3 types)</a:t>
            </a:r>
          </a:p>
          <a:p>
            <a:endParaRPr lang="en-US" sz="2400" dirty="0" smtClean="0">
              <a:latin typeface="Goudy Old Style" panose="02020502050305020303" pitchFamily="18" charset="0"/>
            </a:endParaRPr>
          </a:p>
          <a:p>
            <a:r>
              <a:rPr lang="en-US" sz="2400" dirty="0" smtClean="0">
                <a:latin typeface="Goudy Old Style" panose="02020502050305020303" pitchFamily="18" charset="0"/>
              </a:rPr>
              <a:t>3.) Give as many examples as you can think of ways that tax money is spent (Remember we are talking about the Federal and </a:t>
            </a:r>
            <a:r>
              <a:rPr lang="en-US" sz="2400" dirty="0">
                <a:latin typeface="Goudy Old Style" panose="02020502050305020303" pitchFamily="18" charset="0"/>
              </a:rPr>
              <a:t>State </a:t>
            </a:r>
            <a:r>
              <a:rPr lang="en-US" sz="2400" dirty="0" smtClean="0">
                <a:latin typeface="Goudy Old Style" panose="02020502050305020303" pitchFamily="18" charset="0"/>
              </a:rPr>
              <a:t>Government so choose things you think the they would pay for that private citizens </a:t>
            </a:r>
            <a:r>
              <a:rPr lang="en-US" sz="2400" smtClean="0">
                <a:latin typeface="Goudy Old Style" panose="02020502050305020303" pitchFamily="18" charset="0"/>
              </a:rPr>
              <a:t>don’t directly pay for) </a:t>
            </a:r>
            <a:endParaRPr lang="en-US" sz="2400" dirty="0">
              <a:latin typeface="Goudy Old Style" panose="02020502050305020303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863353"/>
          </a:xfrm>
        </p:spPr>
        <p:txBody>
          <a:bodyPr/>
          <a:lstStyle/>
          <a:p>
            <a:r>
              <a:rPr lang="en-US" sz="4800" b="1" u="sng" dirty="0" smtClean="0">
                <a:latin typeface="Goudy Old Style" panose="02020502050305020303" pitchFamily="18" charset="0"/>
              </a:rPr>
              <a:t>Taxes</a:t>
            </a:r>
            <a:endParaRPr lang="en-US" sz="4800" b="1" u="sng" dirty="0"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06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Domestic </a:t>
            </a: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Powers-Judicial Powers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5029200" cy="4373563"/>
          </a:xfrm>
        </p:spPr>
        <p:txBody>
          <a:bodyPr>
            <a:noAutofit/>
          </a:bodyPr>
          <a:lstStyle/>
          <a:p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Judicial Powers</a:t>
            </a: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Congress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the power to create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inferior courts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beneath the Supreme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Court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structure the federal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judiciary </a:t>
            </a:r>
          </a:p>
          <a:p>
            <a:pPr lvl="2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included establishing the number of Supreme Court justices who will serve</a:t>
            </a:r>
            <a:endParaRPr lang="en-US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895600"/>
            <a:ext cx="2902734" cy="2638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5211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Domestic Powers-Judicial Powers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5181600" cy="4572000"/>
          </a:xfrm>
        </p:spPr>
        <p:txBody>
          <a:bodyPr>
            <a:normAutofit fontScale="25000" lnSpcReduction="20000"/>
          </a:bodyPr>
          <a:lstStyle/>
          <a:p>
            <a:r>
              <a:rPr lang="en-US" sz="9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Judicial Powers (Continued) </a:t>
            </a:r>
          </a:p>
          <a:p>
            <a:pPr lvl="1"/>
            <a:r>
              <a:rPr lang="en-US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Congress 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the power to define federal crimes and set punishments for those crimes</a:t>
            </a:r>
          </a:p>
          <a:p>
            <a:pPr lvl="2"/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Constitution mentions four federal crimes</a:t>
            </a:r>
          </a:p>
          <a:p>
            <a:pPr lvl="3"/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Counterfeiting, Crimes committed on the high seas (international waters), Offenses against international law or Treason</a:t>
            </a:r>
          </a:p>
          <a:p>
            <a:pPr lvl="2"/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Congress has created more than 100 federal crimes (bank robbing, kidnapping, etc.)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819400"/>
            <a:ext cx="23622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6874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Goudy Old Style" panose="02020502050305020303" pitchFamily="18" charset="0"/>
              </a:rPr>
              <a:t>Chapter 9- Section 3</a:t>
            </a:r>
            <a:endParaRPr lang="en-US" dirty="0">
              <a:latin typeface="Goudy Old Style" panose="02020502050305020303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oudy Old Style" panose="02020502050305020303" pitchFamily="18" charset="0"/>
              </a:rPr>
              <a:t>The Implied Powers </a:t>
            </a:r>
            <a:endParaRPr lang="en-US" dirty="0"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0734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 idx="4294967295"/>
          </p:nvPr>
        </p:nvSpPr>
        <p:spPr>
          <a:solidFill>
            <a:schemeClr val="accent1">
              <a:lumMod val="5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Key Terms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Necessary and Proper Clause</a:t>
            </a:r>
          </a:p>
          <a:p>
            <a:pPr eaLnBrk="1" hangingPunct="1">
              <a:defRPr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Strict Constructionists</a:t>
            </a:r>
          </a:p>
          <a:p>
            <a:pPr eaLnBrk="1" hangingPunct="1">
              <a:defRPr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Liberal Constructionists</a:t>
            </a:r>
          </a:p>
          <a:p>
            <a:pPr eaLnBrk="1" hangingPunct="1">
              <a:defRPr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Consensus</a:t>
            </a:r>
          </a:p>
          <a:p>
            <a:pPr eaLnBrk="1" hangingPunct="1">
              <a:defRPr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Appropriate</a:t>
            </a:r>
          </a:p>
        </p:txBody>
      </p:sp>
    </p:spTree>
    <p:extLst>
      <p:ext uri="{BB962C8B-B14F-4D97-AF65-F5344CB8AC3E}">
        <p14:creationId xmlns:p14="http://schemas.microsoft.com/office/powerpoint/2010/main" val="16967682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 idx="4294967295"/>
          </p:nvPr>
        </p:nvSpPr>
        <p:spPr>
          <a:solidFill>
            <a:schemeClr val="accent1">
              <a:lumMod val="5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The Necessary and Proper Clause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the final clause in the lengthy Section 8 of Article I in the Constitution, give to Congress its expressed powers.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Known as the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“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Elastic Clause”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4648200" y="1600200"/>
            <a:ext cx="4038600" cy="4525963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make all Laws which shall be necessary and proper for carrying into Execution the forgoing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all other Powers vested by this Constitution in the Government of the United States, or in any Department or Officer thereof.  (Clause 18) </a:t>
            </a:r>
          </a:p>
        </p:txBody>
      </p:sp>
    </p:spTree>
    <p:extLst>
      <p:ext uri="{BB962C8B-B14F-4D97-AF65-F5344CB8AC3E}">
        <p14:creationId xmlns:p14="http://schemas.microsoft.com/office/powerpoint/2010/main" val="14003430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 idx="4294967295"/>
          </p:nvPr>
        </p:nvSpPr>
        <p:spPr>
          <a:solidFill>
            <a:schemeClr val="accent1">
              <a:lumMod val="5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Necessary and Proper Clause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4038600" cy="452596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Much of the adaptability and  vitality come from this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Allows Congress to choose the means “for carrying into execution”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Powers given it by the Constitution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Along with supporting decisions from Supreme Court</a:t>
            </a:r>
          </a:p>
        </p:txBody>
      </p:sp>
      <p:pic>
        <p:nvPicPr>
          <p:cNvPr id="6148" name="Content Placeholder 3"/>
          <p:cNvPicPr>
            <a:picLocks noGrp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600200"/>
            <a:ext cx="4038600" cy="4525963"/>
          </a:xfrm>
        </p:spPr>
      </p:pic>
    </p:spTree>
    <p:extLst>
      <p:ext uri="{BB962C8B-B14F-4D97-AF65-F5344CB8AC3E}">
        <p14:creationId xmlns:p14="http://schemas.microsoft.com/office/powerpoint/2010/main" val="7842299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 idx="4294967295"/>
          </p:nvPr>
        </p:nvSpPr>
        <p:spPr>
          <a:solidFill>
            <a:schemeClr val="accent1">
              <a:lumMod val="5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Strict Versus Liberal Construction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“Elastic Clause” subject to one of the most important disputes</a:t>
            </a:r>
          </a:p>
          <a:p>
            <a:pPr eaLnBrk="1" hangingPunct="1"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Federalists and Anti-Federalists clashed over the meaning </a:t>
            </a:r>
          </a:p>
          <a:p>
            <a:pPr eaLnBrk="1" hangingPunct="1"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Centered on the Powers of Congress</a:t>
            </a:r>
          </a:p>
        </p:txBody>
      </p:sp>
      <p:pic>
        <p:nvPicPr>
          <p:cNvPr id="7172" name="Content Placeholder 3"/>
          <p:cNvPicPr>
            <a:picLocks noGrp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600200"/>
            <a:ext cx="4038600" cy="4525963"/>
          </a:xfrm>
        </p:spPr>
      </p:pic>
    </p:spTree>
    <p:extLst>
      <p:ext uri="{BB962C8B-B14F-4D97-AF65-F5344CB8AC3E}">
        <p14:creationId xmlns:p14="http://schemas.microsoft.com/office/powerpoint/2010/main" val="31383502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 idx="4294967295"/>
          </p:nvPr>
        </p:nvSpPr>
        <p:spPr>
          <a:solidFill>
            <a:schemeClr val="accent1">
              <a:lumMod val="5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Strict Constructionists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4038600" cy="4525963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Strict Constructionists  led by Thomas Jefferson thought Congress could only exercise</a:t>
            </a:r>
          </a:p>
          <a:p>
            <a:pPr lvl="1" eaLnBrk="1" hangingPunct="1">
              <a:defRPr/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its expressed powers</a:t>
            </a:r>
          </a:p>
          <a:p>
            <a:pPr lvl="1" eaLnBrk="1" hangingPunct="1">
              <a:defRPr/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only those implied powers absolutely necessary to carry out its expressed powers</a:t>
            </a:r>
          </a:p>
          <a:p>
            <a:pPr eaLnBrk="1" hangingPunct="1">
              <a:defRPr/>
            </a:pP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 should keep as much power as possible</a:t>
            </a:r>
          </a:p>
        </p:txBody>
      </p:sp>
      <p:pic>
        <p:nvPicPr>
          <p:cNvPr id="8196" name="Content Placeholder 3"/>
          <p:cNvPicPr>
            <a:picLocks noGrp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600200"/>
            <a:ext cx="4038600" cy="4525963"/>
          </a:xfrm>
        </p:spPr>
      </p:pic>
    </p:spTree>
    <p:extLst>
      <p:ext uri="{BB962C8B-B14F-4D97-AF65-F5344CB8AC3E}">
        <p14:creationId xmlns:p14="http://schemas.microsoft.com/office/powerpoint/2010/main" val="9444448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 idx="4294967295"/>
          </p:nvPr>
        </p:nvSpPr>
        <p:spPr>
          <a:solidFill>
            <a:schemeClr val="accent1">
              <a:lumMod val="5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Strict Constructionists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4038600" cy="4525963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did want to protect interstate trade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Need for strong defense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Feared consequences of a strong government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Argued only states not the far off Government could protect-and preserve those differing interests</a:t>
            </a:r>
          </a:p>
        </p:txBody>
      </p:sp>
      <p:pic>
        <p:nvPicPr>
          <p:cNvPr id="9220" name="Content Placeholder 3"/>
          <p:cNvPicPr>
            <a:picLocks noGrp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600200"/>
            <a:ext cx="4038600" cy="4525963"/>
          </a:xfrm>
        </p:spPr>
      </p:pic>
    </p:spTree>
    <p:extLst>
      <p:ext uri="{BB962C8B-B14F-4D97-AF65-F5344CB8AC3E}">
        <p14:creationId xmlns:p14="http://schemas.microsoft.com/office/powerpoint/2010/main" val="34735296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 idx="4294967295"/>
          </p:nvPr>
        </p:nvSpPr>
        <p:spPr>
          <a:solidFill>
            <a:schemeClr val="accent1">
              <a:lumMod val="5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Liberal Constructionists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Implied power upheld by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McCulloch v. Maryland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1819</a:t>
            </a:r>
          </a:p>
          <a:p>
            <a:pPr eaLnBrk="1" hangingPunct="1"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Factors in growth</a:t>
            </a:r>
          </a:p>
          <a:p>
            <a:pPr lvl="1" eaLnBrk="1" hangingPunct="1"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Wars</a:t>
            </a:r>
          </a:p>
          <a:p>
            <a:pPr lvl="1" eaLnBrk="1" hangingPunct="1"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Economic crisis's</a:t>
            </a:r>
          </a:p>
          <a:p>
            <a:pPr lvl="1" eaLnBrk="1" hangingPunct="1"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Emergencies</a:t>
            </a:r>
          </a:p>
          <a:p>
            <a:pPr lvl="1" eaLnBrk="1" hangingPunct="1"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Advances in communication and transportation</a:t>
            </a:r>
          </a:p>
          <a:p>
            <a:pPr lvl="1"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endParaRPr lang="en-US" sz="2800" dirty="0" smtClean="0"/>
          </a:p>
          <a:p>
            <a:pPr lvl="1" eaLnBrk="1" hangingPunct="1">
              <a:defRPr/>
            </a:pPr>
            <a:endParaRPr lang="en-US" sz="2400" dirty="0" smtClean="0"/>
          </a:p>
        </p:txBody>
      </p:sp>
      <p:pic>
        <p:nvPicPr>
          <p:cNvPr id="10244" name="Content Placeholder 3"/>
          <p:cNvPicPr>
            <a:picLocks noGrp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600200"/>
            <a:ext cx="4038600" cy="4525963"/>
          </a:xfrm>
        </p:spPr>
      </p:pic>
    </p:spTree>
    <p:extLst>
      <p:ext uri="{BB962C8B-B14F-4D97-AF65-F5344CB8AC3E}">
        <p14:creationId xmlns:p14="http://schemas.microsoft.com/office/powerpoint/2010/main" val="2054321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010401" y="2892277"/>
            <a:ext cx="1905000" cy="164592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Goudy Old Style" panose="02020502050305020303" pitchFamily="18" charset="0"/>
              </a:rPr>
              <a:t>Chapter 11-Section 1</a:t>
            </a:r>
            <a:endParaRPr lang="en-US" sz="2400" dirty="0">
              <a:solidFill>
                <a:schemeClr val="bg1"/>
              </a:solidFill>
              <a:latin typeface="Goudy Old Style" panose="02020502050305020303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>
                <a:latin typeface="Goudy Old Style" panose="02020502050305020303" pitchFamily="18" charset="0"/>
              </a:rPr>
              <a:t>Expressed Powers of Money and Commerce</a:t>
            </a:r>
          </a:p>
        </p:txBody>
      </p:sp>
    </p:spTree>
    <p:extLst>
      <p:ext uri="{BB962C8B-B14F-4D97-AF65-F5344CB8AC3E}">
        <p14:creationId xmlns:p14="http://schemas.microsoft.com/office/powerpoint/2010/main" val="380865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 idx="4294967295"/>
          </p:nvPr>
        </p:nvSpPr>
        <p:spPr>
          <a:solidFill>
            <a:schemeClr val="accent1">
              <a:lumMod val="5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Liberal Constructionists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Demands of the people for more services</a:t>
            </a:r>
          </a:p>
          <a:p>
            <a:pPr eaLnBrk="1" hangingPunct="1"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People like a broader Constitution not a narrow one</a:t>
            </a:r>
          </a:p>
          <a:p>
            <a:pPr eaLnBrk="1" hangingPunct="1"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Consensus – a general agreement</a:t>
            </a:r>
          </a:p>
        </p:txBody>
      </p:sp>
      <p:pic>
        <p:nvPicPr>
          <p:cNvPr id="11268" name="Content Placeholder 3"/>
          <p:cNvPicPr>
            <a:picLocks noGrp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600200"/>
            <a:ext cx="4038600" cy="4525963"/>
          </a:xfrm>
        </p:spPr>
      </p:pic>
    </p:spTree>
    <p:extLst>
      <p:ext uri="{BB962C8B-B14F-4D97-AF65-F5344CB8AC3E}">
        <p14:creationId xmlns:p14="http://schemas.microsoft.com/office/powerpoint/2010/main" val="2069768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>
          <a:solidFill>
            <a:schemeClr val="accent1">
              <a:lumMod val="5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The Doctrine in Practice 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Interpretation of the Necessary and proper Clause have let the government change with the times</a:t>
            </a:r>
          </a:p>
          <a:p>
            <a:pPr eaLnBrk="1" hangingPunct="1"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Implied powers has made it possible for government to deal with many problems</a:t>
            </a:r>
          </a:p>
        </p:txBody>
      </p:sp>
      <p:pic>
        <p:nvPicPr>
          <p:cNvPr id="12292" name="Content Placeholder 3"/>
          <p:cNvPicPr>
            <a:picLocks noGrp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600200"/>
            <a:ext cx="4038600" cy="4525963"/>
          </a:xfrm>
        </p:spPr>
      </p:pic>
    </p:spTree>
    <p:extLst>
      <p:ext uri="{BB962C8B-B14F-4D97-AF65-F5344CB8AC3E}">
        <p14:creationId xmlns:p14="http://schemas.microsoft.com/office/powerpoint/2010/main" val="23353073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 idx="4294967295"/>
          </p:nvPr>
        </p:nvSpPr>
        <p:spPr>
          <a:solidFill>
            <a:schemeClr val="accent1">
              <a:lumMod val="5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Basis of Implied powers 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Every exercise of implied powers  must be based on expressed powers</a:t>
            </a:r>
          </a:p>
          <a:p>
            <a:pPr eaLnBrk="1" hangingPunct="1"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Basis for exercise of implied powers</a:t>
            </a:r>
          </a:p>
          <a:p>
            <a:pPr lvl="1" eaLnBrk="1" hangingPunct="1"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the commerce power</a:t>
            </a:r>
          </a:p>
          <a:p>
            <a:pPr lvl="1" eaLnBrk="1" hangingPunct="1"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its power to tax and spend</a:t>
            </a:r>
          </a:p>
          <a:p>
            <a:pPr lvl="1" eaLnBrk="1" hangingPunct="1"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the war powers</a:t>
            </a:r>
          </a:p>
        </p:txBody>
      </p:sp>
      <p:pic>
        <p:nvPicPr>
          <p:cNvPr id="13316" name="Content Placeholder 3"/>
          <p:cNvPicPr>
            <a:picLocks noGrp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600200"/>
            <a:ext cx="4038600" cy="4525963"/>
          </a:xfrm>
        </p:spPr>
      </p:pic>
    </p:spTree>
    <p:extLst>
      <p:ext uri="{BB962C8B-B14F-4D97-AF65-F5344CB8AC3E}">
        <p14:creationId xmlns:p14="http://schemas.microsoft.com/office/powerpoint/2010/main" val="39819927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 idx="4294967295"/>
          </p:nvPr>
        </p:nvSpPr>
        <p:spPr>
          <a:solidFill>
            <a:schemeClr val="accent1">
              <a:lumMod val="5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The Commerce Clause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 to regulate foreign and interstate trade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Commerce includes-buying and selling of goods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well as transportation of people and commodities</a:t>
            </a:r>
          </a:p>
        </p:txBody>
      </p:sp>
      <p:pic>
        <p:nvPicPr>
          <p:cNvPr id="14340" name="Content Placeholder 3"/>
          <p:cNvPicPr>
            <a:picLocks noGrp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600200"/>
            <a:ext cx="4038600" cy="4525963"/>
          </a:xfrm>
        </p:spPr>
      </p:pic>
    </p:spTree>
    <p:extLst>
      <p:ext uri="{BB962C8B-B14F-4D97-AF65-F5344CB8AC3E}">
        <p14:creationId xmlns:p14="http://schemas.microsoft.com/office/powerpoint/2010/main" val="28461177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>
          <a:solidFill>
            <a:schemeClr val="accent1">
              <a:lumMod val="5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Commerce Clause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Congress can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Regulate manufacturing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Wages and hours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Labor and Management relations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Food and drugs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Air travel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provide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Building interstate highways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Consumer and environmental protection</a:t>
            </a:r>
          </a:p>
        </p:txBody>
      </p:sp>
      <p:pic>
        <p:nvPicPr>
          <p:cNvPr id="15364" name="Content Placeholder 3"/>
          <p:cNvPicPr>
            <a:picLocks noGrp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600200"/>
            <a:ext cx="4038600" cy="4525963"/>
          </a:xfrm>
        </p:spPr>
      </p:pic>
    </p:spTree>
    <p:extLst>
      <p:ext uri="{BB962C8B-B14F-4D97-AF65-F5344CB8AC3E}">
        <p14:creationId xmlns:p14="http://schemas.microsoft.com/office/powerpoint/2010/main" val="39224514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 idx="4294967295"/>
          </p:nvPr>
        </p:nvSpPr>
        <p:spPr>
          <a:solidFill>
            <a:schemeClr val="accent1">
              <a:lumMod val="5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Limits on Commerce Power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Congress places four explicit  limitations </a:t>
            </a:r>
          </a:p>
          <a:p>
            <a:pPr eaLnBrk="1" hangingPunct="1"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Congress cannot pass a law solely on the grounds that a measure will somehow promote “the General Welfare of the United States”</a:t>
            </a:r>
          </a:p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endParaRPr lang="en-US" sz="2800" dirty="0" smtClean="0"/>
          </a:p>
        </p:txBody>
      </p:sp>
      <p:pic>
        <p:nvPicPr>
          <p:cNvPr id="16388" name="Content Placeholder 3"/>
          <p:cNvPicPr>
            <a:picLocks noGrp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600200"/>
            <a:ext cx="4038600" cy="4525963"/>
          </a:xfrm>
        </p:spPr>
      </p:pic>
    </p:spTree>
    <p:extLst>
      <p:ext uri="{BB962C8B-B14F-4D97-AF65-F5344CB8AC3E}">
        <p14:creationId xmlns:p14="http://schemas.microsoft.com/office/powerpoint/2010/main" val="24676192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 idx="4294967295"/>
          </p:nvPr>
        </p:nvSpPr>
        <p:spPr>
          <a:solidFill>
            <a:schemeClr val="accent1">
              <a:lumMod val="5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Limits on Commerce Power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4038600" cy="4525963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can levy taxes and provide spending money the General welfare</a:t>
            </a:r>
          </a:p>
          <a:p>
            <a:pPr eaLnBrk="1" hangingPunct="1"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Appropriates- assigns a particular use</a:t>
            </a:r>
          </a:p>
          <a:p>
            <a:pPr eaLnBrk="1" hangingPunct="1"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Tens of billions support education, unemployment, Social Security, Medicare</a:t>
            </a:r>
          </a:p>
        </p:txBody>
      </p:sp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14600"/>
            <a:ext cx="40386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44331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 idx="4294967295"/>
          </p:nvPr>
        </p:nvSpPr>
        <p:spPr>
          <a:solidFill>
            <a:schemeClr val="accent1">
              <a:lumMod val="5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War Powers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Government is responsible for protection</a:t>
            </a:r>
          </a:p>
          <a:p>
            <a:pPr eaLnBrk="1" hangingPunct="1"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Congress can do what ever is necessary  and proper  when waging war</a:t>
            </a:r>
          </a:p>
          <a:p>
            <a:pPr eaLnBrk="1" hangingPunct="1"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Congress has the power to order a draft</a:t>
            </a:r>
          </a:p>
        </p:txBody>
      </p:sp>
      <p:pic>
        <p:nvPicPr>
          <p:cNvPr id="18436" name="Content Placeholder 3"/>
          <p:cNvPicPr>
            <a:picLocks noGrp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600200"/>
            <a:ext cx="4038600" cy="4525963"/>
          </a:xfrm>
        </p:spPr>
      </p:pic>
    </p:spTree>
    <p:extLst>
      <p:ext uri="{BB962C8B-B14F-4D97-AF65-F5344CB8AC3E}">
        <p14:creationId xmlns:p14="http://schemas.microsoft.com/office/powerpoint/2010/main" val="14669804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War Powers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Article 1 section 8 gives expressed power to raise and support armies and to provide and maintain a navy</a:t>
            </a:r>
          </a:p>
          <a:p>
            <a:pPr eaLnBrk="1" hangingPunct="1"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Supreme Court upheld the draft in cases challenging selective service in 1917</a:t>
            </a:r>
          </a:p>
        </p:txBody>
      </p:sp>
      <p:pic>
        <p:nvPicPr>
          <p:cNvPr id="1946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4000"/>
            <a:ext cx="3248025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20702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7010400" y="2052638"/>
            <a:ext cx="1981200" cy="1828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latin typeface="Goudy Old Style" panose="02020502050305020303" pitchFamily="18" charset="0"/>
              </a:rPr>
              <a:t>Chapter 11-Section 4</a:t>
            </a:r>
            <a:endParaRPr lang="en-US" sz="2800" dirty="0">
              <a:latin typeface="Goudy Old Style" panose="02020502050305020303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052638"/>
            <a:ext cx="6553200" cy="1828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Goudy Old Style" panose="02020502050305020303" pitchFamily="18" charset="0"/>
              </a:rPr>
              <a:t>Section 4-The         Non-legislative Powers </a:t>
            </a:r>
            <a:endParaRPr lang="en-US" dirty="0"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818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986529"/>
          </a:xfrm>
        </p:spPr>
        <p:txBody>
          <a:bodyPr>
            <a:normAutofit/>
          </a:bodyPr>
          <a:lstStyle/>
          <a:p>
            <a:r>
              <a:rPr lang="en-US" sz="2600" b="1" u="sng" dirty="0">
                <a:latin typeface="Goudy Old Style" panose="02020502050305020303" pitchFamily="18" charset="0"/>
              </a:rPr>
              <a:t>Expressed Powers</a:t>
            </a:r>
            <a:r>
              <a:rPr lang="en-US" sz="2600" b="1" dirty="0">
                <a:latin typeface="Goudy Old Style" panose="02020502050305020303" pitchFamily="18" charset="0"/>
              </a:rPr>
              <a:t>-</a:t>
            </a:r>
            <a:r>
              <a:rPr lang="en-US" sz="2600" dirty="0">
                <a:latin typeface="Goudy Old Style" panose="02020502050305020303" pitchFamily="18" charset="0"/>
              </a:rPr>
              <a:t>Powers afforded to the government explicitly and in specific wording in the constitution</a:t>
            </a:r>
          </a:p>
          <a:p>
            <a:endParaRPr lang="en-US" sz="2600" b="1" dirty="0" smtClean="0">
              <a:latin typeface="Goudy Old Style" panose="02020502050305020303" pitchFamily="18" charset="0"/>
            </a:endParaRPr>
          </a:p>
          <a:p>
            <a:r>
              <a:rPr lang="en-US" sz="2600" b="1" u="sng" dirty="0" smtClean="0">
                <a:latin typeface="Goudy Old Style" panose="02020502050305020303" pitchFamily="18" charset="0"/>
              </a:rPr>
              <a:t>Implied </a:t>
            </a:r>
            <a:r>
              <a:rPr lang="en-US" sz="2600" b="1" u="sng" dirty="0">
                <a:latin typeface="Goudy Old Style" panose="02020502050305020303" pitchFamily="18" charset="0"/>
              </a:rPr>
              <a:t>Powers</a:t>
            </a:r>
            <a:r>
              <a:rPr lang="en-US" sz="2600" b="1" dirty="0">
                <a:latin typeface="Goudy Old Style" panose="02020502050305020303" pitchFamily="18" charset="0"/>
              </a:rPr>
              <a:t>-</a:t>
            </a:r>
            <a:r>
              <a:rPr lang="en-US" sz="2600" dirty="0">
                <a:latin typeface="Goudy Old Style" panose="02020502050305020303" pitchFamily="18" charset="0"/>
              </a:rPr>
              <a:t>Powers afforded to the government by reasonable deduction from the expressed powers</a:t>
            </a:r>
          </a:p>
          <a:p>
            <a:endParaRPr lang="en-US" sz="2600" b="1" dirty="0" smtClean="0">
              <a:latin typeface="Goudy Old Style" panose="02020502050305020303" pitchFamily="18" charset="0"/>
            </a:endParaRPr>
          </a:p>
          <a:p>
            <a:r>
              <a:rPr lang="en-US" sz="2600" b="1" u="sng" dirty="0" smtClean="0">
                <a:latin typeface="Goudy Old Style" panose="02020502050305020303" pitchFamily="18" charset="0"/>
              </a:rPr>
              <a:t>Inherent </a:t>
            </a:r>
            <a:r>
              <a:rPr lang="en-US" sz="2600" b="1" u="sng" dirty="0">
                <a:latin typeface="Goudy Old Style" panose="02020502050305020303" pitchFamily="18" charset="0"/>
              </a:rPr>
              <a:t>Powers</a:t>
            </a:r>
            <a:r>
              <a:rPr lang="en-US" sz="2600" b="1" dirty="0">
                <a:latin typeface="Goudy Old Style" panose="02020502050305020303" pitchFamily="18" charset="0"/>
              </a:rPr>
              <a:t>-</a:t>
            </a:r>
            <a:r>
              <a:rPr lang="en-US" sz="2600" dirty="0">
                <a:latin typeface="Goudy Old Style" panose="02020502050305020303" pitchFamily="18" charset="0"/>
              </a:rPr>
              <a:t>Powers afforded to the government because it created a national government </a:t>
            </a:r>
          </a:p>
          <a:p>
            <a:endParaRPr lang="en-US" sz="2600" b="1" dirty="0" smtClean="0">
              <a:latin typeface="Goudy Old Style" panose="02020502050305020303" pitchFamily="18" charset="0"/>
            </a:endParaRPr>
          </a:p>
          <a:p>
            <a:r>
              <a:rPr lang="en-US" sz="2600" b="1" u="sng" dirty="0" smtClean="0">
                <a:latin typeface="Goudy Old Style" panose="02020502050305020303" pitchFamily="18" charset="0"/>
              </a:rPr>
              <a:t>Commerce </a:t>
            </a:r>
            <a:r>
              <a:rPr lang="en-US" sz="2600" b="1" u="sng" dirty="0">
                <a:latin typeface="Goudy Old Style" panose="02020502050305020303" pitchFamily="18" charset="0"/>
              </a:rPr>
              <a:t>Power</a:t>
            </a:r>
            <a:r>
              <a:rPr lang="en-US" sz="2600" b="1" dirty="0">
                <a:latin typeface="Goudy Old Style" panose="02020502050305020303" pitchFamily="18" charset="0"/>
              </a:rPr>
              <a:t>-</a:t>
            </a:r>
            <a:r>
              <a:rPr lang="en-US" sz="2600" dirty="0">
                <a:latin typeface="Goudy Old Style" panose="02020502050305020303" pitchFamily="18" charset="0"/>
              </a:rPr>
              <a:t>The power of Congress to regulate interstate and foreign trade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355847"/>
            <a:ext cx="8533660" cy="1054394"/>
          </a:xfrm>
        </p:spPr>
        <p:txBody>
          <a:bodyPr/>
          <a:lstStyle/>
          <a:p>
            <a:r>
              <a:rPr lang="en-US" sz="4800" b="1" u="sng" dirty="0" smtClean="0">
                <a:latin typeface="Goudy Old Style" panose="02020502050305020303" pitchFamily="18" charset="0"/>
              </a:rPr>
              <a:t>Congressional Powers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32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Constitutional Amendments and Electoral Duties</a:t>
            </a:r>
            <a:endParaRPr lang="en-US" dirty="0"/>
          </a:p>
        </p:txBody>
      </p:sp>
      <p:sp>
        <p:nvSpPr>
          <p:cNvPr id="4" name="Rectangle 32"/>
          <p:cNvSpPr>
            <a:spLocks noChangeArrowheads="1"/>
          </p:cNvSpPr>
          <p:nvPr/>
        </p:nvSpPr>
        <p:spPr bwMode="auto">
          <a:xfrm>
            <a:off x="236538" y="1651000"/>
            <a:ext cx="8610600" cy="157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defRPr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1pPr>
            <a:lvl2pPr marL="806450" indent="-342900">
              <a:defRPr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60000"/>
              </a:spcBef>
              <a:buClr>
                <a:schemeClr val="tx1"/>
              </a:buClr>
              <a:buSzPct val="150000"/>
            </a:pPr>
            <a:r>
              <a:rPr lang="en-US" alt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Constitutional Amendments</a:t>
            </a:r>
            <a:endParaRPr lang="en-US" altLang="en-US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  <a:buClr>
                <a:schemeClr val="tx1"/>
              </a:buClr>
              <a:buFont typeface="Arial" charset="0"/>
              <a:buChar char="•"/>
            </a:pP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Article V gives Congress the power to propose amendments by a two-thirds vote in each house.</a:t>
            </a:r>
            <a:endParaRPr lang="en-US" alt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0"/>
          <p:cNvSpPr txBox="1">
            <a:spLocks noChangeArrowheads="1"/>
          </p:cNvSpPr>
          <p:nvPr/>
        </p:nvSpPr>
        <p:spPr>
          <a:xfrm>
            <a:off x="228600" y="2971800"/>
            <a:ext cx="8610600" cy="42672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Electoral Duties</a:t>
            </a:r>
            <a:endParaRPr lang="en-US" altLang="en-US" sz="2800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fontAlgn="auto">
              <a:lnSpc>
                <a:spcPct val="90000"/>
              </a:lnSpc>
              <a:spcAft>
                <a:spcPts val="0"/>
              </a:spcAft>
              <a:buFontTx/>
              <a:buChar char="•"/>
              <a:defRPr/>
            </a:pPr>
            <a:r>
              <a:rPr lang="en-US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certain circumstances, the Constitution gives Congress special electoral duties.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Tx/>
              <a:buChar char="•"/>
              <a:defRPr/>
            </a:pPr>
            <a:r>
              <a:rPr lang="en-US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no candidate for President receives a majority in the electoral college, the House decides the election. 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Tx/>
              <a:buChar char="•"/>
              <a:defRPr/>
            </a:pPr>
            <a:r>
              <a:rPr lang="en-US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no candidate for Vice President receives a majority in the electoral college, the Senate decides the election.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Tx/>
              <a:buChar char="•"/>
              <a:defRPr/>
            </a:pPr>
            <a:r>
              <a:rPr lang="en-US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Also, if the vice presidency is vacated, the President selects a </a:t>
            </a:r>
            <a:r>
              <a:rPr lang="en-US" altLang="en-US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successor</a:t>
            </a:r>
            <a:r>
              <a:rPr lang="en-US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who faces congressional approval by a majority vote in both houses.</a:t>
            </a:r>
            <a:endParaRPr lang="en-US" altLang="en-US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86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 autoUpdateAnimBg="0"/>
      <p:bldP spid="5" grpId="0" build="p" bldLvl="2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719263"/>
            <a:ext cx="8407400" cy="4986337"/>
          </a:xfrm>
        </p:spPr>
        <p:txBody>
          <a:bodyPr>
            <a:noAutofit/>
          </a:bodyPr>
          <a:lstStyle/>
          <a:p>
            <a:pPr marL="274320"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Constitution grants Congress the power of removing the President, Vice President, or other civil officers from their office through impeachment. 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House has the sole power to impeach, or bring charges against the individual. 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then a trial in the Senate.  </a:t>
            </a:r>
          </a:p>
          <a:p>
            <a:pPr marL="548958" lvl="1" eaLnBrk="1" fontAlgn="auto" hangingPunct="1">
              <a:spcAft>
                <a:spcPts val="0"/>
              </a:spcAft>
              <a:defRPr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two-thirds vote of the senators present is needed for conviction. 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penalty for conviction is removal from office.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Impeachment Power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29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719263"/>
            <a:ext cx="8407400" cy="4910137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Andrew Johnson (1867)</a:t>
            </a:r>
          </a:p>
          <a:p>
            <a:pPr lvl="1" eaLnBrk="1" hangingPunct="1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Violated the Tenure of Office Act</a:t>
            </a:r>
          </a:p>
          <a:p>
            <a:pPr lvl="2" eaLnBrk="1" hangingPunct="1">
              <a:defRPr/>
            </a:pP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felt it was unconstitutional </a:t>
            </a:r>
          </a:p>
          <a:p>
            <a:pPr lvl="1" eaLnBrk="1" hangingPunct="1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Acquitted by one vote</a:t>
            </a:r>
          </a:p>
          <a:p>
            <a:pPr marL="365125" lvl="1" indent="0" eaLnBrk="1" hangingPunct="1">
              <a:buFont typeface="Wingdings" pitchFamily="2" charset="2"/>
              <a:buNone/>
              <a:defRPr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Richard Nixon (1974)</a:t>
            </a:r>
          </a:p>
          <a:p>
            <a:pPr lvl="1" eaLnBrk="1" hangingPunct="1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Watergate Scandal</a:t>
            </a:r>
          </a:p>
          <a:p>
            <a:pPr lvl="1" eaLnBrk="1" hangingPunct="1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Resigned before impeachment</a:t>
            </a:r>
          </a:p>
          <a:p>
            <a:pPr marL="365125" lvl="1" indent="0" eaLnBrk="1" hangingPunct="1">
              <a:buFont typeface="Wingdings" pitchFamily="2" charset="2"/>
              <a:buNone/>
              <a:defRPr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Bill Clinton (1998)</a:t>
            </a:r>
          </a:p>
          <a:p>
            <a:pPr lvl="1" eaLnBrk="1" hangingPunct="1">
              <a:defRPr/>
            </a:pP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Clinton lied under oath and obstructed justice</a:t>
            </a:r>
          </a:p>
          <a:p>
            <a:pPr lvl="1" eaLnBrk="1" hangingPunct="1">
              <a:defRPr/>
            </a:pP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lied about a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elationship with White House intern</a:t>
            </a:r>
          </a:p>
          <a:p>
            <a:pPr lvl="1" eaLnBrk="1" hangingPunct="1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Acquitted on both charges</a:t>
            </a:r>
          </a:p>
          <a:p>
            <a:pPr marL="365125" lvl="1" indent="0" eaLnBrk="1" hangingPunct="1">
              <a:buFont typeface="Wingdings" pitchFamily="2" charset="2"/>
              <a:buNone/>
              <a:defRPr/>
            </a:pPr>
            <a:endParaRPr lang="en-US" altLang="en-US" sz="2400" dirty="0" smtClean="0"/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Impeachment Power</a:t>
            </a:r>
            <a:endParaRPr lang="en-US" dirty="0"/>
          </a:p>
        </p:txBody>
      </p:sp>
      <p:pic>
        <p:nvPicPr>
          <p:cNvPr id="1126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388" y="2590800"/>
            <a:ext cx="3562350" cy="222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83358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altLang="en-US" smtClean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altLang="en-US" smtClean="0"/>
          </a:p>
        </p:txBody>
      </p:sp>
      <p:pic>
        <p:nvPicPr>
          <p:cNvPr id="12292" name="Picture 2" descr="http://scm-l3.technorati.com/11/07/22/48179/NixonResignsNYT488.png%3Ft%3D201107221724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793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Executive Powers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19088" y="1752600"/>
            <a:ext cx="4229100" cy="49530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Appointments</a:t>
            </a:r>
            <a:endParaRPr lang="en-US" altLang="en-US" sz="1800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major appointments made by the President must be confirmed by the Senate by majority vote.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endParaRPr lang="en-US" alt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Only 12 of 600 Cabinet appointments to date have been declined.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endParaRPr lang="en-US" alt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“Senatorial courtesy” is the practice in which the Senate will turn down an appointment if it is opposed by a senator of the President’s party from the State involved.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endParaRPr lang="en-US" altLang="en-US" sz="1800" dirty="0"/>
          </a:p>
        </p:txBody>
      </p:sp>
      <p:sp>
        <p:nvSpPr>
          <p:cNvPr id="5" name="Rectangle 15"/>
          <p:cNvSpPr txBox="1">
            <a:spLocks noChangeArrowheads="1"/>
          </p:cNvSpPr>
          <p:nvPr/>
        </p:nvSpPr>
        <p:spPr>
          <a:xfrm>
            <a:off x="4724400" y="1600200"/>
            <a:ext cx="4229100" cy="4953000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Treaties</a:t>
            </a:r>
            <a:endParaRPr lang="en-US" altLang="en-US" sz="1800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President makes treaties “by and with the Advice and Consent of the Senate,... provided two thirds of the Senators present concur.”</a:t>
            </a:r>
          </a:p>
          <a:p>
            <a:pPr fontAlgn="auto">
              <a:spcAft>
                <a:spcPts val="0"/>
              </a:spcAft>
              <a:defRPr/>
            </a:pPr>
            <a:endParaRPr lang="en-US" alt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Presently, the President often consults members of the Senate Foreign Relations Committee.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55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 autoUpdateAnimBg="0"/>
      <p:bldP spid="5" grpId="0" build="p" bldLvl="2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719263"/>
            <a:ext cx="8407400" cy="4757737"/>
          </a:xfrm>
        </p:spPr>
        <p:txBody>
          <a:bodyPr>
            <a:noAutofit/>
          </a:bodyPr>
          <a:lstStyle/>
          <a:p>
            <a:pPr marL="45720" indent="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Congress may choose to conduct investigations through its standing committees for several reasons:</a:t>
            </a:r>
          </a:p>
          <a:p>
            <a:pPr marL="50292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gather information useful to Congress in the making of some legislation; </a:t>
            </a:r>
          </a:p>
          <a:p>
            <a:pPr marL="50292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oversee the operations of various executive branch agencies; </a:t>
            </a:r>
          </a:p>
          <a:p>
            <a:pPr marL="50292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focus public attention on a particular subject; </a:t>
            </a:r>
          </a:p>
          <a:p>
            <a:pPr marL="50292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expose the questionable activities of public officials or private persons; </a:t>
            </a:r>
          </a:p>
          <a:p>
            <a:pPr marL="50292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promote the particular interests of some members of Congress. 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Investigatory Power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482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752600"/>
            <a:ext cx="8407893" cy="4800600"/>
          </a:xfrm>
        </p:spPr>
        <p:txBody>
          <a:bodyPr>
            <a:normAutofit lnSpcReduction="10000"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Congress has the power to tax</a:t>
            </a:r>
          </a:p>
          <a:p>
            <a:endParaRPr lang="en-US" sz="2200" dirty="0">
              <a:latin typeface="Goudy Old Style" panose="02020502050305020303" pitchFamily="18" charset="0"/>
            </a:endParaRPr>
          </a:p>
          <a:p>
            <a:r>
              <a:rPr lang="en-US" sz="2200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Why?</a:t>
            </a:r>
          </a:p>
          <a:p>
            <a:pPr lvl="1"/>
            <a:r>
              <a:rPr lang="en-US" sz="2200" dirty="0" smtClean="0">
                <a:latin typeface="Goudy Old Style" panose="02020502050305020303" pitchFamily="18" charset="0"/>
              </a:rPr>
              <a:t>The lack of the power to tax was a leading cause of creation of the Constitution</a:t>
            </a:r>
          </a:p>
          <a:p>
            <a:pPr lvl="1"/>
            <a:r>
              <a:rPr lang="en-US" sz="2200" dirty="0" smtClean="0">
                <a:latin typeface="Goudy Old Style" panose="02020502050305020303" pitchFamily="18" charset="0"/>
              </a:rPr>
              <a:t>Congress had to beg the states for money…most states essentially ignored requests from Congress</a:t>
            </a:r>
          </a:p>
          <a:p>
            <a:endParaRPr lang="en-US" sz="2200" dirty="0" smtClean="0">
              <a:solidFill>
                <a:srgbClr val="FF0000"/>
              </a:solidFill>
              <a:latin typeface="Goudy Old Style" panose="02020502050305020303" pitchFamily="18" charset="0"/>
            </a:endParaRPr>
          </a:p>
          <a:p>
            <a:r>
              <a:rPr lang="en-US" sz="2200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The Purpose</a:t>
            </a:r>
          </a:p>
          <a:p>
            <a:pPr lvl="1"/>
            <a:r>
              <a:rPr lang="en-US" sz="2200" dirty="0" smtClean="0">
                <a:latin typeface="Goudy Old Style" panose="02020502050305020303" pitchFamily="18" charset="0"/>
              </a:rPr>
              <a:t>To pay debts</a:t>
            </a:r>
          </a:p>
          <a:p>
            <a:pPr lvl="1"/>
            <a:r>
              <a:rPr lang="en-US" sz="2200" dirty="0" smtClean="0">
                <a:latin typeface="Goudy Old Style" panose="02020502050305020303" pitchFamily="18" charset="0"/>
              </a:rPr>
              <a:t>Provide for the common defense and general welfare…in other words, to meet public needs</a:t>
            </a:r>
          </a:p>
          <a:p>
            <a:pPr lvl="1"/>
            <a:r>
              <a:rPr lang="en-US" sz="2200" dirty="0" smtClean="0">
                <a:latin typeface="Goudy Old Style" panose="02020502050305020303" pitchFamily="18" charset="0"/>
              </a:rPr>
              <a:t>Protect domestic industry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u="sng" dirty="0" smtClean="0">
                <a:latin typeface="Goudy Old Style" panose="02020502050305020303" pitchFamily="18" charset="0"/>
              </a:rPr>
              <a:t>Money</a:t>
            </a:r>
            <a:endParaRPr lang="en-US" sz="4800" b="1" u="sng" dirty="0"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00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7683" y="1600200"/>
            <a:ext cx="8407893" cy="4910329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 smtClean="0">
                <a:latin typeface="Goudy Old Style" panose="02020502050305020303" pitchFamily="18" charset="0"/>
              </a:rPr>
              <a:t>There are </a:t>
            </a:r>
            <a:r>
              <a:rPr lang="en-US" sz="2200" b="1" u="sng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two</a:t>
            </a:r>
            <a:r>
              <a:rPr lang="en-US" sz="2200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 general types of tax: Direct and Indirect</a:t>
            </a:r>
          </a:p>
          <a:p>
            <a:endParaRPr lang="en-US" sz="2200" dirty="0" smtClean="0">
              <a:latin typeface="Goudy Old Style" panose="02020502050305020303" pitchFamily="18" charset="0"/>
            </a:endParaRPr>
          </a:p>
          <a:p>
            <a:r>
              <a:rPr lang="en-US" sz="2200" dirty="0" smtClean="0">
                <a:latin typeface="Goudy Old Style" panose="02020502050305020303" pitchFamily="18" charset="0"/>
              </a:rPr>
              <a:t>:</a:t>
            </a:r>
            <a:r>
              <a:rPr lang="en-US" sz="2200" dirty="0">
                <a:solidFill>
                  <a:srgbClr val="FF0000"/>
                </a:solidFill>
                <a:latin typeface="Goudy Old Style" panose="02020502050305020303" pitchFamily="18" charset="0"/>
              </a:rPr>
              <a:t>Direct </a:t>
            </a:r>
            <a:r>
              <a:rPr lang="en-US" sz="2200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Tax:</a:t>
            </a:r>
            <a:r>
              <a:rPr lang="en-US" sz="2200" dirty="0" smtClean="0">
                <a:latin typeface="Goudy Old Style" panose="02020502050305020303" pitchFamily="18" charset="0"/>
              </a:rPr>
              <a:t> paid directly to the government by the person on whom it is imposed</a:t>
            </a:r>
          </a:p>
          <a:p>
            <a:pPr lvl="1"/>
            <a:r>
              <a:rPr lang="en-US" sz="2200" dirty="0" smtClean="0">
                <a:latin typeface="Goudy Old Style" panose="02020502050305020303" pitchFamily="18" charset="0"/>
              </a:rPr>
              <a:t>Income </a:t>
            </a:r>
          </a:p>
          <a:p>
            <a:pPr lvl="1"/>
            <a:r>
              <a:rPr lang="en-US" sz="2200" dirty="0" smtClean="0">
                <a:latin typeface="Goudy Old Style" panose="02020502050305020303" pitchFamily="18" charset="0"/>
              </a:rPr>
              <a:t>FICA (payroll)</a:t>
            </a:r>
          </a:p>
          <a:p>
            <a:pPr lvl="1"/>
            <a:r>
              <a:rPr lang="en-US" sz="2200" dirty="0" smtClean="0">
                <a:latin typeface="Goudy Old Style" panose="02020502050305020303" pitchFamily="18" charset="0"/>
              </a:rPr>
              <a:t>Capital gains: (stocks and real estate)</a:t>
            </a:r>
          </a:p>
          <a:p>
            <a:pPr lvl="1"/>
            <a:r>
              <a:rPr lang="en-US" sz="2200" dirty="0" smtClean="0">
                <a:latin typeface="Goudy Old Style" panose="02020502050305020303" pitchFamily="18" charset="0"/>
              </a:rPr>
              <a:t>Estate (death): Exempt for first 5.4 million of value of estate </a:t>
            </a:r>
          </a:p>
          <a:p>
            <a:endParaRPr lang="en-US" sz="2200" dirty="0" smtClean="0">
              <a:solidFill>
                <a:srgbClr val="FF0000"/>
              </a:solidFill>
              <a:latin typeface="Goudy Old Style" panose="02020502050305020303" pitchFamily="18" charset="0"/>
            </a:endParaRPr>
          </a:p>
          <a:p>
            <a:r>
              <a:rPr lang="en-US" sz="2200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Indirect Tax: </a:t>
            </a:r>
            <a:r>
              <a:rPr lang="en-US" sz="2200" dirty="0" smtClean="0">
                <a:latin typeface="Goudy Old Style" panose="02020502050305020303" pitchFamily="18" charset="0"/>
              </a:rPr>
              <a:t>Paid to the government by someone else and then passed on to you as the consumer</a:t>
            </a:r>
          </a:p>
          <a:p>
            <a:pPr lvl="1"/>
            <a:r>
              <a:rPr lang="en-US" sz="2200" dirty="0" smtClean="0">
                <a:latin typeface="Goudy Old Style" panose="02020502050305020303" pitchFamily="18" charset="0"/>
              </a:rPr>
              <a:t>Fuel</a:t>
            </a:r>
          </a:p>
          <a:p>
            <a:pPr lvl="1"/>
            <a:r>
              <a:rPr lang="en-US" sz="2200" dirty="0" smtClean="0">
                <a:latin typeface="Goudy Old Style" panose="02020502050305020303" pitchFamily="18" charset="0"/>
              </a:rPr>
              <a:t>Alcohol</a:t>
            </a:r>
          </a:p>
          <a:p>
            <a:pPr lvl="1"/>
            <a:r>
              <a:rPr lang="en-US" sz="2200" dirty="0" smtClean="0">
                <a:latin typeface="Goudy Old Style" panose="02020502050305020303" pitchFamily="18" charset="0"/>
              </a:rPr>
              <a:t>Cigarettes </a:t>
            </a:r>
          </a:p>
          <a:p>
            <a:pPr lvl="1"/>
            <a:r>
              <a:rPr lang="en-US" sz="2200" dirty="0" smtClean="0">
                <a:latin typeface="Goudy Old Style" panose="02020502050305020303" pitchFamily="18" charset="0"/>
              </a:rPr>
              <a:t>Tariffs: A tax on foreign goods imported into country (cars, food, appliances, etc.)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marL="365760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u="sng" dirty="0" smtClean="0">
                <a:latin typeface="Goudy Old Style" panose="02020502050305020303" pitchFamily="18" charset="0"/>
              </a:rPr>
              <a:t>Types of taxes</a:t>
            </a:r>
            <a:endParaRPr lang="en-US" sz="4800" b="1" u="sng" dirty="0"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03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Congress has the power to borrow money</a:t>
            </a:r>
          </a:p>
          <a:p>
            <a:endParaRPr lang="en-US" dirty="0">
              <a:solidFill>
                <a:srgbClr val="FF0000"/>
              </a:solidFill>
              <a:latin typeface="Goudy Old Style" panose="02020502050305020303" pitchFamily="18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How?</a:t>
            </a:r>
          </a:p>
          <a:p>
            <a:pPr lvl="1"/>
            <a:r>
              <a:rPr lang="en-US" sz="2000" dirty="0" smtClean="0">
                <a:latin typeface="Goudy Old Style" panose="02020502050305020303" pitchFamily="18" charset="0"/>
              </a:rPr>
              <a:t>Issues or creates debt in the form of: bonds, bills and notes</a:t>
            </a:r>
          </a:p>
          <a:p>
            <a:endParaRPr lang="en-US" dirty="0" smtClean="0">
              <a:solidFill>
                <a:srgbClr val="FF0000"/>
              </a:solidFill>
              <a:latin typeface="Goudy Old Style" panose="02020502050305020303" pitchFamily="18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Public debt: </a:t>
            </a:r>
          </a:p>
          <a:p>
            <a:pPr lvl="1"/>
            <a:r>
              <a:rPr lang="en-US" sz="2000" dirty="0">
                <a:latin typeface="Goudy Old Style" panose="02020502050305020303" pitchFamily="18" charset="0"/>
              </a:rPr>
              <a:t>A</a:t>
            </a:r>
            <a:r>
              <a:rPr lang="en-US" sz="2000" dirty="0" smtClean="0">
                <a:latin typeface="Goudy Old Style" panose="02020502050305020303" pitchFamily="18" charset="0"/>
              </a:rPr>
              <a:t>ll of the unpaid money borrowed by Congress </a:t>
            </a:r>
          </a:p>
          <a:p>
            <a:endParaRPr lang="en-US" dirty="0" smtClean="0">
              <a:solidFill>
                <a:srgbClr val="FF0000"/>
              </a:solidFill>
              <a:latin typeface="Goudy Old Style" panose="02020502050305020303" pitchFamily="18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Deficit Financing: </a:t>
            </a:r>
            <a:r>
              <a:rPr lang="en-US" dirty="0">
                <a:latin typeface="Goudy Old Style" panose="02020502050305020303" pitchFamily="18" charset="0"/>
              </a:rPr>
              <a:t>A</a:t>
            </a:r>
            <a:r>
              <a:rPr lang="en-US" dirty="0" smtClean="0">
                <a:latin typeface="Goudy Old Style" panose="02020502050305020303" pitchFamily="18" charset="0"/>
              </a:rPr>
              <a:t>lso called </a:t>
            </a:r>
            <a:r>
              <a:rPr lang="en-US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Deficit Spending</a:t>
            </a:r>
          </a:p>
          <a:p>
            <a:pPr lvl="1"/>
            <a:r>
              <a:rPr lang="en-US" sz="2000" dirty="0" smtClean="0">
                <a:latin typeface="Goudy Old Style" panose="02020502050305020303" pitchFamily="18" charset="0"/>
              </a:rPr>
              <a:t>Government spends more than it earns each year</a:t>
            </a:r>
          </a:p>
          <a:p>
            <a:pPr lvl="2"/>
            <a:r>
              <a:rPr lang="en-US" dirty="0" smtClean="0">
                <a:latin typeface="Goudy Old Style" panose="02020502050305020303" pitchFamily="18" charset="0"/>
              </a:rPr>
              <a:t>To </a:t>
            </a:r>
            <a:r>
              <a:rPr lang="en-US" dirty="0">
                <a:latin typeface="Goudy Old Style" panose="02020502050305020303" pitchFamily="18" charset="0"/>
              </a:rPr>
              <a:t>fix that they borrow money taking on more debt to make up the difference</a:t>
            </a:r>
          </a:p>
          <a:p>
            <a:pPr lvl="1"/>
            <a:r>
              <a:rPr lang="en-US" sz="2000" dirty="0">
                <a:latin typeface="Goudy Old Style" panose="02020502050305020303" pitchFamily="18" charset="0"/>
              </a:rPr>
              <a:t>Results: Downturn in national economy, major tax cuts (less income to the government), the “War on Terrorism” and wars in Iraq and Afghanistan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u="sng" dirty="0" smtClean="0">
                <a:latin typeface="Goudy Old Style" panose="02020502050305020303" pitchFamily="18" charset="0"/>
              </a:rPr>
              <a:t>Debt </a:t>
            </a:r>
            <a:endParaRPr lang="en-US" sz="4800" b="1" u="sng" dirty="0"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53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900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Congress has the power to coin money</a:t>
            </a:r>
          </a:p>
          <a:p>
            <a:r>
              <a:rPr lang="en-US" sz="1900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Why?</a:t>
            </a:r>
          </a:p>
          <a:p>
            <a:pPr lvl="1"/>
            <a:r>
              <a:rPr lang="en-US" sz="1900" dirty="0" smtClean="0">
                <a:latin typeface="Goudy Old Style" panose="02020502050305020303" pitchFamily="18" charset="0"/>
              </a:rPr>
              <a:t>With independence, a stable system of currency (money) collapsed: each state issued its own currency and some people still used English and Spanish coins as well. Money without taxing power is worthless.</a:t>
            </a:r>
          </a:p>
          <a:p>
            <a:pPr lvl="1"/>
            <a:r>
              <a:rPr lang="en-US" sz="1900" dirty="0" smtClean="0">
                <a:latin typeface="Goudy Old Style" panose="02020502050305020303" pitchFamily="18" charset="0"/>
              </a:rPr>
              <a:t>Creating a stable uniform currency was beneficial to the nation</a:t>
            </a:r>
          </a:p>
          <a:p>
            <a:endParaRPr lang="en-US" sz="1900" dirty="0" smtClean="0">
              <a:solidFill>
                <a:srgbClr val="FF0000"/>
              </a:solidFill>
              <a:latin typeface="Goudy Old Style" panose="02020502050305020303" pitchFamily="18" charset="0"/>
            </a:endParaRPr>
          </a:p>
          <a:p>
            <a:r>
              <a:rPr lang="en-US" sz="1900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Legal tender: </a:t>
            </a:r>
          </a:p>
          <a:p>
            <a:pPr lvl="1"/>
            <a:r>
              <a:rPr lang="en-US" sz="1900" dirty="0" smtClean="0">
                <a:latin typeface="Goudy Old Style" panose="02020502050305020303" pitchFamily="18" charset="0"/>
              </a:rPr>
              <a:t>Any kind of money that by law a creditor must accept as payment for debts</a:t>
            </a:r>
          </a:p>
          <a:p>
            <a:pPr lvl="1"/>
            <a:r>
              <a:rPr lang="en-US" sz="1900" dirty="0" smtClean="0">
                <a:latin typeface="Goudy Old Style" panose="02020502050305020303" pitchFamily="18" charset="0"/>
              </a:rPr>
              <a:t>First paper currency that was legal tender wasn’t printed until 1863!</a:t>
            </a:r>
          </a:p>
          <a:p>
            <a:endParaRPr lang="en-US" sz="1900" dirty="0" smtClean="0">
              <a:solidFill>
                <a:srgbClr val="FF0000"/>
              </a:solidFill>
              <a:latin typeface="Goudy Old Style" panose="02020502050305020303" pitchFamily="18" charset="0"/>
            </a:endParaRPr>
          </a:p>
          <a:p>
            <a:r>
              <a:rPr lang="en-US" sz="1900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Bankruptcy:</a:t>
            </a:r>
          </a:p>
          <a:p>
            <a:pPr lvl="1"/>
            <a:r>
              <a:rPr lang="en-US" sz="1900" dirty="0" smtClean="0">
                <a:latin typeface="Goudy Old Style" panose="02020502050305020303" pitchFamily="18" charset="0"/>
              </a:rPr>
              <a:t>When a Federal court determines that a person or company is insolvent: unable to pay their debts in full </a:t>
            </a:r>
            <a:endParaRPr lang="en-US" sz="1900" dirty="0">
              <a:latin typeface="Goudy Old Style" panose="02020502050305020303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355847"/>
            <a:ext cx="8763000" cy="863353"/>
          </a:xfrm>
        </p:spPr>
        <p:txBody>
          <a:bodyPr/>
          <a:lstStyle/>
          <a:p>
            <a:r>
              <a:rPr lang="en-US" sz="4800" b="1" dirty="0" smtClean="0">
                <a:latin typeface="Goudy Old Style" panose="02020502050305020303" pitchFamily="18" charset="0"/>
              </a:rPr>
              <a:t>Currency &amp; </a:t>
            </a:r>
            <a:r>
              <a:rPr lang="en-US" sz="4800" b="1" u="sng" dirty="0" smtClean="0">
                <a:latin typeface="Goudy Old Style" panose="02020502050305020303" pitchFamily="18" charset="0"/>
              </a:rPr>
              <a:t>bankruptcy</a:t>
            </a:r>
            <a:endParaRPr lang="en-US" sz="4800" b="1" u="sng" dirty="0"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55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834129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Congress has the power to regulate interstate and foreign commerce (trade)</a:t>
            </a:r>
          </a:p>
          <a:p>
            <a:pPr marL="45720" indent="0">
              <a:buNone/>
            </a:pPr>
            <a:endParaRPr lang="en-US" sz="2400" dirty="0" smtClean="0">
              <a:solidFill>
                <a:srgbClr val="FF0000"/>
              </a:solidFill>
              <a:latin typeface="Goudy Old Style" panose="02020502050305020303" pitchFamily="18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Why?</a:t>
            </a:r>
          </a:p>
          <a:p>
            <a:pPr lvl="1"/>
            <a:r>
              <a:rPr lang="en-US" sz="2400" dirty="0" smtClean="0">
                <a:latin typeface="Goudy Old Style" panose="02020502050305020303" pitchFamily="18" charset="0"/>
              </a:rPr>
              <a:t>The lack of the power to regulate commerce was a leading cause of the creation of the Constitution</a:t>
            </a:r>
          </a:p>
          <a:p>
            <a:endParaRPr lang="en-US" sz="2400" dirty="0" smtClean="0">
              <a:solidFill>
                <a:srgbClr val="FF0000"/>
              </a:solidFill>
              <a:latin typeface="Goudy Old Style" panose="02020502050305020303" pitchFamily="18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Effect:</a:t>
            </a:r>
          </a:p>
          <a:p>
            <a:pPr lvl="1"/>
            <a:r>
              <a:rPr lang="en-US" sz="2400" dirty="0" smtClean="0">
                <a:latin typeface="Goudy Old Style" panose="02020502050305020303" pitchFamily="18" charset="0"/>
              </a:rPr>
              <a:t>This power is responsible for building a strong and United States</a:t>
            </a:r>
          </a:p>
          <a:p>
            <a:pPr lvl="1"/>
            <a:r>
              <a:rPr lang="en-US" sz="2400" dirty="0" smtClean="0">
                <a:latin typeface="Goudy Old Style" panose="02020502050305020303" pitchFamily="18" charset="0"/>
              </a:rPr>
              <a:t>Regulates commerce with foreign nations &amp; between states</a:t>
            </a:r>
          </a:p>
          <a:p>
            <a:pPr lvl="1"/>
            <a:r>
              <a:rPr lang="en-US" sz="2400" dirty="0" smtClean="0">
                <a:latin typeface="Goudy Old Style" panose="02020502050305020303" pitchFamily="18" charset="0"/>
              </a:rPr>
              <a:t>Helps to prevent monopolies by corporations</a:t>
            </a:r>
          </a:p>
          <a:p>
            <a:pPr lvl="1"/>
            <a:r>
              <a:rPr lang="en-US" sz="2400" dirty="0" smtClean="0">
                <a:latin typeface="Goudy Old Style" panose="02020502050305020303" pitchFamily="18" charset="0"/>
              </a:rPr>
              <a:t>Has extended Federal authority into many areas of American life (the ban on discrimination based on race, color, religion, gender or national origin is an example)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u="sng" dirty="0" smtClean="0">
                <a:latin typeface="Goudy Old Style" panose="02020502050305020303" pitchFamily="18" charset="0"/>
              </a:rPr>
              <a:t>commerce</a:t>
            </a:r>
            <a:endParaRPr lang="en-US" sz="4800" b="1" u="sng" dirty="0"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7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432</TotalTime>
  <Words>2182</Words>
  <Application>Microsoft Office PowerPoint</Application>
  <PresentationFormat>On-screen Show (4:3)</PresentationFormat>
  <Paragraphs>266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Grid</vt:lpstr>
      <vt:lpstr>The Power of Congress</vt:lpstr>
      <vt:lpstr>Taxes</vt:lpstr>
      <vt:lpstr>Expressed Powers of Money and Commerce</vt:lpstr>
      <vt:lpstr>Congressional Powers </vt:lpstr>
      <vt:lpstr>Money</vt:lpstr>
      <vt:lpstr>Types of taxes</vt:lpstr>
      <vt:lpstr>Debt </vt:lpstr>
      <vt:lpstr>Currency &amp; bankruptcy</vt:lpstr>
      <vt:lpstr>commerce</vt:lpstr>
      <vt:lpstr>Sources </vt:lpstr>
      <vt:lpstr>The Other Expressed Powers</vt:lpstr>
      <vt:lpstr>Foreign Relations</vt:lpstr>
      <vt:lpstr>War Powers</vt:lpstr>
      <vt:lpstr>Domestic Powers-Copyright </vt:lpstr>
      <vt:lpstr>Domestic Powers-Patents </vt:lpstr>
      <vt:lpstr>Domestic Powers-The Postal Powers</vt:lpstr>
      <vt:lpstr>Domestic Powers-Territorial Powers</vt:lpstr>
      <vt:lpstr>Domestic Powers-Weights and Measures</vt:lpstr>
      <vt:lpstr>Domestic Powers-Naturalization</vt:lpstr>
      <vt:lpstr>Domestic Powers-Judicial Powers</vt:lpstr>
      <vt:lpstr>Domestic Powers-Judicial Powers</vt:lpstr>
      <vt:lpstr>The Implied Powers </vt:lpstr>
      <vt:lpstr>Key Terms</vt:lpstr>
      <vt:lpstr>The Necessary and Proper Clause</vt:lpstr>
      <vt:lpstr>Necessary and Proper Clause</vt:lpstr>
      <vt:lpstr>Strict Versus Liberal Construction</vt:lpstr>
      <vt:lpstr>Strict Constructionists</vt:lpstr>
      <vt:lpstr>Strict Constructionists</vt:lpstr>
      <vt:lpstr>Liberal Constructionists</vt:lpstr>
      <vt:lpstr>Liberal Constructionists</vt:lpstr>
      <vt:lpstr>The Doctrine in Practice </vt:lpstr>
      <vt:lpstr>Basis of Implied powers </vt:lpstr>
      <vt:lpstr>The Commerce Clause</vt:lpstr>
      <vt:lpstr>Commerce Clause</vt:lpstr>
      <vt:lpstr>Limits on Commerce Power</vt:lpstr>
      <vt:lpstr>Limits on Commerce Power</vt:lpstr>
      <vt:lpstr>War Powers</vt:lpstr>
      <vt:lpstr>War Powers</vt:lpstr>
      <vt:lpstr>Section 4-The         Non-legislative Powers </vt:lpstr>
      <vt:lpstr>Constitutional Amendments and Electoral Duties</vt:lpstr>
      <vt:lpstr>Impeachment Power</vt:lpstr>
      <vt:lpstr>Impeachment Power</vt:lpstr>
      <vt:lpstr>PowerPoint Presentation</vt:lpstr>
      <vt:lpstr>Executive Powers</vt:lpstr>
      <vt:lpstr>Investigatory Power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Expressed Powers of Money and Commerce</dc:title>
  <dc:creator>455</dc:creator>
  <cp:lastModifiedBy>Windows User</cp:lastModifiedBy>
  <cp:revision>41</cp:revision>
  <dcterms:created xsi:type="dcterms:W3CDTF">2015-11-08T00:33:48Z</dcterms:created>
  <dcterms:modified xsi:type="dcterms:W3CDTF">2017-01-11T15:11:57Z</dcterms:modified>
</cp:coreProperties>
</file>