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>
                <a:latin typeface="Goudy Old Style" panose="02020502050305020303" pitchFamily="18" charset="0"/>
              </a:rPr>
              <a:t>Congress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Chapter 10</a:t>
            </a:r>
          </a:p>
        </p:txBody>
      </p:sp>
    </p:spTree>
    <p:extLst>
      <p:ext uri="{BB962C8B-B14F-4D97-AF65-F5344CB8AC3E}">
        <p14:creationId xmlns:p14="http://schemas.microsoft.com/office/powerpoint/2010/main" val="1253088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Old Style" panose="02020502050305020303" pitchFamily="18" charset="0"/>
              </a:rPr>
              <a:t>Special Sessions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Goudy Old Style" panose="02020502050305020303" pitchFamily="18" charset="0"/>
              </a:rPr>
              <a:t>President Truman called the most recent one in 1948 to deal with anti-inflation and welfare after WWII.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Each house can be called into special session separately.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The Senate has been called forty-six times to consider treaties or presidential appointments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The House has never been called separately</a:t>
            </a:r>
          </a:p>
        </p:txBody>
      </p:sp>
    </p:spTree>
    <p:extLst>
      <p:ext uri="{BB962C8B-B14F-4D97-AF65-F5344CB8AC3E}">
        <p14:creationId xmlns:p14="http://schemas.microsoft.com/office/powerpoint/2010/main" val="1401299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800" dirty="0">
                <a:latin typeface="Goudy Old Style" pitchFamily="18" charset="0"/>
              </a:rPr>
              <a:t>House of Representatives </a:t>
            </a:r>
            <a:br>
              <a:rPr lang="en-US" altLang="en-US" sz="4800" dirty="0">
                <a:latin typeface="Goudy Old Style" pitchFamily="18" charset="0"/>
              </a:rPr>
            </a:br>
            <a:r>
              <a:rPr lang="en-US" altLang="en-US" sz="4800" dirty="0">
                <a:latin typeface="Goudy Old Style" pitchFamily="18" charset="0"/>
              </a:rPr>
              <a:t>vs. </a:t>
            </a:r>
            <a:br>
              <a:rPr lang="en-US" altLang="en-US" sz="4800" dirty="0">
                <a:latin typeface="Goudy Old Style" pitchFamily="18" charset="0"/>
              </a:rPr>
            </a:br>
            <a:r>
              <a:rPr lang="en-US" altLang="en-US" sz="4800" dirty="0">
                <a:latin typeface="Goudy Old Style" pitchFamily="18" charset="0"/>
              </a:rPr>
              <a:t>The Senate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4978400" y="4800601"/>
            <a:ext cx="650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Goudy Old Style" pitchFamily="18" charset="0"/>
              </a:rPr>
              <a:t>Chapter 10-Section 2 and 3</a:t>
            </a:r>
          </a:p>
        </p:txBody>
      </p:sp>
    </p:spTree>
    <p:extLst>
      <p:ext uri="{BB962C8B-B14F-4D97-AF65-F5344CB8AC3E}">
        <p14:creationId xmlns:p14="http://schemas.microsoft.com/office/powerpoint/2010/main" val="3515427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4"/>
          <p:cNvSpPr>
            <a:spLocks noGrp="1" noChangeArrowheads="1"/>
          </p:cNvSpPr>
          <p:nvPr>
            <p:ph type="title"/>
          </p:nvPr>
        </p:nvSpPr>
        <p:spPr>
          <a:xfrm>
            <a:off x="98474" y="1123837"/>
            <a:ext cx="3235569" cy="4601183"/>
          </a:xfrm>
        </p:spPr>
        <p:txBody>
          <a:bodyPr/>
          <a:lstStyle/>
          <a:p>
            <a:pPr eaLnBrk="1" hangingPunct="1"/>
            <a:r>
              <a:rPr lang="en-US" altLang="en-US" sz="4800" dirty="0">
                <a:latin typeface="Goudy Old Style" pitchFamily="18" charset="0"/>
              </a:rPr>
              <a:t>Membership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12345" y="2362200"/>
            <a:ext cx="3196819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b="1" u="sng" dirty="0">
                <a:latin typeface="Goudy Old Style" pitchFamily="18" charset="0"/>
              </a:rPr>
              <a:t>HOUSE</a:t>
            </a:r>
          </a:p>
          <a:p>
            <a:pPr eaLnBrk="1" hangingPunct="1"/>
            <a:r>
              <a:rPr lang="en-US" altLang="en-US" sz="3600" dirty="0">
                <a:latin typeface="Goudy Old Style" pitchFamily="18" charset="0"/>
              </a:rPr>
              <a:t>435 members; each state’s delegation is determined by its population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7849773" y="2362200"/>
            <a:ext cx="3539262" cy="3526156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en-US" sz="3600" b="1" u="sng" dirty="0">
              <a:latin typeface="Goudy Old Style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u="sng" dirty="0">
                <a:latin typeface="Goudy Old Style" pitchFamily="18" charset="0"/>
              </a:rPr>
              <a:t>SENATE</a:t>
            </a:r>
          </a:p>
          <a:p>
            <a:pPr eaLnBrk="1" hangingPunct="1"/>
            <a:r>
              <a:rPr lang="en-US" altLang="en-US" sz="3600" dirty="0">
                <a:latin typeface="Goudy Old Style" pitchFamily="18" charset="0"/>
              </a:rPr>
              <a:t>100 members (two per state)</a:t>
            </a:r>
          </a:p>
          <a:p>
            <a:pPr eaLnBrk="1" hangingPunct="1"/>
            <a:endParaRPr lang="en-US" altLang="en-US" sz="3600" dirty="0">
              <a:latin typeface="Goudy Old Style" pitchFamily="18" charset="0"/>
            </a:endParaRPr>
          </a:p>
          <a:p>
            <a:pPr eaLnBrk="1" hangingPunct="1"/>
            <a:endParaRPr lang="en-US" altLang="en-US" sz="3600" dirty="0">
              <a:latin typeface="Goudy Old Style" pitchFamily="18" charset="0"/>
            </a:endParaRPr>
          </a:p>
          <a:p>
            <a:pPr eaLnBrk="1" hangingPunct="1"/>
            <a:endParaRPr lang="en-US" altLang="en-US" sz="3600" dirty="0">
              <a:latin typeface="Goudy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9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307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4"/>
          <p:cNvSpPr>
            <a:spLocks noGrp="1" noChangeArrowheads="1"/>
          </p:cNvSpPr>
          <p:nvPr>
            <p:ph type="title"/>
          </p:nvPr>
        </p:nvSpPr>
        <p:spPr>
          <a:xfrm>
            <a:off x="98474" y="1123837"/>
            <a:ext cx="3305908" cy="460118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300" dirty="0">
                <a:latin typeface="Goudy Old Style" pitchFamily="18" charset="0"/>
              </a:rPr>
              <a:t>What are the Qualifications?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567951" y="2362200"/>
            <a:ext cx="3801729" cy="372427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b="1" u="sng" dirty="0">
                <a:latin typeface="Goudy Old Style" pitchFamily="18" charset="0"/>
              </a:rPr>
              <a:t>HOUSE</a:t>
            </a:r>
          </a:p>
          <a:p>
            <a:pPr eaLnBrk="1" hangingPunct="1"/>
            <a:r>
              <a:rPr lang="en-US" altLang="en-US" sz="3600" dirty="0">
                <a:latin typeface="Goudy Old Style" pitchFamily="18" charset="0"/>
              </a:rPr>
              <a:t>Need to be at least 25 years old, U.S. citizen for 7 years, resident of the state represented</a:t>
            </a:r>
          </a:p>
          <a:p>
            <a:pPr eaLnBrk="1" hangingPunct="1"/>
            <a:endParaRPr lang="en-US" altLang="en-US" sz="3600" dirty="0">
              <a:latin typeface="Goudy Old Style" pitchFamily="18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7737230" y="2249660"/>
            <a:ext cx="3637736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b="1" u="sng" dirty="0">
                <a:latin typeface="Goudy Old Style" pitchFamily="18" charset="0"/>
              </a:rPr>
              <a:t>SENATE</a:t>
            </a:r>
          </a:p>
          <a:p>
            <a:pPr eaLnBrk="1" hangingPunct="1"/>
            <a:r>
              <a:rPr lang="en-US" altLang="en-US" sz="3600" dirty="0">
                <a:latin typeface="Goudy Old Style" pitchFamily="18" charset="0"/>
              </a:rPr>
              <a:t>Need to be at least 30 years old, U.S. citizen for 9 years, resident of the state represented</a:t>
            </a:r>
          </a:p>
        </p:txBody>
      </p:sp>
    </p:spTree>
    <p:extLst>
      <p:ext uri="{BB962C8B-B14F-4D97-AF65-F5344CB8AC3E}">
        <p14:creationId xmlns:p14="http://schemas.microsoft.com/office/powerpoint/2010/main" val="151649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10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10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/>
      <p:bldP spid="410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dirty="0">
                <a:latin typeface="Goudy Old Style" pitchFamily="18" charset="0"/>
              </a:rPr>
              <a:t>How Long Are the Terms?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687526" y="2207457"/>
            <a:ext cx="3450037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u="sng" dirty="0">
                <a:latin typeface="Goudy Old Style" pitchFamily="18" charset="0"/>
              </a:rPr>
              <a:t>HOUSE</a:t>
            </a:r>
          </a:p>
          <a:p>
            <a:pPr eaLnBrk="1" hangingPunct="1"/>
            <a:r>
              <a:rPr lang="en-US" altLang="en-US" sz="3600" dirty="0">
                <a:latin typeface="Goudy Old Style" pitchFamily="18" charset="0"/>
              </a:rPr>
              <a:t>2 years, entire House must be elected every two years</a:t>
            </a:r>
          </a:p>
          <a:p>
            <a:pPr eaLnBrk="1" hangingPunct="1"/>
            <a:endParaRPr lang="en-US" altLang="en-US" sz="3600" dirty="0">
              <a:latin typeface="Goudy Old Style" pitchFamily="18" charset="0"/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7624688" y="2348134"/>
            <a:ext cx="3750278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u="sng" dirty="0">
                <a:latin typeface="Goudy Old Style" pitchFamily="18" charset="0"/>
              </a:rPr>
              <a:t>SENATE</a:t>
            </a:r>
          </a:p>
          <a:p>
            <a:pPr eaLnBrk="1" hangingPunct="1"/>
            <a:r>
              <a:rPr lang="en-US" altLang="en-US" sz="3600" dirty="0">
                <a:latin typeface="Goudy Old Style" pitchFamily="18" charset="0"/>
              </a:rPr>
              <a:t>6 years with staggered elections, 1/3 of the members elected every 2 years</a:t>
            </a:r>
          </a:p>
        </p:txBody>
      </p:sp>
    </p:spTree>
    <p:extLst>
      <p:ext uri="{BB962C8B-B14F-4D97-AF65-F5344CB8AC3E}">
        <p14:creationId xmlns:p14="http://schemas.microsoft.com/office/powerpoint/2010/main" val="81601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/>
      <p:bldP spid="512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dirty="0">
                <a:latin typeface="Goudy Old Style" pitchFamily="18" charset="0"/>
              </a:rPr>
              <a:t>How Are They Elected?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727938" y="2362200"/>
            <a:ext cx="3717323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u="sng" dirty="0">
                <a:latin typeface="Goudy Old Style" pitchFamily="18" charset="0"/>
              </a:rPr>
              <a:t>HOUSE</a:t>
            </a:r>
          </a:p>
          <a:p>
            <a:pPr eaLnBrk="1" hangingPunct="1"/>
            <a:r>
              <a:rPr lang="en-US" altLang="en-US" sz="3600" dirty="0">
                <a:latin typeface="Goudy Old Style" pitchFamily="18" charset="0"/>
              </a:rPr>
              <a:t>Directly by the voters of a district</a:t>
            </a:r>
          </a:p>
          <a:p>
            <a:pPr eaLnBrk="1" hangingPunct="1"/>
            <a:endParaRPr lang="en-US" altLang="en-US" sz="3600" dirty="0">
              <a:latin typeface="Goudy Old Style" pitchFamily="18" charset="0"/>
            </a:endParaRPr>
          </a:p>
          <a:p>
            <a:pPr eaLnBrk="1" hangingPunct="1"/>
            <a:endParaRPr lang="en-US" altLang="en-US" sz="3600" dirty="0">
              <a:latin typeface="Goudy Old Style" pitchFamily="18" charset="0"/>
            </a:endParaRPr>
          </a:p>
          <a:p>
            <a:pPr eaLnBrk="1" hangingPunct="1"/>
            <a:endParaRPr lang="en-US" altLang="en-US" sz="3600" dirty="0">
              <a:latin typeface="Goudy Old Style" pitchFamily="18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7695028" y="2362201"/>
            <a:ext cx="3679939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500" u="sng" dirty="0">
                <a:latin typeface="Goudy Old Style" pitchFamily="18" charset="0"/>
              </a:rPr>
              <a:t>SENATE</a:t>
            </a:r>
          </a:p>
          <a:p>
            <a:pPr eaLnBrk="1" hangingPunct="1"/>
            <a:r>
              <a:rPr lang="en-US" altLang="en-US" sz="3500" dirty="0">
                <a:latin typeface="Goudy Old Style" pitchFamily="18" charset="0"/>
              </a:rPr>
              <a:t>Directly by the voters of a state (17</a:t>
            </a:r>
            <a:r>
              <a:rPr lang="en-US" altLang="en-US" sz="3500" baseline="30000" dirty="0">
                <a:latin typeface="Goudy Old Style" pitchFamily="18" charset="0"/>
              </a:rPr>
              <a:t>th</a:t>
            </a:r>
            <a:r>
              <a:rPr lang="en-US" altLang="en-US" sz="3500" dirty="0">
                <a:latin typeface="Goudy Old Style" pitchFamily="18" charset="0"/>
              </a:rPr>
              <a:t> amendment), originally, state legislature chose them</a:t>
            </a:r>
          </a:p>
        </p:txBody>
      </p:sp>
    </p:spTree>
    <p:extLst>
      <p:ext uri="{BB962C8B-B14F-4D97-AF65-F5344CB8AC3E}">
        <p14:creationId xmlns:p14="http://schemas.microsoft.com/office/powerpoint/2010/main" val="385330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/>
      <p:bldP spid="615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dirty="0">
                <a:latin typeface="Goudy Old Style" pitchFamily="18" charset="0"/>
              </a:rPr>
              <a:t>Who is the Presiding Officer?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713871" y="2221523"/>
            <a:ext cx="3478172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u="sng" dirty="0">
                <a:latin typeface="Goudy Old Style" pitchFamily="18" charset="0"/>
              </a:rPr>
              <a:t>HOUSE</a:t>
            </a:r>
          </a:p>
          <a:p>
            <a:pPr eaLnBrk="1" hangingPunct="1"/>
            <a:r>
              <a:rPr lang="en-US" altLang="en-US" sz="3600" dirty="0">
                <a:latin typeface="Goudy Old Style" pitchFamily="18" charset="0"/>
              </a:rPr>
              <a:t>Speaker of the House must be elected every two years</a:t>
            </a:r>
          </a:p>
          <a:p>
            <a:pPr eaLnBrk="1" hangingPunct="1"/>
            <a:endParaRPr lang="en-US" altLang="en-US" sz="3600" dirty="0">
              <a:latin typeface="Goudy Old Style" pitchFamily="18" charset="0"/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7484012" y="2362201"/>
            <a:ext cx="3890955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u="sng" dirty="0">
                <a:latin typeface="Goudy Old Style" pitchFamily="18" charset="0"/>
              </a:rPr>
              <a:t>SENATE</a:t>
            </a:r>
          </a:p>
          <a:p>
            <a:pPr eaLnBrk="1" hangingPunct="1"/>
            <a:r>
              <a:rPr lang="en-US" altLang="en-US" sz="3600" dirty="0">
                <a:latin typeface="Goudy Old Style" pitchFamily="18" charset="0"/>
              </a:rPr>
              <a:t>Vice-President of the U.S. is assigned by the Constitution to be the “President of the Senate”</a:t>
            </a:r>
          </a:p>
        </p:txBody>
      </p:sp>
    </p:spTree>
    <p:extLst>
      <p:ext uri="{BB962C8B-B14F-4D97-AF65-F5344CB8AC3E}">
        <p14:creationId xmlns:p14="http://schemas.microsoft.com/office/powerpoint/2010/main" val="128799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/>
      <p:bldP spid="717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dirty="0">
                <a:latin typeface="Goudy Old Style" panose="02020502050305020303" pitchFamily="18" charset="0"/>
              </a:rPr>
              <a:t>Do They Have Any Special Powers?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446584" y="1013650"/>
            <a:ext cx="3970542" cy="372427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3200" u="sng" dirty="0">
                <a:latin typeface="Goudy Old Style" pitchFamily="18" charset="0"/>
              </a:rPr>
              <a:t>HOUSE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>
                <a:latin typeface="Goudy Old Style" pitchFamily="18" charset="0"/>
              </a:rPr>
              <a:t>Brings impeachment charges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>
                <a:latin typeface="Goudy Old Style" pitchFamily="18" charset="0"/>
              </a:rPr>
              <a:t>May choose the President if there is no majority in the electoral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>
                <a:latin typeface="Goudy Old Style" pitchFamily="18" charset="0"/>
              </a:rPr>
              <a:t>Must start all revenue bills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7417126" y="1491175"/>
            <a:ext cx="3991772" cy="4454625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3200" u="sng" dirty="0">
                <a:latin typeface="Goudy Old Style" pitchFamily="18" charset="0"/>
              </a:rPr>
              <a:t>SENATE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>
                <a:latin typeface="Goudy Old Style" pitchFamily="18" charset="0"/>
              </a:rPr>
              <a:t>Acts as jury in impeachment trials (2/3 vote needed)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>
                <a:latin typeface="Goudy Old Style" pitchFamily="18" charset="0"/>
              </a:rPr>
              <a:t>May choose the Vice President if there is no majority in the electoral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>
                <a:latin typeface="Goudy Old Style" pitchFamily="18" charset="0"/>
              </a:rPr>
              <a:t>Must ratify treaties with foreign nations by 2/3 vote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>
                <a:latin typeface="Goudy Old Style" pitchFamily="18" charset="0"/>
              </a:rPr>
              <a:t>Must approves Presidential appointments (majority needed)</a:t>
            </a:r>
          </a:p>
        </p:txBody>
      </p:sp>
    </p:spTree>
    <p:extLst>
      <p:ext uri="{BB962C8B-B14F-4D97-AF65-F5344CB8AC3E}">
        <p14:creationId xmlns:p14="http://schemas.microsoft.com/office/powerpoint/2010/main" val="45584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/>
      <p:bldP spid="819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Goudy Old Style" panose="02020502050305020303" pitchFamily="18" charset="0"/>
              </a:rPr>
              <a:t>The National Legislature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Goudy Old Style" panose="02020502050305020303" pitchFamily="18" charset="0"/>
              </a:rPr>
              <a:t>Chapter 10-Section 1</a:t>
            </a:r>
          </a:p>
        </p:txBody>
      </p:sp>
    </p:spTree>
    <p:extLst>
      <p:ext uri="{BB962C8B-B14F-4D97-AF65-F5344CB8AC3E}">
        <p14:creationId xmlns:p14="http://schemas.microsoft.com/office/powerpoint/2010/main" val="3331342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The National Legislature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Goudy Old Style" panose="02020502050305020303" pitchFamily="18" charset="0"/>
              </a:rPr>
              <a:t>We live in a democracy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In a democracy, the people rule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What does this mean?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You do not make laws, collect taxes, arrest criminals, etc.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“Representative Democracy”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James Madison thought the legislature was the most important branch</a:t>
            </a:r>
          </a:p>
        </p:txBody>
      </p:sp>
    </p:spTree>
    <p:extLst>
      <p:ext uri="{BB962C8B-B14F-4D97-AF65-F5344CB8AC3E}">
        <p14:creationId xmlns:p14="http://schemas.microsoft.com/office/powerpoint/2010/main" val="192280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A Bicameral Congress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3795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u="sng" dirty="0">
                <a:latin typeface="Goudy Old Style" panose="02020502050305020303" pitchFamily="18" charset="0"/>
              </a:rPr>
              <a:t>Bicamera</a:t>
            </a:r>
            <a:r>
              <a:rPr lang="en-US" sz="3200" dirty="0">
                <a:latin typeface="Goudy Old Style" panose="02020502050305020303" pitchFamily="18" charset="0"/>
              </a:rPr>
              <a:t>l—Meaning two houses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Constitution creates a bicameral legislature for three reasons.</a:t>
            </a:r>
          </a:p>
          <a:p>
            <a:pPr marL="0" indent="0">
              <a:buNone/>
            </a:pPr>
            <a:endParaRPr lang="en-US" sz="3200" dirty="0">
              <a:latin typeface="Goudy Old Style" panose="02020502050305020303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Goudy Old Style" panose="02020502050305020303" pitchFamily="18" charset="0"/>
              </a:rPr>
              <a:t>1.) </a:t>
            </a:r>
            <a:r>
              <a:rPr lang="en-US" sz="3200" b="1" u="sng" dirty="0">
                <a:latin typeface="Goudy Old Style" panose="02020502050305020303" pitchFamily="18" charset="0"/>
              </a:rPr>
              <a:t>Historical</a:t>
            </a:r>
          </a:p>
          <a:p>
            <a:pPr lvl="1"/>
            <a:r>
              <a:rPr lang="en-US" sz="3200" dirty="0">
                <a:latin typeface="Goudy Old Style" panose="02020502050305020303" pitchFamily="18" charset="0"/>
              </a:rPr>
              <a:t>British Parliament has consisted of two houses since the 1300s</a:t>
            </a:r>
          </a:p>
          <a:p>
            <a:pPr lvl="1"/>
            <a:r>
              <a:rPr lang="en-US" sz="3200" dirty="0">
                <a:latin typeface="Goudy Old Style" panose="02020502050305020303" pitchFamily="18" charset="0"/>
              </a:rPr>
              <a:t>Most colonial and state assemblies consisted of 2 houses</a:t>
            </a:r>
          </a:p>
          <a:p>
            <a:pPr lvl="1"/>
            <a:r>
              <a:rPr lang="en-US" sz="3200" dirty="0">
                <a:latin typeface="Goudy Old Style" panose="02020502050305020303" pitchFamily="18" charset="0"/>
              </a:rPr>
              <a:t>Today only Nebraska has a unicameral legislature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708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A Bicameral Congress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latin typeface="Goudy Old Style" panose="02020502050305020303" pitchFamily="18" charset="0"/>
              </a:rPr>
              <a:t>2.) </a:t>
            </a:r>
            <a:r>
              <a:rPr lang="en-US" sz="3200" b="1" u="sng" dirty="0">
                <a:latin typeface="Goudy Old Style" panose="02020502050305020303" pitchFamily="18" charset="0"/>
              </a:rPr>
              <a:t>Practical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Bicameral legislature settled the conflict between the Virginia Plan and New Jersey Plan in 1787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Bicameralism is a reflection of federalism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Equal representation in the Senate and representation by population in the House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053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A Bicameral Congress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latin typeface="Goudy Old Style" panose="02020502050305020303" pitchFamily="18" charset="0"/>
              </a:rPr>
              <a:t>3.) </a:t>
            </a:r>
            <a:r>
              <a:rPr lang="en-US" sz="3200" b="1" u="sng" dirty="0">
                <a:latin typeface="Goudy Old Style" panose="02020502050305020303" pitchFamily="18" charset="0"/>
              </a:rPr>
              <a:t>Theoretical</a:t>
            </a:r>
            <a:r>
              <a:rPr lang="en-US" sz="3200" dirty="0">
                <a:latin typeface="Goudy Old Style" panose="02020502050305020303" pitchFamily="18" charset="0"/>
              </a:rPr>
              <a:t> 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The Framers favored a bicameral Congress in order that one house should act as a check on the other</a:t>
            </a:r>
          </a:p>
          <a:p>
            <a:pPr lvl="1"/>
            <a:r>
              <a:rPr lang="en-US" sz="3200" dirty="0">
                <a:latin typeface="Goudy Old Style" panose="02020502050305020303" pitchFamily="18" charset="0"/>
              </a:rPr>
              <a:t>Even though California has 37 million residents it still has the same amount of senators (two) as Wyoming who has only 500,000 residents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607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Terms and Sessions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557213"/>
            <a:ext cx="7315200" cy="5913925"/>
          </a:xfrm>
        </p:spPr>
        <p:txBody>
          <a:bodyPr>
            <a:normAutofit fontScale="92500"/>
          </a:bodyPr>
          <a:lstStyle/>
          <a:p>
            <a:endParaRPr lang="en-US" sz="2800" dirty="0">
              <a:latin typeface="Goudy Old Style" panose="02020502050305020303" pitchFamily="18" charset="0"/>
            </a:endParaRPr>
          </a:p>
          <a:p>
            <a:r>
              <a:rPr lang="en-US" sz="2800" dirty="0">
                <a:latin typeface="Goudy Old Style" panose="02020502050305020303" pitchFamily="18" charset="0"/>
              </a:rPr>
              <a:t>Traditionally since 1789—Congress meets in two year terms</a:t>
            </a:r>
          </a:p>
          <a:p>
            <a:endParaRPr lang="en-US" sz="2800" dirty="0">
              <a:latin typeface="Goudy Old Style" panose="02020502050305020303" pitchFamily="18" charset="0"/>
            </a:endParaRPr>
          </a:p>
          <a:p>
            <a:pPr marL="0" indent="0">
              <a:buNone/>
            </a:pPr>
            <a:r>
              <a:rPr lang="en-US" sz="2800" b="1" u="sng" dirty="0">
                <a:latin typeface="Goudy Old Style" panose="02020502050305020303" pitchFamily="18" charset="0"/>
              </a:rPr>
              <a:t>Terms of Congress</a:t>
            </a:r>
          </a:p>
          <a:p>
            <a:pPr lvl="1"/>
            <a:r>
              <a:rPr lang="en-US" sz="2800" dirty="0">
                <a:latin typeface="Goudy Old Style" panose="02020502050305020303" pitchFamily="18" charset="0"/>
              </a:rPr>
              <a:t>Each term is numbered consecutively</a:t>
            </a:r>
          </a:p>
          <a:p>
            <a:pPr lvl="1"/>
            <a:r>
              <a:rPr lang="en-US" sz="2800" dirty="0">
                <a:latin typeface="Goudy Old Style" panose="02020502050305020303" pitchFamily="18" charset="0"/>
              </a:rPr>
              <a:t>The first national Congress met on March 4, 1789 and ended two years later on March 4, 1791</a:t>
            </a:r>
          </a:p>
          <a:p>
            <a:pPr lvl="1"/>
            <a:r>
              <a:rPr lang="en-US" sz="2800" dirty="0">
                <a:latin typeface="Goudy Old Style" panose="02020502050305020303" pitchFamily="18" charset="0"/>
              </a:rPr>
              <a:t>The 20</a:t>
            </a:r>
            <a:r>
              <a:rPr lang="en-US" sz="2800" baseline="30000" dirty="0">
                <a:latin typeface="Goudy Old Style" panose="02020502050305020303" pitchFamily="18" charset="0"/>
              </a:rPr>
              <a:t>th</a:t>
            </a:r>
            <a:r>
              <a:rPr lang="en-US" sz="2800" dirty="0">
                <a:latin typeface="Goudy Old Style" panose="02020502050305020303" pitchFamily="18" charset="0"/>
              </a:rPr>
              <a:t>  Amendment changed the start date for Congress which now starts on the 3rd day of January at 12:00 noon EST of every odd-numbered year</a:t>
            </a:r>
          </a:p>
          <a:p>
            <a:pPr lvl="1"/>
            <a:r>
              <a:rPr lang="en-US" sz="2800" dirty="0">
                <a:latin typeface="Goudy Old Style" panose="02020502050305020303" pitchFamily="18" charset="0"/>
              </a:rPr>
              <a:t>115th Congress will begin at 12:00 EST January 3, 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62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Terms and Sessions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u="sng" dirty="0">
                <a:latin typeface="Goudy Old Style" panose="02020502050305020303" pitchFamily="18" charset="0"/>
              </a:rPr>
              <a:t>Sessions</a:t>
            </a:r>
            <a:r>
              <a:rPr lang="en-US" sz="3600" dirty="0">
                <a:latin typeface="Goudy Old Style" panose="02020502050305020303" pitchFamily="18" charset="0"/>
              </a:rPr>
              <a:t> 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Session—A period of time during which, each year, Congress assembles and conducts business.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Congress adjourns (ends) each session when finished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Session used to last four or five months but now it lasts all year with several short breaks scheduled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282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Old Style" panose="02020502050305020303" pitchFamily="18" charset="0"/>
              </a:rPr>
              <a:t>Terms and Sessions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>
                <a:latin typeface="Goudy Old Style" panose="02020502050305020303" pitchFamily="18" charset="0"/>
              </a:rPr>
              <a:t>One house cannot adjourn for more than three days without the consent of the other.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President has the power to prorogue (end, discontinue) the session if the houses cannot agree on an ending date. (No President has used this power)</a:t>
            </a:r>
          </a:p>
          <a:p>
            <a:endParaRPr lang="en-US" sz="3200" dirty="0">
              <a:latin typeface="Goudy Old Style" panose="02020502050305020303" pitchFamily="18" charset="0"/>
            </a:endParaRPr>
          </a:p>
          <a:p>
            <a:pPr marL="0" indent="0">
              <a:buNone/>
            </a:pPr>
            <a:r>
              <a:rPr lang="en-US" sz="3200" b="1" u="sng" dirty="0">
                <a:latin typeface="Goudy Old Style" panose="02020502050305020303" pitchFamily="18" charset="0"/>
              </a:rPr>
              <a:t>Special Session 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President may call a special session to deal with some emergency or special issue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Only twenty-six special sessions have been called in the history of our nation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86952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40</TotalTime>
  <Words>706</Words>
  <Application>Microsoft Office PowerPoint</Application>
  <PresentationFormat>Widescreen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Corbel</vt:lpstr>
      <vt:lpstr>Goudy Old Style</vt:lpstr>
      <vt:lpstr>Wingdings</vt:lpstr>
      <vt:lpstr>Wingdings 2</vt:lpstr>
      <vt:lpstr>Frame</vt:lpstr>
      <vt:lpstr>Congress</vt:lpstr>
      <vt:lpstr>The National Legislature </vt:lpstr>
      <vt:lpstr>The National Legislature </vt:lpstr>
      <vt:lpstr>A Bicameral Congress </vt:lpstr>
      <vt:lpstr>A Bicameral Congress </vt:lpstr>
      <vt:lpstr>A Bicameral Congress </vt:lpstr>
      <vt:lpstr>Terms and Sessions </vt:lpstr>
      <vt:lpstr>Terms and Sessions </vt:lpstr>
      <vt:lpstr>Terms and Sessions </vt:lpstr>
      <vt:lpstr>Special Sessions </vt:lpstr>
      <vt:lpstr>House of Representatives  vs.  The Senate</vt:lpstr>
      <vt:lpstr>Membership</vt:lpstr>
      <vt:lpstr>What are the Qualifications?</vt:lpstr>
      <vt:lpstr>How Long Are the Terms?</vt:lpstr>
      <vt:lpstr>How Are They Elected?</vt:lpstr>
      <vt:lpstr>Who is the Presiding Officer?</vt:lpstr>
      <vt:lpstr>Do They Have Any Special Powers?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National Legislature</dc:title>
  <dc:creator>Robert Murray</dc:creator>
  <cp:lastModifiedBy>Robert Murray</cp:lastModifiedBy>
  <cp:revision>6</cp:revision>
  <dcterms:created xsi:type="dcterms:W3CDTF">2016-05-01T23:26:49Z</dcterms:created>
  <dcterms:modified xsi:type="dcterms:W3CDTF">2016-12-15T00:53:46Z</dcterms:modified>
</cp:coreProperties>
</file>