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Goudy Old Style" panose="02020502050305020303" pitchFamily="18" charset="0"/>
              </a:rPr>
              <a:t>The National Legislature </a:t>
            </a:r>
            <a:endParaRPr lang="en-US" dirty="0">
              <a:latin typeface="Goudy Old Style" panose="020205020503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Goudy Old Style" panose="02020502050305020303" pitchFamily="18" charset="0"/>
              </a:rPr>
              <a:t>Chapter 10-Section 1</a:t>
            </a:r>
            <a:endParaRPr lang="en-US" sz="3600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342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Goudy Old Style" panose="02020502050305020303" pitchFamily="18" charset="0"/>
              </a:rPr>
              <a:t>The National Legislature </a:t>
            </a:r>
            <a:endParaRPr lang="en-US" sz="4000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Goudy Old Style" panose="02020502050305020303" pitchFamily="18" charset="0"/>
              </a:rPr>
              <a:t>We live in a democracy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In a democracy, the people rule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What does this mean?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You do not make laws, collect taxes, arrest criminals, etc.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“representative democracy”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James Madison thought the legislature was the most important branch</a:t>
            </a:r>
          </a:p>
        </p:txBody>
      </p:sp>
    </p:spTree>
    <p:extLst>
      <p:ext uri="{BB962C8B-B14F-4D97-AF65-F5344CB8AC3E}">
        <p14:creationId xmlns:p14="http://schemas.microsoft.com/office/powerpoint/2010/main" val="192280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Goudy Old Style" panose="02020502050305020303" pitchFamily="18" charset="0"/>
              </a:rPr>
              <a:t>A Bicameral Congress </a:t>
            </a:r>
            <a:endParaRPr lang="en-US" sz="4000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379530"/>
          </a:xfrm>
        </p:spPr>
        <p:txBody>
          <a:bodyPr/>
          <a:lstStyle/>
          <a:p>
            <a:r>
              <a:rPr lang="en-US" sz="3200" b="1" u="sng" dirty="0" smtClean="0">
                <a:latin typeface="Goudy Old Style" panose="02020502050305020303" pitchFamily="18" charset="0"/>
              </a:rPr>
              <a:t>Bicamera</a:t>
            </a:r>
            <a:r>
              <a:rPr lang="en-US" sz="3200" dirty="0" smtClean="0">
                <a:latin typeface="Goudy Old Style" panose="02020502050305020303" pitchFamily="18" charset="0"/>
              </a:rPr>
              <a:t>l—Meaning two </a:t>
            </a:r>
            <a:r>
              <a:rPr lang="en-US" sz="3200" dirty="0">
                <a:latin typeface="Goudy Old Style" panose="02020502050305020303" pitchFamily="18" charset="0"/>
              </a:rPr>
              <a:t>houses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Constitution creates a bicameral legislature for </a:t>
            </a:r>
            <a:r>
              <a:rPr lang="en-US" sz="3200" dirty="0" smtClean="0">
                <a:latin typeface="Goudy Old Style" panose="02020502050305020303" pitchFamily="18" charset="0"/>
              </a:rPr>
              <a:t>three </a:t>
            </a:r>
            <a:r>
              <a:rPr lang="en-US" sz="3200" dirty="0">
                <a:latin typeface="Goudy Old Style" panose="02020502050305020303" pitchFamily="18" charset="0"/>
              </a:rPr>
              <a:t>reasons.</a:t>
            </a:r>
          </a:p>
          <a:p>
            <a:r>
              <a:rPr lang="en-US" sz="3200" dirty="0" smtClean="0">
                <a:latin typeface="Goudy Old Style" panose="02020502050305020303" pitchFamily="18" charset="0"/>
              </a:rPr>
              <a:t>1.) </a:t>
            </a:r>
            <a:r>
              <a:rPr lang="en-US" sz="3200" b="1" u="sng" dirty="0" smtClean="0">
                <a:latin typeface="Goudy Old Style" panose="02020502050305020303" pitchFamily="18" charset="0"/>
              </a:rPr>
              <a:t>Historical</a:t>
            </a:r>
            <a:endParaRPr lang="en-US" sz="3200" b="1" u="sng" dirty="0">
              <a:latin typeface="Goudy Old Style" panose="02020502050305020303" pitchFamily="18" charset="0"/>
            </a:endParaRPr>
          </a:p>
          <a:p>
            <a:pPr lvl="1"/>
            <a:r>
              <a:rPr lang="en-US" sz="3200" dirty="0">
                <a:latin typeface="Goudy Old Style" panose="02020502050305020303" pitchFamily="18" charset="0"/>
              </a:rPr>
              <a:t>British Parliament has consisted of </a:t>
            </a:r>
            <a:r>
              <a:rPr lang="en-US" sz="3200" dirty="0" smtClean="0">
                <a:latin typeface="Goudy Old Style" panose="02020502050305020303" pitchFamily="18" charset="0"/>
              </a:rPr>
              <a:t>two </a:t>
            </a:r>
            <a:r>
              <a:rPr lang="en-US" sz="3200" dirty="0">
                <a:latin typeface="Goudy Old Style" panose="02020502050305020303" pitchFamily="18" charset="0"/>
              </a:rPr>
              <a:t>houses since the 1300s</a:t>
            </a:r>
          </a:p>
          <a:p>
            <a:pPr lvl="1"/>
            <a:r>
              <a:rPr lang="en-US" sz="3200" dirty="0">
                <a:latin typeface="Goudy Old Style" panose="02020502050305020303" pitchFamily="18" charset="0"/>
              </a:rPr>
              <a:t>Most colonial and state assemblies consisted of 2 houses</a:t>
            </a:r>
          </a:p>
          <a:p>
            <a:pPr lvl="1"/>
            <a:r>
              <a:rPr lang="en-US" sz="3200" dirty="0">
                <a:latin typeface="Goudy Old Style" panose="02020502050305020303" pitchFamily="18" charset="0"/>
              </a:rPr>
              <a:t>Today only </a:t>
            </a:r>
            <a:r>
              <a:rPr lang="en-US" sz="3200" dirty="0" smtClean="0">
                <a:latin typeface="Goudy Old Style" panose="02020502050305020303" pitchFamily="18" charset="0"/>
              </a:rPr>
              <a:t>Nebraska </a:t>
            </a:r>
            <a:r>
              <a:rPr lang="en-US" sz="3200" dirty="0">
                <a:latin typeface="Goudy Old Style" panose="02020502050305020303" pitchFamily="18" charset="0"/>
              </a:rPr>
              <a:t>has a unicameral legislature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708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Goudy Old Style" panose="02020502050305020303" pitchFamily="18" charset="0"/>
              </a:rPr>
              <a:t>A Bicameral Congress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latin typeface="Goudy Old Style" panose="02020502050305020303" pitchFamily="18" charset="0"/>
              </a:rPr>
              <a:t>2.) </a:t>
            </a:r>
            <a:r>
              <a:rPr lang="en-US" sz="3200" b="1" u="sng" dirty="0" smtClean="0">
                <a:latin typeface="Goudy Old Style" panose="02020502050305020303" pitchFamily="18" charset="0"/>
              </a:rPr>
              <a:t>Practical</a:t>
            </a:r>
            <a:endParaRPr lang="en-US" sz="3200" b="1" u="sng" dirty="0">
              <a:latin typeface="Goudy Old Style" panose="02020502050305020303" pitchFamily="18" charset="0"/>
            </a:endParaRPr>
          </a:p>
          <a:p>
            <a:r>
              <a:rPr lang="en-US" sz="3200" dirty="0">
                <a:latin typeface="Goudy Old Style" panose="02020502050305020303" pitchFamily="18" charset="0"/>
              </a:rPr>
              <a:t>Bicameral legislature settled the conflict between the </a:t>
            </a:r>
            <a:r>
              <a:rPr lang="en-US" sz="3200" dirty="0" smtClean="0">
                <a:latin typeface="Goudy Old Style" panose="02020502050305020303" pitchFamily="18" charset="0"/>
              </a:rPr>
              <a:t>Virginia </a:t>
            </a:r>
            <a:r>
              <a:rPr lang="en-US" sz="3200" dirty="0">
                <a:latin typeface="Goudy Old Style" panose="02020502050305020303" pitchFamily="18" charset="0"/>
              </a:rPr>
              <a:t>Plan and </a:t>
            </a:r>
            <a:r>
              <a:rPr lang="en-US" sz="3200" dirty="0" smtClean="0">
                <a:latin typeface="Goudy Old Style" panose="02020502050305020303" pitchFamily="18" charset="0"/>
              </a:rPr>
              <a:t>New Jersey </a:t>
            </a:r>
            <a:r>
              <a:rPr lang="en-US" sz="3200" dirty="0">
                <a:latin typeface="Goudy Old Style" panose="02020502050305020303" pitchFamily="18" charset="0"/>
              </a:rPr>
              <a:t>Plan in 1787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Bicameralism is a reflection of federalism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Equal representation in the Senate and representation by population in the House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053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Goudy Old Style" panose="02020502050305020303" pitchFamily="18" charset="0"/>
              </a:rPr>
              <a:t>A Bicameral Congress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latin typeface="Goudy Old Style" panose="02020502050305020303" pitchFamily="18" charset="0"/>
              </a:rPr>
              <a:t>3.) </a:t>
            </a:r>
            <a:r>
              <a:rPr lang="en-US" sz="3200" b="1" u="sng" dirty="0" smtClean="0">
                <a:latin typeface="Goudy Old Style" panose="02020502050305020303" pitchFamily="18" charset="0"/>
              </a:rPr>
              <a:t>Theoretical</a:t>
            </a:r>
            <a:r>
              <a:rPr lang="en-US" sz="3200" dirty="0" smtClean="0">
                <a:latin typeface="Goudy Old Style" panose="02020502050305020303" pitchFamily="18" charset="0"/>
              </a:rPr>
              <a:t> </a:t>
            </a:r>
          </a:p>
          <a:p>
            <a:r>
              <a:rPr lang="en-US" sz="3200" dirty="0" smtClean="0">
                <a:latin typeface="Goudy Old Style" panose="02020502050305020303" pitchFamily="18" charset="0"/>
              </a:rPr>
              <a:t>The Framers favored a bicameral Congress in order that one </a:t>
            </a:r>
            <a:r>
              <a:rPr lang="en-US" sz="3200" dirty="0">
                <a:latin typeface="Goudy Old Style" panose="02020502050305020303" pitchFamily="18" charset="0"/>
              </a:rPr>
              <a:t>house should act as a check on the </a:t>
            </a:r>
            <a:r>
              <a:rPr lang="en-US" sz="3200" dirty="0" smtClean="0">
                <a:latin typeface="Goudy Old Style" panose="02020502050305020303" pitchFamily="18" charset="0"/>
              </a:rPr>
              <a:t>other</a:t>
            </a:r>
          </a:p>
          <a:p>
            <a:pPr lvl="1"/>
            <a:r>
              <a:rPr lang="en-US" sz="3200" dirty="0" smtClean="0">
                <a:latin typeface="Goudy Old Style" panose="02020502050305020303" pitchFamily="18" charset="0"/>
              </a:rPr>
              <a:t>Even though California has 37 million residents it still has the same amount of senators (two) as Wyoming who has only 500,000 residents </a:t>
            </a:r>
            <a:endParaRPr lang="en-US" sz="3200" dirty="0">
              <a:latin typeface="Goudy Old Style" panose="0202050205030502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607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Goudy Old Style" panose="02020502050305020303" pitchFamily="18" charset="0"/>
              </a:rPr>
              <a:t>Terms and Sessions </a:t>
            </a:r>
            <a:endParaRPr lang="en-US" sz="4000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557213"/>
            <a:ext cx="7315200" cy="5427535"/>
          </a:xfrm>
        </p:spPr>
        <p:txBody>
          <a:bodyPr>
            <a:normAutofit/>
          </a:bodyPr>
          <a:lstStyle/>
          <a:p>
            <a:endParaRPr lang="en-US" sz="2600" dirty="0" smtClean="0">
              <a:latin typeface="Goudy Old Style" panose="02020502050305020303" pitchFamily="18" charset="0"/>
            </a:endParaRPr>
          </a:p>
          <a:p>
            <a:r>
              <a:rPr lang="en-US" sz="2600" dirty="0" smtClean="0">
                <a:latin typeface="Goudy Old Style" panose="02020502050305020303" pitchFamily="18" charset="0"/>
              </a:rPr>
              <a:t>Traditionally since </a:t>
            </a:r>
            <a:r>
              <a:rPr lang="en-US" sz="2600" dirty="0">
                <a:latin typeface="Goudy Old Style" panose="02020502050305020303" pitchFamily="18" charset="0"/>
              </a:rPr>
              <a:t>1789—Congress meets in </a:t>
            </a:r>
            <a:r>
              <a:rPr lang="en-US" sz="2600" dirty="0" smtClean="0">
                <a:latin typeface="Goudy Old Style" panose="02020502050305020303" pitchFamily="18" charset="0"/>
              </a:rPr>
              <a:t>two year terms</a:t>
            </a:r>
            <a:endParaRPr lang="en-US" sz="2600" dirty="0">
              <a:latin typeface="Goudy Old Style" panose="02020502050305020303" pitchFamily="18" charset="0"/>
            </a:endParaRPr>
          </a:p>
          <a:p>
            <a:endParaRPr lang="en-US" sz="2600" dirty="0" smtClean="0">
              <a:latin typeface="Goudy Old Style" panose="02020502050305020303" pitchFamily="18" charset="0"/>
            </a:endParaRPr>
          </a:p>
          <a:p>
            <a:r>
              <a:rPr lang="en-US" sz="2600" b="1" u="sng" dirty="0" smtClean="0">
                <a:latin typeface="Goudy Old Style" panose="02020502050305020303" pitchFamily="18" charset="0"/>
              </a:rPr>
              <a:t>Terms of Congress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Each </a:t>
            </a:r>
            <a:r>
              <a:rPr lang="en-US" sz="2200" dirty="0">
                <a:latin typeface="Goudy Old Style" panose="02020502050305020303" pitchFamily="18" charset="0"/>
              </a:rPr>
              <a:t>term is numbered consecutively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The first national </a:t>
            </a:r>
            <a:r>
              <a:rPr lang="en-US" sz="2400" dirty="0">
                <a:latin typeface="Goudy Old Style" panose="02020502050305020303" pitchFamily="18" charset="0"/>
              </a:rPr>
              <a:t>Congress met </a:t>
            </a:r>
            <a:r>
              <a:rPr lang="en-US" sz="2400" dirty="0" smtClean="0">
                <a:latin typeface="Goudy Old Style" panose="02020502050305020303" pitchFamily="18" charset="0"/>
              </a:rPr>
              <a:t>on March </a:t>
            </a:r>
            <a:r>
              <a:rPr lang="en-US" sz="2400" dirty="0">
                <a:latin typeface="Goudy Old Style" panose="02020502050305020303" pitchFamily="18" charset="0"/>
              </a:rPr>
              <a:t>4, 1789 and ended </a:t>
            </a:r>
            <a:r>
              <a:rPr lang="en-US" sz="2400" dirty="0" smtClean="0">
                <a:latin typeface="Goudy Old Style" panose="02020502050305020303" pitchFamily="18" charset="0"/>
              </a:rPr>
              <a:t>two </a:t>
            </a:r>
            <a:r>
              <a:rPr lang="en-US" sz="2400" dirty="0">
                <a:latin typeface="Goudy Old Style" panose="02020502050305020303" pitchFamily="18" charset="0"/>
              </a:rPr>
              <a:t>years later on March 4, 1791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The 20</a:t>
            </a:r>
            <a:r>
              <a:rPr lang="en-US" sz="2400" baseline="30000" dirty="0" smtClean="0">
                <a:latin typeface="Goudy Old Style" panose="02020502050305020303" pitchFamily="18" charset="0"/>
              </a:rPr>
              <a:t>th</a:t>
            </a:r>
            <a:r>
              <a:rPr lang="en-US" sz="2400" dirty="0" smtClean="0">
                <a:latin typeface="Goudy Old Style" panose="02020502050305020303" pitchFamily="18" charset="0"/>
              </a:rPr>
              <a:t>  </a:t>
            </a:r>
            <a:r>
              <a:rPr lang="en-US" sz="2400" dirty="0">
                <a:latin typeface="Goudy Old Style" panose="02020502050305020303" pitchFamily="18" charset="0"/>
              </a:rPr>
              <a:t>Amendment changed the start date for </a:t>
            </a:r>
            <a:r>
              <a:rPr lang="en-US" sz="2400" dirty="0" smtClean="0">
                <a:latin typeface="Goudy Old Style" panose="02020502050305020303" pitchFamily="18" charset="0"/>
              </a:rPr>
              <a:t>Congress which </a:t>
            </a:r>
            <a:r>
              <a:rPr lang="en-US" sz="2400" dirty="0">
                <a:latin typeface="Goudy Old Style" panose="02020502050305020303" pitchFamily="18" charset="0"/>
              </a:rPr>
              <a:t>now starts on the 3rd day of January at 12:00 noon EST of every odd-numbered year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115th </a:t>
            </a:r>
            <a:r>
              <a:rPr lang="en-US" sz="2400" dirty="0">
                <a:latin typeface="Goudy Old Style" panose="02020502050305020303" pitchFamily="18" charset="0"/>
              </a:rPr>
              <a:t>Congress will begin at 12:00 EST January 3, </a:t>
            </a:r>
            <a:r>
              <a:rPr lang="en-US" sz="2400" dirty="0" smtClean="0">
                <a:latin typeface="Goudy Old Style" panose="02020502050305020303" pitchFamily="18" charset="0"/>
              </a:rPr>
              <a:t>2017</a:t>
            </a:r>
            <a:endParaRPr lang="en-US" sz="2400" dirty="0">
              <a:latin typeface="Goudy Old Style" panose="0202050205030502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062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Goudy Old Style" panose="02020502050305020303" pitchFamily="18" charset="0"/>
              </a:rPr>
              <a:t>Terms and Sessions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u="sng" dirty="0" smtClean="0">
                <a:latin typeface="Goudy Old Style" panose="02020502050305020303" pitchFamily="18" charset="0"/>
              </a:rPr>
              <a:t>Sessions</a:t>
            </a:r>
            <a:r>
              <a:rPr lang="en-US" sz="3600" dirty="0" smtClean="0">
                <a:latin typeface="Goudy Old Style" panose="02020502050305020303" pitchFamily="18" charset="0"/>
              </a:rPr>
              <a:t> </a:t>
            </a:r>
            <a:endParaRPr lang="en-US" sz="3600" dirty="0">
              <a:latin typeface="Goudy Old Style" panose="02020502050305020303" pitchFamily="18" charset="0"/>
            </a:endParaRPr>
          </a:p>
          <a:p>
            <a:r>
              <a:rPr lang="en-US" sz="3600" dirty="0" smtClean="0">
                <a:latin typeface="Goudy Old Style" panose="02020502050305020303" pitchFamily="18" charset="0"/>
              </a:rPr>
              <a:t>Session—A </a:t>
            </a:r>
            <a:r>
              <a:rPr lang="en-US" sz="3600" dirty="0">
                <a:latin typeface="Goudy Old Style" panose="02020502050305020303" pitchFamily="18" charset="0"/>
              </a:rPr>
              <a:t>period of time during which, each year, Congress assembles and conducts business.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Congress </a:t>
            </a:r>
            <a:r>
              <a:rPr lang="en-US" sz="3600" dirty="0" smtClean="0">
                <a:latin typeface="Goudy Old Style" panose="02020502050305020303" pitchFamily="18" charset="0"/>
              </a:rPr>
              <a:t>adjourns </a:t>
            </a:r>
            <a:r>
              <a:rPr lang="en-US" sz="3600" dirty="0">
                <a:latin typeface="Goudy Old Style" panose="02020502050305020303" pitchFamily="18" charset="0"/>
              </a:rPr>
              <a:t>(ends) each session when finished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Session used to last </a:t>
            </a:r>
            <a:r>
              <a:rPr lang="en-US" sz="3600" dirty="0" smtClean="0">
                <a:latin typeface="Goudy Old Style" panose="02020502050305020303" pitchFamily="18" charset="0"/>
              </a:rPr>
              <a:t>four or five </a:t>
            </a:r>
            <a:r>
              <a:rPr lang="en-US" sz="3600" dirty="0">
                <a:latin typeface="Goudy Old Style" panose="02020502050305020303" pitchFamily="18" charset="0"/>
              </a:rPr>
              <a:t>months but now it lasts all year with several short breaks scheduled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282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oudy Old Style" panose="02020502050305020303" pitchFamily="18" charset="0"/>
              </a:rPr>
              <a:t>Terms and Sessions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>
                <a:latin typeface="Goudy Old Style" panose="02020502050305020303" pitchFamily="18" charset="0"/>
              </a:rPr>
              <a:t>One house cannot adjourn for more than </a:t>
            </a:r>
            <a:r>
              <a:rPr lang="en-US" sz="3200" dirty="0" smtClean="0">
                <a:latin typeface="Goudy Old Style" panose="02020502050305020303" pitchFamily="18" charset="0"/>
              </a:rPr>
              <a:t>three </a:t>
            </a:r>
            <a:r>
              <a:rPr lang="en-US" sz="3200" dirty="0">
                <a:latin typeface="Goudy Old Style" panose="02020502050305020303" pitchFamily="18" charset="0"/>
              </a:rPr>
              <a:t>days without the consent of the other.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President has the power to </a:t>
            </a:r>
            <a:r>
              <a:rPr lang="en-US" sz="3200" dirty="0" smtClean="0">
                <a:latin typeface="Goudy Old Style" panose="02020502050305020303" pitchFamily="18" charset="0"/>
              </a:rPr>
              <a:t>prorogue </a:t>
            </a:r>
            <a:r>
              <a:rPr lang="en-US" sz="3200" dirty="0">
                <a:latin typeface="Goudy Old Style" panose="02020502050305020303" pitchFamily="18" charset="0"/>
              </a:rPr>
              <a:t>(end, discontinue) the session if the houses cannot agree on an ending date. (No President has used this power)</a:t>
            </a:r>
          </a:p>
          <a:p>
            <a:endParaRPr lang="en-US" sz="3200" dirty="0">
              <a:latin typeface="Goudy Old Style" panose="02020502050305020303" pitchFamily="18" charset="0"/>
            </a:endParaRPr>
          </a:p>
          <a:p>
            <a:r>
              <a:rPr lang="en-US" sz="3200" b="1" u="sng" dirty="0" smtClean="0">
                <a:latin typeface="Goudy Old Style" panose="02020502050305020303" pitchFamily="18" charset="0"/>
              </a:rPr>
              <a:t>Special Session </a:t>
            </a:r>
          </a:p>
          <a:p>
            <a:r>
              <a:rPr lang="en-US" sz="3200" dirty="0" smtClean="0">
                <a:latin typeface="Goudy Old Style" panose="02020502050305020303" pitchFamily="18" charset="0"/>
              </a:rPr>
              <a:t>President </a:t>
            </a:r>
            <a:r>
              <a:rPr lang="en-US" sz="3200" dirty="0">
                <a:latin typeface="Goudy Old Style" panose="02020502050305020303" pitchFamily="18" charset="0"/>
              </a:rPr>
              <a:t>may call a special session to deal with some emergency or special issue</a:t>
            </a:r>
          </a:p>
          <a:p>
            <a:r>
              <a:rPr lang="en-US" sz="3200" dirty="0">
                <a:latin typeface="Goudy Old Style" panose="02020502050305020303" pitchFamily="18" charset="0"/>
              </a:rPr>
              <a:t>Only </a:t>
            </a:r>
            <a:r>
              <a:rPr lang="en-US" sz="3200" dirty="0" smtClean="0">
                <a:latin typeface="Goudy Old Style" panose="02020502050305020303" pitchFamily="18" charset="0"/>
              </a:rPr>
              <a:t>twenty-six </a:t>
            </a:r>
            <a:r>
              <a:rPr lang="en-US" sz="3200" dirty="0">
                <a:latin typeface="Goudy Old Style" panose="02020502050305020303" pitchFamily="18" charset="0"/>
              </a:rPr>
              <a:t>special sessions have been </a:t>
            </a:r>
            <a:r>
              <a:rPr lang="en-US" sz="3200" dirty="0" smtClean="0">
                <a:latin typeface="Goudy Old Style" panose="02020502050305020303" pitchFamily="18" charset="0"/>
              </a:rPr>
              <a:t>called in the history of our nation </a:t>
            </a:r>
            <a:endParaRPr lang="en-US" sz="3200" dirty="0">
              <a:latin typeface="Goudy Old Style" panose="0202050205030502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869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oudy Old Style" panose="02020502050305020303" pitchFamily="18" charset="0"/>
              </a:rPr>
              <a:t>Special </a:t>
            </a:r>
            <a:r>
              <a:rPr lang="en-US" dirty="0">
                <a:latin typeface="Goudy Old Style" panose="02020502050305020303" pitchFamily="18" charset="0"/>
              </a:rPr>
              <a:t>Sessions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Goudy Old Style" panose="02020502050305020303" pitchFamily="18" charset="0"/>
              </a:rPr>
              <a:t>President Truman called the most recent one in 1948 to deal with anti-inflation and welfare after WWII.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Each house can be called into special session separately.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The Senate has been called </a:t>
            </a:r>
            <a:r>
              <a:rPr lang="en-US" sz="3600" dirty="0" smtClean="0">
                <a:latin typeface="Goudy Old Style" panose="02020502050305020303" pitchFamily="18" charset="0"/>
              </a:rPr>
              <a:t>forty-six </a:t>
            </a:r>
            <a:r>
              <a:rPr lang="en-US" sz="3600" dirty="0">
                <a:latin typeface="Goudy Old Style" panose="02020502050305020303" pitchFamily="18" charset="0"/>
              </a:rPr>
              <a:t>times to consider treaties or presidential appointments</a:t>
            </a:r>
          </a:p>
          <a:p>
            <a:r>
              <a:rPr lang="en-US" sz="3600" dirty="0">
                <a:latin typeface="Goudy Old Style" panose="02020502050305020303" pitchFamily="18" charset="0"/>
              </a:rPr>
              <a:t>The House has never been called separately</a:t>
            </a:r>
          </a:p>
        </p:txBody>
      </p:sp>
    </p:spTree>
    <p:extLst>
      <p:ext uri="{BB962C8B-B14F-4D97-AF65-F5344CB8AC3E}">
        <p14:creationId xmlns:p14="http://schemas.microsoft.com/office/powerpoint/2010/main" val="140129989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26</TotalTime>
  <Words>440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Corbel</vt:lpstr>
      <vt:lpstr>Goudy Old Style</vt:lpstr>
      <vt:lpstr>Wingdings 2</vt:lpstr>
      <vt:lpstr>Frame</vt:lpstr>
      <vt:lpstr>The National Legislature </vt:lpstr>
      <vt:lpstr>The National Legislature </vt:lpstr>
      <vt:lpstr>A Bicameral Congress </vt:lpstr>
      <vt:lpstr>A Bicameral Congress </vt:lpstr>
      <vt:lpstr>A Bicameral Congress </vt:lpstr>
      <vt:lpstr>Terms and Sessions </vt:lpstr>
      <vt:lpstr>Terms and Sessions </vt:lpstr>
      <vt:lpstr>Terms and Sessions </vt:lpstr>
      <vt:lpstr>Special Sessions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National Legislature</dc:title>
  <dc:creator>Robert Murray</dc:creator>
  <cp:lastModifiedBy>Robert Murray</cp:lastModifiedBy>
  <cp:revision>3</cp:revision>
  <dcterms:created xsi:type="dcterms:W3CDTF">2016-05-01T23:26:49Z</dcterms:created>
  <dcterms:modified xsi:type="dcterms:W3CDTF">2016-05-01T23:53:28Z</dcterms:modified>
</cp:coreProperties>
</file>