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2"/>
  </p:notesMasterIdLst>
  <p:handoutMasterIdLst>
    <p:handoutMasterId r:id="rId13"/>
  </p:handoutMasterIdLst>
  <p:sldIdLst>
    <p:sldId id="324" r:id="rId2"/>
    <p:sldId id="332" r:id="rId3"/>
    <p:sldId id="257" r:id="rId4"/>
    <p:sldId id="258" r:id="rId5"/>
    <p:sldId id="325" r:id="rId6"/>
    <p:sldId id="326" r:id="rId7"/>
    <p:sldId id="328" r:id="rId8"/>
    <p:sldId id="327" r:id="rId9"/>
    <p:sldId id="330" r:id="rId10"/>
    <p:sldId id="26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6470" autoAdjust="0"/>
  </p:normalViewPr>
  <p:slideViewPr>
    <p:cSldViewPr>
      <p:cViewPr varScale="1">
        <p:scale>
          <a:sx n="76" d="100"/>
          <a:sy n="76" d="100"/>
        </p:scale>
        <p:origin x="-160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AA73-E498-43CA-A865-5179E557E60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3C3F2-A199-4814-BD1D-91F90CF8F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3C4D-0FD7-4C9C-AD55-673DBC059750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6ADC-5DD2-4961-AC27-68033ECA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8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B10914-E8BC-4715-ABB0-5EF926A94F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900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0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4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FB74-A28B-4910-A355-547D52B3C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96EB-46A3-4281-A852-24CC518EB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7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C44-691F-4B5C-80C7-E83242ED4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6E1-4E4B-4AC0-9255-C617A26F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D6F-5164-4C6E-9055-4BB637A95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1CC9-AF59-453C-98CB-0955F46C3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5E31-220D-4557-B1A1-D2FEF4E0C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C98A-9A3D-4E9F-A82D-FB3587A18D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1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52F3-5484-48D5-8809-691B0178E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81-676D-4F01-9346-A03FF4A66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3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The Nominating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smtClean="0">
                <a:solidFill>
                  <a:schemeClr val="bg1"/>
                </a:solidFill>
                <a:latin typeface="Goudy Old Style" panose="02020502050305020303" pitchFamily="18" charset="0"/>
              </a:rPr>
              <a:t>Chapter 7-Section </a:t>
            </a: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1</a:t>
            </a:r>
          </a:p>
        </p:txBody>
      </p:sp>
      <p:pic>
        <p:nvPicPr>
          <p:cNvPr id="1026" name="Picture 2" descr="https://ww2.kqed.org/news/wp-content/uploads/sites/26/2016/05/2016Primaries_featured-800x5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33" y="1815599"/>
            <a:ext cx="5441066" cy="35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4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lectoral process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582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86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914400"/>
            <a:ext cx="8305800" cy="4754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300" dirty="0">
                <a:latin typeface="Goudy Old Style" panose="02020502050305020303" pitchFamily="18" charset="0"/>
              </a:rPr>
              <a:t>The nominating process is the process of selecting a candidate for political office  </a:t>
            </a:r>
          </a:p>
          <a:p>
            <a:pPr>
              <a:defRPr/>
            </a:pPr>
            <a:endParaRPr lang="en-US" sz="23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2300" u="sng" dirty="0">
                <a:latin typeface="Goudy Old Style" panose="02020502050305020303" pitchFamily="18" charset="0"/>
              </a:rPr>
              <a:t>The Two</a:t>
            </a:r>
            <a:r>
              <a:rPr lang="en-US" sz="2300" u="sng" dirty="0">
                <a:effectLst/>
                <a:latin typeface="Goudy Old Style" panose="02020502050305020303" pitchFamily="18" charset="0"/>
              </a:rPr>
              <a:t> Steps of the Election Process</a:t>
            </a:r>
            <a:r>
              <a:rPr lang="en-US" sz="2300" dirty="0">
                <a:effectLst/>
                <a:latin typeface="Goudy Old Style" panose="02020502050305020303" pitchFamily="18" charset="0"/>
              </a:rPr>
              <a:t>-</a:t>
            </a:r>
          </a:p>
          <a:p>
            <a:pPr lvl="1" eaLnBrk="1" hangingPunct="1">
              <a:defRPr/>
            </a:pPr>
            <a:r>
              <a:rPr lang="en-US" sz="2300" b="1" u="sng" dirty="0">
                <a:latin typeface="Goudy Old Style" panose="02020502050305020303" pitchFamily="18" charset="0"/>
              </a:rPr>
              <a:t>Nomination</a:t>
            </a:r>
            <a:r>
              <a:rPr lang="en-US" sz="2300" dirty="0">
                <a:latin typeface="Goudy Old Style" panose="02020502050305020303" pitchFamily="18" charset="0"/>
              </a:rPr>
              <a:t>–The naming of those seeking office </a:t>
            </a:r>
          </a:p>
          <a:p>
            <a:pPr lvl="1" eaLnBrk="1" hangingPunct="1">
              <a:defRPr/>
            </a:pPr>
            <a:r>
              <a:rPr lang="en-US" sz="2300" b="1" u="sng" dirty="0">
                <a:latin typeface="Goudy Old Style" panose="02020502050305020303" pitchFamily="18" charset="0"/>
              </a:rPr>
              <a:t>General Election</a:t>
            </a:r>
            <a:r>
              <a:rPr lang="en-US" sz="2300" dirty="0">
                <a:latin typeface="Goudy Old Style" panose="02020502050305020303" pitchFamily="18" charset="0"/>
              </a:rPr>
              <a:t>–regularly scheduled election where voters make the final choice of officeholder</a:t>
            </a: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The Nominating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143000"/>
            <a:ext cx="8686800" cy="441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b="1" u="sng" dirty="0">
                <a:latin typeface="Goudy Old Style" panose="02020502050305020303" pitchFamily="18" charset="0"/>
              </a:rPr>
              <a:t>Self-Announcement</a:t>
            </a:r>
            <a:r>
              <a:rPr lang="en-US" sz="2200" dirty="0">
                <a:latin typeface="Goudy Old Style" panose="02020502050305020303" pitchFamily="18" charset="0"/>
              </a:rPr>
              <a:t>–person who wants to run for office announces their candidacy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Goudy Old Style" panose="02020502050305020303" pitchFamily="18" charset="0"/>
              </a:rPr>
              <a:t>	- Mainly used early in early years of our nation and for write in candidates</a:t>
            </a:r>
          </a:p>
          <a:p>
            <a:pPr eaLnBrk="1" hangingPunct="1">
              <a:defRPr/>
            </a:pPr>
            <a:endParaRPr lang="en-US" sz="2200" b="1" u="sng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200" b="1" u="sng" dirty="0">
                <a:latin typeface="Goudy Old Style" panose="02020502050305020303" pitchFamily="18" charset="0"/>
              </a:rPr>
              <a:t>Caucus</a:t>
            </a:r>
            <a:r>
              <a:rPr lang="en-US" sz="2200" dirty="0">
                <a:latin typeface="Goudy Old Style" panose="02020502050305020303" pitchFamily="18" charset="0"/>
              </a:rPr>
              <a:t>–A meeting between a group of like minded people who elect the candidates they will support in an upcoming election</a:t>
            </a:r>
          </a:p>
          <a:p>
            <a:pPr lvl="1">
              <a:defRPr/>
            </a:pPr>
            <a:r>
              <a:rPr lang="en-US" sz="2200" dirty="0">
                <a:latin typeface="Goudy Old Style" panose="02020502050305020303" pitchFamily="18" charset="0"/>
              </a:rPr>
              <a:t>not widely used since the 1820’s but still used in places like New England for local nominations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914400"/>
            <a:ext cx="8686800" cy="4648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sz="3000" b="1" dirty="0">
                <a:latin typeface="Goudy Old Style" panose="02020502050305020303" pitchFamily="18" charset="0"/>
              </a:rPr>
              <a:t>Convention</a:t>
            </a:r>
            <a:r>
              <a:rPr lang="en-US" sz="3000" dirty="0">
                <a:latin typeface="Goudy Old Style" panose="02020502050305020303" pitchFamily="18" charset="0"/>
              </a:rPr>
              <a:t>–A process where party members meet to pick candidate for local offices while at the same time selecting delegates to represent them at the county conventions</a:t>
            </a:r>
          </a:p>
          <a:p>
            <a:pPr lvl="1">
              <a:defRPr/>
            </a:pPr>
            <a:r>
              <a:rPr lang="en-US" sz="2800" dirty="0">
                <a:latin typeface="Goudy Old Style" panose="02020502050305020303" pitchFamily="18" charset="0"/>
              </a:rPr>
              <a:t>By around 1910 the direct primary system had replaced the conventions as the principal nominating process</a:t>
            </a:r>
          </a:p>
          <a:p>
            <a:pPr lvl="2">
              <a:defRPr/>
            </a:pPr>
            <a:r>
              <a:rPr lang="en-US" sz="2600" dirty="0">
                <a:latin typeface="Goudy Old Style" panose="02020502050305020303" pitchFamily="18" charset="0"/>
              </a:rPr>
              <a:t>however, they still play a part in Connecticut, Michigan, South Dakota, Utah and Virginia </a:t>
            </a:r>
          </a:p>
          <a:p>
            <a:pPr eaLnBrk="1" hangingPunct="1">
              <a:defRPr/>
            </a:pPr>
            <a:endParaRPr lang="en-US" sz="3000" b="1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3000" b="1" dirty="0">
                <a:latin typeface="Goudy Old Style" panose="02020502050305020303" pitchFamily="18" charset="0"/>
              </a:rPr>
              <a:t>Petition</a:t>
            </a:r>
            <a:r>
              <a:rPr lang="en-US" sz="3000" dirty="0">
                <a:latin typeface="Goudy Old Style" panose="02020502050305020303" pitchFamily="18" charset="0"/>
              </a:rPr>
              <a:t>–candidate gathers a required number of signatures required to qualify for the general election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914400"/>
            <a:ext cx="8686800" cy="4648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000" b="1" dirty="0">
                <a:latin typeface="Goudy Old Style" panose="02020502050305020303" pitchFamily="18" charset="0"/>
              </a:rPr>
              <a:t>Direct Primary</a:t>
            </a:r>
            <a:r>
              <a:rPr lang="en-US" sz="3000" dirty="0">
                <a:latin typeface="Goudy Old Style" panose="02020502050305020303" pitchFamily="18" charset="0"/>
              </a:rPr>
              <a:t>–An intraparty election held to choose candidate to represent the party in the general election </a:t>
            </a: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b="1" u="sng" dirty="0">
                <a:latin typeface="Goudy Old Style" panose="02020502050305020303" pitchFamily="18" charset="0"/>
              </a:rPr>
              <a:t>Closed Primary</a:t>
            </a:r>
            <a:r>
              <a:rPr lang="en-US" sz="3000" dirty="0">
                <a:latin typeface="Goudy Old Style" panose="02020502050305020303" pitchFamily="18" charset="0"/>
              </a:rPr>
              <a:t>-A party’s nominating process in which only declared (or registered) Party members can vote </a:t>
            </a: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b="1" u="sng" dirty="0">
                <a:latin typeface="Goudy Old Style" panose="02020502050305020303" pitchFamily="18" charset="0"/>
              </a:rPr>
              <a:t>Open primary</a:t>
            </a:r>
            <a:r>
              <a:rPr lang="en-US" sz="3000" dirty="0">
                <a:latin typeface="Goudy Old Style" panose="02020502050305020303" pitchFamily="18" charset="0"/>
              </a:rPr>
              <a:t>-a nominating process in which any qualified voters can cast a ballot </a:t>
            </a:r>
          </a:p>
        </p:txBody>
      </p:sp>
    </p:spTree>
    <p:extLst>
      <p:ext uri="{BB962C8B-B14F-4D97-AF65-F5344CB8AC3E}">
        <p14:creationId xmlns:p14="http://schemas.microsoft.com/office/powerpoint/2010/main" val="17943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47" y="152400"/>
            <a:ext cx="7797662" cy="92954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Closed vs Open 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81940"/>
            <a:ext cx="4330886" cy="448066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Goudy Old Style" panose="02020502050305020303" pitchFamily="18" charset="0"/>
              </a:rPr>
              <a:t>Arguments in favor of a 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prevents one party from “raiding” the other primary in hopes of nominating a weaker candidate 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helps make candidates more responsive to the platform (It’s members)</a:t>
            </a:r>
            <a:endParaRPr lang="en-US" dirty="0"/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Makes voters more thoughtful b/c they have to identify with a party in order to vote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081940"/>
            <a:ext cx="3814904" cy="4292645"/>
          </a:xfrm>
        </p:spPr>
        <p:txBody>
          <a:bodyPr/>
          <a:lstStyle/>
          <a:p>
            <a:r>
              <a:rPr lang="en-US" b="1" dirty="0">
                <a:latin typeface="Goudy Old Style" panose="02020502050305020303" pitchFamily="18" charset="0"/>
              </a:rPr>
              <a:t>Arguments against a 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compromises the secrecy of the ballot because voters have to identify with a particular party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excludes independent voters from the voting process  </a:t>
            </a:r>
          </a:p>
        </p:txBody>
      </p:sp>
    </p:spTree>
    <p:extLst>
      <p:ext uri="{BB962C8B-B14F-4D97-AF65-F5344CB8AC3E}">
        <p14:creationId xmlns:p14="http://schemas.microsoft.com/office/powerpoint/2010/main" val="11399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81000"/>
            <a:ext cx="7797662" cy="694766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Closed vs open primary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19200"/>
            <a:ext cx="7796030" cy="415538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udy Old Style" panose="02020502050305020303" pitchFamily="18" charset="0"/>
              </a:rPr>
              <a:t>Supporters of an open primary feel that it addresses the concerns associated with closed primaries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They feel that it promotes individuality since a voter is not forced to publicly identify with a political party 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Independent voters are excluded from the voting process </a:t>
            </a:r>
          </a:p>
        </p:txBody>
      </p:sp>
    </p:spTree>
    <p:extLst>
      <p:ext uri="{BB962C8B-B14F-4D97-AF65-F5344CB8AC3E}">
        <p14:creationId xmlns:p14="http://schemas.microsoft.com/office/powerpoint/2010/main" val="30162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1151965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Nonpartisan and Presidential primaries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00200"/>
            <a:ext cx="7796030" cy="3774385"/>
          </a:xfrm>
        </p:spPr>
        <p:txBody>
          <a:bodyPr>
            <a:normAutofit/>
          </a:bodyPr>
          <a:lstStyle/>
          <a:p>
            <a:r>
              <a:rPr lang="en-US" sz="2200" b="1" u="sng" dirty="0">
                <a:latin typeface="Goudy Old Style" panose="02020502050305020303" pitchFamily="18" charset="0"/>
              </a:rPr>
              <a:t>Nonpartisan primary</a:t>
            </a:r>
            <a:r>
              <a:rPr lang="en-US" sz="2200" dirty="0">
                <a:latin typeface="Goudy Old Style" panose="02020502050305020303" pitchFamily="18" charset="0"/>
              </a:rPr>
              <a:t>-Elections where candidates are not identified by party labels 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About half of the states in the United states use this process for electing judges </a:t>
            </a:r>
          </a:p>
          <a:p>
            <a:endParaRPr lang="en-US" sz="2200" b="1" u="sng" dirty="0">
              <a:latin typeface="Goudy Old Style" panose="02020502050305020303" pitchFamily="18" charset="0"/>
            </a:endParaRPr>
          </a:p>
          <a:p>
            <a:r>
              <a:rPr lang="en-US" sz="2200" b="1" u="sng" dirty="0">
                <a:latin typeface="Goudy Old Style" panose="02020502050305020303" pitchFamily="18" charset="0"/>
              </a:rPr>
              <a:t>Presidential primary</a:t>
            </a:r>
            <a:r>
              <a:rPr lang="en-US" sz="2200" dirty="0">
                <a:latin typeface="Goudy Old Style" panose="02020502050305020303" pitchFamily="18" charset="0"/>
              </a:rPr>
              <a:t>-One part of the process by which presidential candidates are chosen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This is not a nominating device </a:t>
            </a:r>
          </a:p>
        </p:txBody>
      </p:sp>
    </p:spTree>
    <p:extLst>
      <p:ext uri="{BB962C8B-B14F-4D97-AF65-F5344CB8AC3E}">
        <p14:creationId xmlns:p14="http://schemas.microsoft.com/office/powerpoint/2010/main" val="7667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6089</TotalTime>
  <Words>369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Main Event</vt:lpstr>
      <vt:lpstr>The Nominating Process</vt:lpstr>
      <vt:lpstr>PowerPoint Presentation</vt:lpstr>
      <vt:lpstr>The Nominating Process</vt:lpstr>
      <vt:lpstr>Five Ways to Nominate</vt:lpstr>
      <vt:lpstr>Five Ways to Nominate</vt:lpstr>
      <vt:lpstr>Five Ways to Nominate</vt:lpstr>
      <vt:lpstr>Closed vs Open Primary</vt:lpstr>
      <vt:lpstr>Closed vs open primary </vt:lpstr>
      <vt:lpstr>Nonpartisan and Presidential primaries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The Electoral Process</dc:title>
  <dc:creator>Koch David</dc:creator>
  <cp:lastModifiedBy>Windows User</cp:lastModifiedBy>
  <cp:revision>77</cp:revision>
  <cp:lastPrinted>2013-11-20T00:46:13Z</cp:lastPrinted>
  <dcterms:created xsi:type="dcterms:W3CDTF">2008-11-16T23:42:07Z</dcterms:created>
  <dcterms:modified xsi:type="dcterms:W3CDTF">2016-12-06T17:00:36Z</dcterms:modified>
</cp:coreProperties>
</file>