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93AB148-45C5-4F77-9C03-BD41D6150AD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C41DA1B-8DAC-4BD9-87E8-B50DE671114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B148-45C5-4F77-9C03-BD41D6150AD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DA1B-8DAC-4BD9-87E8-B50DE6711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B148-45C5-4F77-9C03-BD41D6150AD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DA1B-8DAC-4BD9-87E8-B50DE6711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B148-45C5-4F77-9C03-BD41D6150AD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DA1B-8DAC-4BD9-87E8-B50DE6711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B148-45C5-4F77-9C03-BD41D6150AD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DA1B-8DAC-4BD9-87E8-B50DE6711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B148-45C5-4F77-9C03-BD41D6150AD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DA1B-8DAC-4BD9-87E8-B50DE67111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B148-45C5-4F77-9C03-BD41D6150AD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DA1B-8DAC-4BD9-87E8-B50DE6711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B148-45C5-4F77-9C03-BD41D6150AD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DA1B-8DAC-4BD9-87E8-B50DE6711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B148-45C5-4F77-9C03-BD41D6150AD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DA1B-8DAC-4BD9-87E8-B50DE6711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B148-45C5-4F77-9C03-BD41D6150AD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DA1B-8DAC-4BD9-87E8-B50DE671114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B148-45C5-4F77-9C03-BD41D6150AD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DA1B-8DAC-4BD9-87E8-B50DE6711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93AB148-45C5-4F77-9C03-BD41D6150AD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C41DA1B-8DAC-4BD9-87E8-B50DE67111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ersonalpedia.files.wordpress.com/2009/04/ruth-1918-red-sox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20's%20and%2030's%20Videos/Steve%20Martin-King%20Tut%20(Live%201979)-Section%203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725488"/>
          </a:xfrm>
        </p:spPr>
        <p:txBody>
          <a:bodyPr/>
          <a:lstStyle/>
          <a:p>
            <a:pPr eaLnBrk="1" hangingPunct="1"/>
            <a:r>
              <a:rPr lang="en-US" altLang="en-US" sz="3600" b="1" u="sng" smtClean="0">
                <a:latin typeface="Goudy Old Style" pitchFamily="18" charset="0"/>
              </a:rPr>
              <a:t>Section 3- Education and Popular Culture</a:t>
            </a:r>
          </a:p>
        </p:txBody>
      </p:sp>
      <p:pic>
        <p:nvPicPr>
          <p:cNvPr id="31747" name="Picture 2" descr="http://unaseattle.org/wp-content/uploads/2010/09/MP900427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42" y="1752600"/>
            <a:ext cx="6575315" cy="444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72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6" descr="Ty Co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54695" y="152400"/>
            <a:ext cx="28187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dirty="0">
                <a:solidFill>
                  <a:schemeClr val="bg2">
                    <a:lumMod val="50000"/>
                  </a:schemeClr>
                </a:solidFill>
                <a:latin typeface="Broadway" pitchFamily="82" charset="0"/>
              </a:rPr>
              <a:t>Ty Cobb</a:t>
            </a:r>
          </a:p>
        </p:txBody>
      </p:sp>
    </p:spTree>
    <p:extLst>
      <p:ext uri="{BB962C8B-B14F-4D97-AF65-F5344CB8AC3E}">
        <p14:creationId xmlns:p14="http://schemas.microsoft.com/office/powerpoint/2010/main" val="28416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2466" name="Picture 2" descr="http://content.ll-0.com/cbm/cbm_e_a000858264.JPG?i=073107112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817" y="127893"/>
            <a:ext cx="43434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2468" name="Picture 4" descr="http://im.in.com/connect/images/profile/b_profile2/Helen_Wills_Moody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127893"/>
            <a:ext cx="457517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115888" y="5438775"/>
            <a:ext cx="42719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Broadway" pitchFamily="82" charset="0"/>
              </a:rPr>
              <a:t>Andrew “Rube” Foster</a:t>
            </a: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5078413" y="5334000"/>
            <a:ext cx="3375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Broadway" pitchFamily="82" charset="0"/>
              </a:rPr>
              <a:t>Helen Willis</a:t>
            </a:r>
          </a:p>
        </p:txBody>
      </p:sp>
    </p:spTree>
    <p:extLst>
      <p:ext uri="{BB962C8B-B14F-4D97-AF65-F5344CB8AC3E}">
        <p14:creationId xmlns:p14="http://schemas.microsoft.com/office/powerpoint/2010/main" val="18516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1444" name="Picture 4" descr="http://personalpedia.files.wordpress.com/2009/04/ruth-1918-red-sox.jpg?w=630&amp;h=4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448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152400" y="2209800"/>
            <a:ext cx="31272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Broadway" pitchFamily="82" charset="0"/>
              </a:rPr>
              <a:t>Babe Ruth</a:t>
            </a:r>
          </a:p>
        </p:txBody>
      </p:sp>
    </p:spTree>
    <p:extLst>
      <p:ext uri="{BB962C8B-B14F-4D97-AF65-F5344CB8AC3E}">
        <p14:creationId xmlns:p14="http://schemas.microsoft.com/office/powerpoint/2010/main" val="26092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066800" y="877888"/>
            <a:ext cx="7024688" cy="874712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Lindbergh’s Flight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3340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Charles Lindberg was a pilot  and one of America’s most beloved hero</a:t>
            </a:r>
          </a:p>
          <a:p>
            <a:pPr lvl="1" eaLnBrk="1" hangingPunct="1"/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$25,000 prize was offered for the first person to complete a solo mission across the Atlantic</a:t>
            </a:r>
          </a:p>
          <a:p>
            <a:pPr lvl="1" eaLnBrk="1" hangingPunct="1"/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On May </a:t>
            </a:r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27</a:t>
            </a:r>
            <a:r>
              <a:rPr lang="en-US" altLang="en-US" sz="2800" baseline="30000" dirty="0" smtClean="0">
                <a:latin typeface="Goudy Old Style" pitchFamily="18" charset="0"/>
                <a:cs typeface="Times New Roman" pitchFamily="18" charset="0"/>
              </a:rPr>
              <a:t>th</a:t>
            </a:r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,1927 he </a:t>
            </a:r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flew from New York to Paris in only 33 hours and 29 minutes</a:t>
            </a:r>
          </a:p>
          <a:p>
            <a:pPr lvl="1" eaLnBrk="1" hangingPunct="1">
              <a:buFont typeface="Arial" charset="0"/>
              <a:buNone/>
            </a:pPr>
            <a:endParaRPr lang="en-US" altLang="en-US" dirty="0" smtClean="0"/>
          </a:p>
        </p:txBody>
      </p:sp>
      <p:pic>
        <p:nvPicPr>
          <p:cNvPr id="43012" name="Picture 2" descr="Charles Lindbergh in Spirit of St. Lou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2768552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40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mage result for 1920's charles lindber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22789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26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066800" y="498475"/>
            <a:ext cx="7024688" cy="1143000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Entertainment and the Arts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Goudy Old Style" pitchFamily="18" charset="0"/>
                <a:cs typeface="Times New Roman" pitchFamily="18" charset="0"/>
              </a:rPr>
              <a:t>1927-Jazz Singer </a:t>
            </a:r>
          </a:p>
          <a:p>
            <a:pPr lvl="1" eaLnBrk="1" hangingPunct="1"/>
            <a:r>
              <a:rPr lang="en-US" altLang="en-US" sz="3200" dirty="0" smtClean="0">
                <a:latin typeface="Goudy Old Style" pitchFamily="18" charset="0"/>
                <a:cs typeface="Times New Roman" pitchFamily="18" charset="0"/>
              </a:rPr>
              <a:t>1</a:t>
            </a:r>
            <a:r>
              <a:rPr lang="en-US" altLang="en-US" sz="3200" baseline="30000" dirty="0" smtClean="0">
                <a:latin typeface="Goudy Old Style" pitchFamily="18" charset="0"/>
                <a:cs typeface="Times New Roman" pitchFamily="18" charset="0"/>
              </a:rPr>
              <a:t>st</a:t>
            </a:r>
            <a:r>
              <a:rPr lang="en-US" altLang="en-US" sz="3200" dirty="0" smtClean="0">
                <a:latin typeface="Goudy Old Style" pitchFamily="18" charset="0"/>
                <a:cs typeface="Times New Roman" pitchFamily="18" charset="0"/>
              </a:rPr>
              <a:t> movie with sound</a:t>
            </a:r>
          </a:p>
          <a:p>
            <a:pPr eaLnBrk="1" hangingPunct="1"/>
            <a:r>
              <a:rPr lang="en-US" altLang="en-US" sz="3200" dirty="0" smtClean="0">
                <a:latin typeface="Goudy Old Style" pitchFamily="18" charset="0"/>
                <a:cs typeface="Times New Roman" pitchFamily="18" charset="0"/>
              </a:rPr>
              <a:t>1928-Steam </a:t>
            </a:r>
            <a:r>
              <a:rPr lang="en-US" altLang="en-US" sz="3200" dirty="0" smtClean="0">
                <a:latin typeface="Goudy Old Style" pitchFamily="18" charset="0"/>
                <a:cs typeface="Times New Roman" pitchFamily="18" charset="0"/>
              </a:rPr>
              <a:t>Boat Willie</a:t>
            </a:r>
          </a:p>
          <a:p>
            <a:pPr lvl="1" eaLnBrk="1" hangingPunct="1"/>
            <a:r>
              <a:rPr lang="en-US" altLang="en-US" sz="3200" dirty="0" smtClean="0">
                <a:latin typeface="Goudy Old Style" pitchFamily="18" charset="0"/>
                <a:cs typeface="Times New Roman" pitchFamily="18" charset="0"/>
              </a:rPr>
              <a:t>1</a:t>
            </a:r>
            <a:r>
              <a:rPr lang="en-US" altLang="en-US" sz="3200" baseline="30000" dirty="0" smtClean="0">
                <a:latin typeface="Goudy Old Style" pitchFamily="18" charset="0"/>
                <a:cs typeface="Times New Roman" pitchFamily="18" charset="0"/>
              </a:rPr>
              <a:t>st</a:t>
            </a:r>
            <a:r>
              <a:rPr lang="en-US" altLang="en-US" sz="3200" dirty="0" smtClean="0">
                <a:latin typeface="Goudy Old Style" pitchFamily="18" charset="0"/>
                <a:cs typeface="Times New Roman" pitchFamily="18" charset="0"/>
              </a:rPr>
              <a:t> animated film with sound</a:t>
            </a:r>
          </a:p>
          <a:p>
            <a:pPr eaLnBrk="1" hangingPunct="1"/>
            <a:r>
              <a:rPr lang="en-US" altLang="en-US" sz="3200" dirty="0" smtClean="0">
                <a:latin typeface="Goudy Old Style" pitchFamily="18" charset="0"/>
                <a:cs typeface="Times New Roman" pitchFamily="18" charset="0"/>
              </a:rPr>
              <a:t>1930’s-The </a:t>
            </a:r>
            <a:r>
              <a:rPr lang="en-US" altLang="en-US" sz="3200" dirty="0" smtClean="0">
                <a:latin typeface="Goudy Old Style" pitchFamily="18" charset="0"/>
                <a:cs typeface="Times New Roman" pitchFamily="18" charset="0"/>
              </a:rPr>
              <a:t>“Talkies” helped doubled movie </a:t>
            </a:r>
            <a:r>
              <a:rPr lang="en-US" altLang="en-US" sz="3200" dirty="0" smtClean="0">
                <a:latin typeface="Goudy Old Style" pitchFamily="18" charset="0"/>
                <a:cs typeface="Times New Roman" pitchFamily="18" charset="0"/>
              </a:rPr>
              <a:t>attendance</a:t>
            </a:r>
          </a:p>
          <a:p>
            <a:pPr lvl="1" eaLnBrk="1" hangingPunct="1"/>
            <a:r>
              <a:rPr lang="en-US" altLang="en-US" sz="3200" dirty="0" smtClean="0">
                <a:latin typeface="Goudy Old Style" pitchFamily="18" charset="0"/>
                <a:cs typeface="Times New Roman" pitchFamily="18" charset="0"/>
              </a:rPr>
              <a:t>But ended the career of many silent film stars </a:t>
            </a:r>
            <a:endParaRPr lang="en-US" altLang="en-US" sz="3200" dirty="0" smtClean="0">
              <a:latin typeface="Goudy Old Style" pitchFamily="18" charset="0"/>
              <a:cs typeface="Times New Roman" pitchFamily="18" charset="0"/>
            </a:endParaRPr>
          </a:p>
        </p:txBody>
      </p:sp>
      <p:pic>
        <p:nvPicPr>
          <p:cNvPr id="44036" name="Picture 2" descr="http://www.disneyshorts.org/years/1928/screenshots/steamboatwillie/images/steamboatwillie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551369" cy="1770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19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</a:rPr>
              <a:t>Entertainment and the Arts</a:t>
            </a:r>
            <a:endParaRPr lang="en-US" altLang="en-US" smtClean="0">
              <a:latin typeface="Iskoola Pota" pitchFamily="34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572000" cy="4297363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George Gershwin</a:t>
            </a:r>
          </a:p>
          <a:p>
            <a:pPr lvl="1"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Blended traditional musical elements with jazz</a:t>
            </a:r>
          </a:p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Georgia O’Keeffe</a:t>
            </a:r>
          </a:p>
          <a:p>
            <a:pPr lvl="1"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Painted the grandeur of New York</a:t>
            </a:r>
          </a:p>
        </p:txBody>
      </p:sp>
      <p:pic>
        <p:nvPicPr>
          <p:cNvPr id="66562" name="Picture 2" descr="http://www.museum-reproductions.com/cartdata/uploads/1037065782_large-image_goknym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2474619" cy="4008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08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042988" y="862013"/>
            <a:ext cx="7024687" cy="873125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Writers of the 1920’s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5105400" cy="4495800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F. Scott Fitzgerald</a:t>
            </a:r>
          </a:p>
          <a:p>
            <a:pPr lvl="1" eaLnBrk="1" hangingPunct="1"/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Wrote the </a:t>
            </a:r>
            <a:r>
              <a:rPr lang="en-US" altLang="en-US" sz="2600" i="1" dirty="0" smtClean="0">
                <a:latin typeface="Times New Roman" pitchFamily="18" charset="0"/>
                <a:cs typeface="Times New Roman" pitchFamily="18" charset="0"/>
              </a:rPr>
              <a:t>Great Gatsby 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and coined the term the “Jazz Age”</a:t>
            </a:r>
          </a:p>
          <a:p>
            <a:pPr lvl="1" eaLnBrk="1" hangingPunct="1"/>
            <a:endParaRPr lang="en-US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Ernest Hemingway</a:t>
            </a:r>
          </a:p>
          <a:p>
            <a:pPr lvl="1" eaLnBrk="1" hangingPunct="1"/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Wrote </a:t>
            </a:r>
            <a:r>
              <a:rPr lang="en-US" altLang="en-US" sz="2600" i="1" dirty="0" smtClean="0">
                <a:latin typeface="Times New Roman" pitchFamily="18" charset="0"/>
                <a:cs typeface="Times New Roman" pitchFamily="18" charset="0"/>
              </a:rPr>
              <a:t>The Sun Also Rises 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sz="2600" i="1" dirty="0" smtClean="0">
                <a:latin typeface="Times New Roman" pitchFamily="18" charset="0"/>
                <a:cs typeface="Times New Roman" pitchFamily="18" charset="0"/>
              </a:rPr>
              <a:t>A Farewell to Arms</a:t>
            </a:r>
          </a:p>
          <a:p>
            <a:pPr lvl="1" eaLnBrk="1" hangingPunct="1"/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Introduced a tough, simplified style of writing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819400"/>
            <a:ext cx="2670187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08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957263"/>
            <a:ext cx="8104188" cy="682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latin typeface="Iskoola Pota" pitchFamily="34" charset="0"/>
              </a:rPr>
              <a:t/>
            </a:r>
            <a:br>
              <a:rPr lang="en-US" altLang="en-US" smtClean="0">
                <a:latin typeface="Iskoola Pota" pitchFamily="34" charset="0"/>
              </a:rPr>
            </a:br>
            <a:r>
              <a:rPr lang="en-US" altLang="en-US" sz="3500" b="1" u="sng" smtClean="0">
                <a:latin typeface="Goudy Old Style" pitchFamily="18" charset="0"/>
              </a:rPr>
              <a:t>Schools and the Mass Media Shape Culture </a:t>
            </a:r>
            <a:endParaRPr lang="en-US" altLang="en-US" sz="3500" b="1" u="sng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42988" y="1828800"/>
            <a:ext cx="6777037" cy="40036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In 1914, approximately one million Americans were attending high school.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By 1926 the number soared to four million  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Families didn’t need kids to work anymore</a:t>
            </a: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Industry jobs required education</a:t>
            </a: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Vocational training began to be offered</a:t>
            </a: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Many new students were immigrants</a:t>
            </a: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Difficulty speaking English at first</a:t>
            </a: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lvl="3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Assimilated through education</a:t>
            </a: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Taxes raised to cover the costs</a:t>
            </a: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32772" name="Picture 5" descr="http://t3.gstatic.com/images?q=tbn:ANd9GcT05WIzupGCWX_nt5jl7VN0MaXKAOAEai2GX9ZapSIHaGHSsEM&amp;t=1&amp;usg=__ZC8LEEiLyCSMVqPpkZIYeDkizu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0224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8486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8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688" cy="646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/>
            </a:r>
            <a:br>
              <a:rPr lang="en-US" altLang="en-US" b="1" u="sng" smtClean="0">
                <a:latin typeface="Goudy Old Style" pitchFamily="18" charset="0"/>
              </a:rPr>
            </a:br>
            <a:r>
              <a:rPr lang="en-US" altLang="en-US" b="1" u="sng" smtClean="0">
                <a:latin typeface="Goudy Old Style" pitchFamily="18" charset="0"/>
              </a:rPr>
              <a:t>Expanding News Coverage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541463"/>
            <a:ext cx="53340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With widespread education literacy increased across America </a:t>
            </a:r>
          </a:p>
          <a:p>
            <a:pPr lvl="1" eaLnBrk="1" hangingPunct="1"/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With that newspaper circulation increased</a:t>
            </a:r>
          </a:p>
          <a:p>
            <a:pPr lvl="2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Big city papers became very popular</a:t>
            </a:r>
          </a:p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Nationally published magazines also became popular 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Time Magazine and Readers Digest are examples </a:t>
            </a:r>
            <a:endParaRPr lang="en-US" altLang="en-US" smtClean="0"/>
          </a:p>
        </p:txBody>
      </p:sp>
      <p:pic>
        <p:nvPicPr>
          <p:cNvPr id="34820" name="Picture 2" descr="http://dhahranbritish.com/History/images/AlCapone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5019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1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779463" y="762000"/>
            <a:ext cx="7024687" cy="874713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Radio Comes of Age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17538" y="1828800"/>
            <a:ext cx="5478462" cy="5257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Radio soon became the most powerful way to communicate news, events,  entertainment and advertisements during the 1920’s and 1930’s</a:t>
            </a:r>
          </a:p>
          <a:p>
            <a:pPr lvl="2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Went from being a hobby to a formal affair where nearly forty percent of American homes now had a radio inside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514600"/>
            <a:ext cx="2083966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2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39775" y="914400"/>
            <a:ext cx="7381875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America Chases New Heroes and Old Dreams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33400" y="2027238"/>
            <a:ext cx="6777038" cy="35083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During the 1920’s American’s had more money and time to spend</a:t>
            </a:r>
          </a:p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1922-King Tut’s tomb was discovered and many women began dressing in Egyptian fashion</a:t>
            </a:r>
          </a:p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1929-Americans spent $4.5 billion on entertainment and passing fads</a:t>
            </a:r>
          </a:p>
          <a:p>
            <a:pPr lvl="1"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Many new sports stars begin to emerge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6868" name="Picture 2" descr="http://t2.gstatic.com/images?q=tbn:ANd9GcQzazdS2YBDJlv-qk6fX8kV2nyJShknngMaIG0fKq6PeDi-HtQ&amp;t=1&amp;usg=__fl0z-6xfJau7Jt6ZfoZc7Z79ktY=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3962400"/>
            <a:ext cx="167481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Sports Stars of the 1920’s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Gertrude Ederle</a:t>
            </a:r>
          </a:p>
          <a:p>
            <a:pPr lvl="1"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Swam the English Channel</a:t>
            </a:r>
          </a:p>
          <a:p>
            <a:pPr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Andrew “Rube” Foster</a:t>
            </a:r>
          </a:p>
          <a:p>
            <a:pPr lvl="1"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Chicago Ace’s Pitcher and one of the founders of the Negro League</a:t>
            </a:r>
          </a:p>
          <a:p>
            <a:pPr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Helen Willis</a:t>
            </a:r>
          </a:p>
          <a:p>
            <a:pPr lvl="1"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Tennis player and eight time Wimbledon Champion</a:t>
            </a:r>
          </a:p>
          <a:p>
            <a:pPr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Ty Cobb-</a:t>
            </a:r>
          </a:p>
          <a:p>
            <a:pPr lvl="1"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Detroit Tigers star who also made four million w/ Coke-a-cola stock</a:t>
            </a:r>
          </a:p>
          <a:p>
            <a:pPr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Babe Ruth- </a:t>
            </a:r>
          </a:p>
          <a:p>
            <a:pPr lvl="1"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“The Great Bambino” king of hitting home run</a:t>
            </a:r>
          </a:p>
          <a:p>
            <a:pPr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33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5" descr="oldw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2514600" y="4953000"/>
            <a:ext cx="426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dirty="0">
                <a:solidFill>
                  <a:schemeClr val="bg2">
                    <a:lumMod val="50000"/>
                  </a:schemeClr>
                </a:solidFill>
                <a:latin typeface="Broadway" pitchFamily="82" charset="0"/>
              </a:rPr>
              <a:t>Detroit Cougars</a:t>
            </a:r>
          </a:p>
        </p:txBody>
      </p:sp>
    </p:spTree>
    <p:extLst>
      <p:ext uri="{BB962C8B-B14F-4D97-AF65-F5344CB8AC3E}">
        <p14:creationId xmlns:p14="http://schemas.microsoft.com/office/powerpoint/2010/main" val="15850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986" name="Picture 2" descr="http://charlespaolino.files.wordpress.com/2010/01/gertrude-eder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2370072" y="5943600"/>
            <a:ext cx="46689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Broadway" pitchFamily="82" charset="0"/>
              </a:rPr>
              <a:t>Gertrude Ederle</a:t>
            </a:r>
          </a:p>
        </p:txBody>
      </p:sp>
    </p:spTree>
    <p:extLst>
      <p:ext uri="{BB962C8B-B14F-4D97-AF65-F5344CB8AC3E}">
        <p14:creationId xmlns:p14="http://schemas.microsoft.com/office/powerpoint/2010/main" val="2276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409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Section 3- Education and Popular Culture</vt:lpstr>
      <vt:lpstr> Schools and the Mass Media Shape Culture </vt:lpstr>
      <vt:lpstr>PowerPoint Presentation</vt:lpstr>
      <vt:lpstr> Expanding News Coverage </vt:lpstr>
      <vt:lpstr>Radio Comes of Age </vt:lpstr>
      <vt:lpstr>America Chases New Heroes and Old Dreams</vt:lpstr>
      <vt:lpstr>Sports Stars of the 1920’s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Lindbergh’s Flight </vt:lpstr>
      <vt:lpstr>PowerPoint Presentation</vt:lpstr>
      <vt:lpstr>Entertainment and the Arts</vt:lpstr>
      <vt:lpstr>Entertainment and the Arts</vt:lpstr>
      <vt:lpstr>Writers of the 1920’s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3- Education and Popular Culture</dc:title>
  <dc:creator>Windows User</dc:creator>
  <cp:lastModifiedBy>Windows User</cp:lastModifiedBy>
  <cp:revision>1</cp:revision>
  <dcterms:created xsi:type="dcterms:W3CDTF">2016-12-14T13:29:15Z</dcterms:created>
  <dcterms:modified xsi:type="dcterms:W3CDTF">2016-12-14T13:29:35Z</dcterms:modified>
</cp:coreProperties>
</file>