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7B2CA78-CC3A-4B85-A158-2ABC2B4C57B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486FBE7-F587-4E4B-AC57-94DFE8F12752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CA78-CC3A-4B85-A158-2ABC2B4C57B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FBE7-F587-4E4B-AC57-94DFE8F12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CA78-CC3A-4B85-A158-2ABC2B4C57B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FBE7-F587-4E4B-AC57-94DFE8F12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45423-0E40-4EF3-B6EC-9935C31C69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CA78-CC3A-4B85-A158-2ABC2B4C57B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FBE7-F587-4E4B-AC57-94DFE8F12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CA78-CC3A-4B85-A158-2ABC2B4C57B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FBE7-F587-4E4B-AC57-94DFE8F12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CA78-CC3A-4B85-A158-2ABC2B4C57B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FBE7-F587-4E4B-AC57-94DFE8F1275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CA78-CC3A-4B85-A158-2ABC2B4C57B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FBE7-F587-4E4B-AC57-94DFE8F12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CA78-CC3A-4B85-A158-2ABC2B4C57B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FBE7-F587-4E4B-AC57-94DFE8F12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CA78-CC3A-4B85-A158-2ABC2B4C57B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FBE7-F587-4E4B-AC57-94DFE8F12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CA78-CC3A-4B85-A158-2ABC2B4C57B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FBE7-F587-4E4B-AC57-94DFE8F12752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2CA78-CC3A-4B85-A158-2ABC2B4C57B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6FBE7-F587-4E4B-AC57-94DFE8F127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7B2CA78-CC3A-4B85-A158-2ABC2B4C57BC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486FBE7-F587-4E4B-AC57-94DFE8F127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Changing Ways of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Chapter 13-Section 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08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8914" name="Picture 2" descr="http://t3.gstatic.com/images?q=tbn:ANd9GcSgiodd3fLjq2PwAz6fiO_07a2-9ElC5FMZyGFMRInG8-3l9FI&amp;t=1&amp;usg=__T8QIf9Bxd-X1PgizSBuuHWaDySo=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951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0484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93038" cy="1462088"/>
          </a:xfrm>
        </p:spPr>
        <p:txBody>
          <a:bodyPr/>
          <a:lstStyle/>
          <a:p>
            <a:r>
              <a:rPr lang="en-US" altLang="en-US" u="sng" dirty="0" smtClean="0">
                <a:latin typeface="Iskoola Pota" pitchFamily="34" charset="0"/>
              </a:rPr>
              <a:t>Organized Crime</a:t>
            </a:r>
            <a:endParaRPr lang="en-US" altLang="en-US" b="1" dirty="0" smtClean="0">
              <a:latin typeface="Iskoola Pota" pitchFamily="34" charset="0"/>
            </a:endParaRPr>
          </a:p>
        </p:txBody>
      </p:sp>
      <p:pic>
        <p:nvPicPr>
          <p:cNvPr id="13315" name="Picture 5" descr="Imag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2438400"/>
            <a:ext cx="2389188" cy="2779713"/>
          </a:xfrm>
          <a:noFill/>
        </p:spPr>
      </p:pic>
      <p:pic>
        <p:nvPicPr>
          <p:cNvPr id="13316" name="Picture 9" descr="Diamond">
            <a:hlinkClick r:id="rId3" action="ppaction://hlinksldjump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52800" y="2438400"/>
            <a:ext cx="2192338" cy="2743200"/>
          </a:xfrm>
        </p:spPr>
      </p:pic>
      <p:pic>
        <p:nvPicPr>
          <p:cNvPr id="13319" name="Picture 16" descr="al_capone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2438400"/>
            <a:ext cx="2130425" cy="2743200"/>
          </a:xfrm>
          <a:noFill/>
        </p:spPr>
      </p:pic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457200" y="5486400"/>
            <a:ext cx="243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/>
              <a:t>Charles “The Bug” Workman</a:t>
            </a:r>
          </a:p>
        </p:txBody>
      </p:sp>
      <p:sp>
        <p:nvSpPr>
          <p:cNvPr id="13318" name="Text Box 11"/>
          <p:cNvSpPr txBox="1">
            <a:spLocks noChangeArrowheads="1"/>
          </p:cNvSpPr>
          <p:nvPr/>
        </p:nvSpPr>
        <p:spPr bwMode="auto">
          <a:xfrm>
            <a:off x="3276600" y="5486400"/>
            <a:ext cx="2209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/>
              <a:t>Jack “Legs” Diamond</a:t>
            </a:r>
          </a:p>
        </p:txBody>
      </p:sp>
      <p:sp>
        <p:nvSpPr>
          <p:cNvPr id="13320" name="Text Box 18"/>
          <p:cNvSpPr txBox="1">
            <a:spLocks noChangeArrowheads="1"/>
          </p:cNvSpPr>
          <p:nvPr/>
        </p:nvSpPr>
        <p:spPr bwMode="auto">
          <a:xfrm>
            <a:off x="6172200" y="5486400"/>
            <a:ext cx="21336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b="1"/>
              <a:t>Al Capone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000" b="1"/>
              <a:t>“Scar Face”</a:t>
            </a:r>
          </a:p>
        </p:txBody>
      </p:sp>
    </p:spTree>
    <p:extLst>
      <p:ext uri="{BB962C8B-B14F-4D97-AF65-F5344CB8AC3E}">
        <p14:creationId xmlns:p14="http://schemas.microsoft.com/office/powerpoint/2010/main" val="168827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b="1" u="sng" dirty="0" smtClean="0">
                <a:latin typeface="Iskoola Pota" pitchFamily="34" charset="0"/>
              </a:rPr>
              <a:t>“Science vs. Religion-Round 1”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4000" smtClean="0">
                <a:latin typeface="Times New Roman" pitchFamily="18" charset="0"/>
                <a:cs typeface="Times New Roman" pitchFamily="18" charset="0"/>
              </a:rPr>
              <a:t>Science and Religion</a:t>
            </a:r>
          </a:p>
          <a:p>
            <a:pPr lvl="1" eaLnBrk="1" hangingPunct="1"/>
            <a:r>
              <a:rPr lang="en-US" altLang="en-US" sz="4000" smtClean="0">
                <a:latin typeface="Times New Roman" pitchFamily="18" charset="0"/>
                <a:cs typeface="Times New Roman" pitchFamily="18" charset="0"/>
              </a:rPr>
              <a:t>Old and new values clash in 1920’s as people become more modern</a:t>
            </a:r>
          </a:p>
          <a:p>
            <a:pPr lvl="1" eaLnBrk="1" hangingPunct="1"/>
            <a:r>
              <a:rPr lang="en-US" altLang="en-US" sz="4000" smtClean="0">
                <a:latin typeface="Times New Roman" pitchFamily="18" charset="0"/>
                <a:cs typeface="Times New Roman" pitchFamily="18" charset="0"/>
              </a:rPr>
              <a:t>One is the idea of evolution         and science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89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15364" name="Picture 4" descr="http://www.good-thing.net/images/funny_evolution_pictures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51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143000" y="762000"/>
            <a:ext cx="7024744" cy="609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n-US" u="sng" dirty="0" smtClean="0">
                <a:latin typeface="Iskoola Pota" pitchFamily="34" charset="0"/>
              </a:rPr>
              <a:t>The Scopes Trial </a:t>
            </a:r>
            <a:endParaRPr lang="en-US" altLang="en-US" u="sng" dirty="0" smtClean="0">
              <a:latin typeface="Iskoola Po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6477000" cy="525780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Fundamentalists vs. Modernists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Fundamentalists: believe in strict religious teachings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Modernists support teachings of modern science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Scopes Trial: 1925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ACLU made it clear they wanted a teacher to challenge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Scopes steps up and is arrested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National Trial begins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Clarence Darrow: ACLU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William Jennings Bryan: State of Tenn.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Scopes was found guilty and had to pay a $100.00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fine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dirty="0" smtClean="0"/>
          </a:p>
        </p:txBody>
      </p:sp>
      <p:pic>
        <p:nvPicPr>
          <p:cNvPr id="16388" name="Picture 12" descr="scopes03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962400"/>
            <a:ext cx="1780733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77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875264"/>
          </a:xfrm>
        </p:spPr>
        <p:txBody>
          <a:bodyPr/>
          <a:lstStyle/>
          <a:p>
            <a:r>
              <a:rPr lang="en-US" altLang="en-US" u="sng" dirty="0">
                <a:latin typeface="Iskoola Pota" pitchFamily="34" charset="0"/>
              </a:rPr>
              <a:t>The Scopes Trial </a:t>
            </a:r>
            <a:endParaRPr lang="en-US" altLang="en-US" dirty="0" smtClean="0">
              <a:latin typeface="Iskoola Pota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4800" dirty="0" smtClean="0">
                <a:latin typeface="Times New Roman" pitchFamily="18" charset="0"/>
                <a:cs typeface="Times New Roman" pitchFamily="18" charset="0"/>
              </a:rPr>
              <a:t>National Sensation</a:t>
            </a:r>
          </a:p>
          <a:p>
            <a:pPr eaLnBrk="1" hangingPunct="1"/>
            <a:r>
              <a:rPr lang="en-US" altLang="en-US" sz="4800" dirty="0" smtClean="0">
                <a:latin typeface="Times New Roman" pitchFamily="18" charset="0"/>
                <a:cs typeface="Times New Roman" pitchFamily="18" charset="0"/>
              </a:rPr>
              <a:t>Where was Science’s place? Where was Religion?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17412" name="Picture 10" descr="Monk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362200"/>
            <a:ext cx="3156983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776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/>
          <a:lstStyle/>
          <a:p>
            <a:pPr algn="ctr" eaLnBrk="1" hangingPunct="1"/>
            <a:r>
              <a:rPr lang="en-US" altLang="en-US" b="1" u="sng" dirty="0" smtClean="0">
                <a:latin typeface="Iskoola Pota" pitchFamily="34" charset="0"/>
              </a:rPr>
              <a:t>Rural and Urban Differences</a:t>
            </a:r>
            <a:endParaRPr lang="en-US" altLang="en-US" b="1" u="sng" dirty="0" smtClean="0">
              <a:latin typeface="Iskoola Pota" pitchFamily="34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The 1920’s</a:t>
            </a:r>
          </a:p>
          <a:p>
            <a:pPr lvl="1" eaLnBrk="1" hangingPunct="1"/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The Shift to the City</a:t>
            </a:r>
          </a:p>
          <a:p>
            <a:pPr lvl="1" eaLnBrk="1" hangingPunct="1"/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In 1920-51% lived in small towns</a:t>
            </a:r>
          </a:p>
          <a:p>
            <a:pPr lvl="1" eaLnBrk="1" hangingPunct="1"/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From 1922-1929 migration to city increased…</a:t>
            </a:r>
          </a:p>
          <a:p>
            <a:pPr eaLnBrk="1" hangingPunct="1"/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WHY?</a:t>
            </a:r>
          </a:p>
          <a:p>
            <a:pPr lvl="1" eaLnBrk="1" hangingPunct="1"/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The city was new, exciting and provided opportunity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451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b="1" u="sng" dirty="0" smtClean="0">
                <a:latin typeface="Iskoola Pota" pitchFamily="34" charset="0"/>
              </a:rPr>
              <a:t>Rural </a:t>
            </a:r>
            <a:r>
              <a:rPr lang="en-US" altLang="en-US" b="1" u="sng" dirty="0">
                <a:latin typeface="Iskoola Pota" pitchFamily="34" charset="0"/>
              </a:rPr>
              <a:t>and Urban Differences</a:t>
            </a:r>
            <a:endParaRPr lang="en-US" altLang="en-US" u="sng" dirty="0" smtClean="0">
              <a:latin typeface="Iskoola Pota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sz="5400" smtClean="0">
                <a:latin typeface="Times New Roman" pitchFamily="18" charset="0"/>
                <a:cs typeface="Times New Roman" pitchFamily="18" charset="0"/>
              </a:rPr>
              <a:t>What were the big cities?</a:t>
            </a:r>
          </a:p>
          <a:p>
            <a:pPr eaLnBrk="1" hangingPunct="1"/>
            <a:r>
              <a:rPr lang="en-US" altLang="en-US" sz="5400" smtClean="0">
                <a:latin typeface="Times New Roman" pitchFamily="18" charset="0"/>
                <a:cs typeface="Times New Roman" pitchFamily="18" charset="0"/>
              </a:rPr>
              <a:t>New York, Chicago, Philadelphia</a:t>
            </a:r>
          </a:p>
          <a:p>
            <a:pPr eaLnBrk="1" hangingPunct="1"/>
            <a:r>
              <a:rPr lang="en-US" altLang="en-US" sz="5400" smtClean="0">
                <a:latin typeface="Times New Roman" pitchFamily="18" charset="0"/>
                <a:cs typeface="Times New Roman" pitchFamily="18" charset="0"/>
              </a:rPr>
              <a:t>Mostly industrial centers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428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u="sng" dirty="0">
                <a:latin typeface="Iskoola Pota" pitchFamily="34" charset="0"/>
              </a:rPr>
              <a:t>“</a:t>
            </a:r>
            <a:r>
              <a:rPr lang="en-US" altLang="en-US" b="1" u="sng" dirty="0">
                <a:latin typeface="Iskoola Pota" pitchFamily="34" charset="0"/>
              </a:rPr>
              <a:t>Rural and Urban Differences</a:t>
            </a:r>
            <a:endParaRPr lang="en-US" alt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6777317" cy="3508977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What were they like?</a:t>
            </a:r>
          </a:p>
          <a:p>
            <a:pPr lvl="1" eaLnBrk="1" hangingPunct="1"/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Ethnically mixed</a:t>
            </a:r>
          </a:p>
          <a:p>
            <a:pPr eaLnBrk="1" hangingPunct="1"/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Competitive: Not like farm…The individual was important, not the community</a:t>
            </a:r>
          </a:p>
          <a:p>
            <a:pPr eaLnBrk="1" hangingPunct="1"/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Toleration of many peoples, ideas, thoughts</a:t>
            </a:r>
          </a:p>
          <a:p>
            <a:pPr eaLnBrk="1" hangingPunct="1"/>
            <a:r>
              <a:rPr lang="en-US" altLang="en-US" sz="3600" dirty="0" smtClean="0">
                <a:latin typeface="Times New Roman" pitchFamily="18" charset="0"/>
                <a:cs typeface="Times New Roman" pitchFamily="18" charset="0"/>
              </a:rPr>
              <a:t>Fast paced, exciting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pic>
        <p:nvPicPr>
          <p:cNvPr id="6148" name="Picture 5" descr="http://t0.gstatic.com/images?q=tbn:ANd9GcS5pMejBSY_FR92NbrydNn51kZGLy_JizyWGVTNNSYdfYRfb78&amp;t=1&amp;h=157&amp;w=236&amp;usg=__Mh1V6sOQjp40UuZMGzpkshB-EXw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429000"/>
            <a:ext cx="1752600" cy="1166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469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u="sng" dirty="0">
                <a:latin typeface="Iskoola Pota" pitchFamily="34" charset="0"/>
              </a:rPr>
              <a:t>“</a:t>
            </a:r>
            <a:r>
              <a:rPr lang="en-US" altLang="en-US" b="1" u="sng" dirty="0">
                <a:latin typeface="Iskoola Pota" pitchFamily="34" charset="0"/>
              </a:rPr>
              <a:t>Rural and Urban Differences</a:t>
            </a:r>
            <a:endParaRPr lang="en-US" alt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But also:</a:t>
            </a:r>
          </a:p>
          <a:p>
            <a:pPr lvl="1" eaLnBrk="1" hangingPunct="1"/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Impersonal, frightening, lonely</a:t>
            </a:r>
          </a:p>
          <a:p>
            <a:pPr lvl="1" eaLnBrk="1" hangingPunct="1"/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No morals</a:t>
            </a:r>
          </a:p>
          <a:p>
            <a:pPr lvl="1" eaLnBrk="1" hangingPunct="1"/>
            <a:r>
              <a:rPr lang="en-US" altLang="en-US" sz="3600" smtClean="0">
                <a:latin typeface="Times New Roman" pitchFamily="18" charset="0"/>
                <a:cs typeface="Times New Roman" pitchFamily="18" charset="0"/>
              </a:rPr>
              <a:t>All the technology and fast paced living led to people wanting more conservative values.</a:t>
            </a:r>
          </a:p>
          <a:p>
            <a:pPr lvl="2" eaLnBrk="1" hangingPunct="1"/>
            <a:r>
              <a:rPr lang="en-US" altLang="en-US" sz="3200" smtClean="0">
                <a:latin typeface="Times New Roman" pitchFamily="18" charset="0"/>
                <a:cs typeface="Times New Roman" pitchFamily="18" charset="0"/>
              </a:rPr>
              <a:t>Especially alcohol reform and religion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813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dirty="0" smtClean="0">
                <a:latin typeface="Iskoola Pota" pitchFamily="34" charset="0"/>
              </a:rPr>
              <a:t>The Prohibition Experiment 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Prohibition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attempt to maintain morals, fails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1919: Volstead Act- Prohibition Bureau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1920: 18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Amendment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Forbid sale, transportation, and manufacture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Supported by south and west mostly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Immediate Success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Absenteeism down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Savings increase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pic>
        <p:nvPicPr>
          <p:cNvPr id="8196" name="Picture 7" descr="http://t2.gstatic.com/images?q=tbn:ANd9GcTPw_Mqc0wqCyV-6fUSeDHnAcgdJ2EKiuI2QdQ2XqL7MrAKnns&amp;t=1&amp;usg=__tKOYA97PVBZ5rY2t9ypShi5Tj9o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100513"/>
            <a:ext cx="2057400" cy="275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980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altLang="en-US" u="sng" dirty="0">
                <a:latin typeface="Iskoola Pota" pitchFamily="34" charset="0"/>
              </a:rPr>
              <a:t>The Prohibition Experiment 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/>
            <a:r>
              <a:rPr lang="en-US" altLang="en-US" sz="4000" smtClean="0">
                <a:latin typeface="Times New Roman" pitchFamily="18" charset="0"/>
                <a:cs typeface="Times New Roman" pitchFamily="18" charset="0"/>
              </a:rPr>
              <a:t>Problems with Prohibition:</a:t>
            </a:r>
          </a:p>
          <a:p>
            <a:pPr lvl="1" eaLnBrk="1" hangingPunct="1"/>
            <a:r>
              <a:rPr lang="en-US" altLang="en-US" sz="4000" smtClean="0">
                <a:latin typeface="Times New Roman" pitchFamily="18" charset="0"/>
                <a:cs typeface="Times New Roman" pitchFamily="18" charset="0"/>
              </a:rPr>
              <a:t>Used to put pressure on immigrants</a:t>
            </a:r>
          </a:p>
          <a:p>
            <a:pPr lvl="1" eaLnBrk="1" hangingPunct="1"/>
            <a:r>
              <a:rPr lang="en-US" altLang="en-US" sz="4000" smtClean="0">
                <a:latin typeface="Times New Roman" pitchFamily="18" charset="0"/>
                <a:cs typeface="Times New Roman" pitchFamily="18" charset="0"/>
              </a:rPr>
              <a:t>Prohibition Bureau under-funded</a:t>
            </a:r>
          </a:p>
          <a:p>
            <a:pPr lvl="1" eaLnBrk="1" hangingPunct="1"/>
            <a:r>
              <a:rPr lang="en-US" altLang="en-US" sz="4000" smtClean="0">
                <a:latin typeface="Times New Roman" pitchFamily="18" charset="0"/>
                <a:cs typeface="Times New Roman" pitchFamily="18" charset="0"/>
              </a:rPr>
              <a:t>Didn’t we just sacrifice for war? Why after it?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9220" name="Picture 5" descr="http://t0.gstatic.com/images?q=tbn:ANd9GcTKf4Pw_EdZhaS-2CrQVc2gM9HLo3ycE3idvPX0aL55NtmUedA&amp;t=1&amp;usg=__-idhR9MZBAT3r7j1OqfNCW1F6U4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600200"/>
            <a:ext cx="223425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889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smtClean="0">
                <a:latin typeface="Iskoola Pota" pitchFamily="34" charset="0"/>
              </a:rPr>
              <a:t>“No Booze for You”</a:t>
            </a:r>
            <a:endParaRPr lang="en-US" altLang="en-US" b="1" u="sng" smtClean="0">
              <a:latin typeface="Iskoola Pot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What did Prohibition Create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Speakeasies and Bootleggers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Mostly for middle and upper class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Increased traffic of illegal liquor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Organized crime became mainstream to handle demands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Led to violence and Al Capone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Prohibition lost support and finally ends in 1933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208047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26626" name="Picture 2" descr="http://esper-magazine.com/blog/wp-content/uploads/2009/11/Speakeasy-Bar-photo02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08469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42</TotalTime>
  <Words>376</Words>
  <Application>Microsoft Office PowerPoint</Application>
  <PresentationFormat>On-screen Show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Changing Ways of Life</vt:lpstr>
      <vt:lpstr>Rural and Urban Differences</vt:lpstr>
      <vt:lpstr>Rural and Urban Differences</vt:lpstr>
      <vt:lpstr>“Rural and Urban Differences</vt:lpstr>
      <vt:lpstr>“Rural and Urban Differences</vt:lpstr>
      <vt:lpstr>The Prohibition Experiment </vt:lpstr>
      <vt:lpstr>The Prohibition Experiment </vt:lpstr>
      <vt:lpstr>“No Booze for You”</vt:lpstr>
      <vt:lpstr>PowerPoint Presentation</vt:lpstr>
      <vt:lpstr>PowerPoint Presentation</vt:lpstr>
      <vt:lpstr>Organized Crime</vt:lpstr>
      <vt:lpstr>“Science vs. Religion-Round 1”</vt:lpstr>
      <vt:lpstr>PowerPoint Presentation</vt:lpstr>
      <vt:lpstr>The Scopes Trial </vt:lpstr>
      <vt:lpstr>The Scopes Trial 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Ways of Life</dc:title>
  <dc:creator>Windows User</dc:creator>
  <cp:lastModifiedBy>Windows User</cp:lastModifiedBy>
  <cp:revision>2</cp:revision>
  <dcterms:created xsi:type="dcterms:W3CDTF">2016-12-06T13:27:33Z</dcterms:created>
  <dcterms:modified xsi:type="dcterms:W3CDTF">2016-12-06T14:10:21Z</dcterms:modified>
</cp:coreProperties>
</file>