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9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589F5DC-BA09-497C-B0E1-40D54FB1B61C}" type="datetimeFigureOut">
              <a:rPr lang="en-US" smtClean="0"/>
              <a:t>12/7/2015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80C13-0DCD-4E3D-8AFA-E950C40943F0}" type="slidenum">
              <a:rPr lang="en-US" smtClean="0"/>
              <a:t>‹#›</a:t>
            </a:fld>
            <a:endParaRPr lang="en-US"/>
          </a:p>
        </p:txBody>
      </p:sp>
    </p:spTree>
    <p:extLst>
      <p:ext uri="{BB962C8B-B14F-4D97-AF65-F5344CB8AC3E}">
        <p14:creationId xmlns:p14="http://schemas.microsoft.com/office/powerpoint/2010/main" val="2940378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89F5DC-BA09-497C-B0E1-40D54FB1B61C}" type="datetimeFigureOut">
              <a:rPr lang="en-US" smtClean="0"/>
              <a:t>12/7/2015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80C13-0DCD-4E3D-8AFA-E950C40943F0}" type="slidenum">
              <a:rPr lang="en-US" smtClean="0"/>
              <a:t>‹#›</a:t>
            </a:fld>
            <a:endParaRPr lang="en-US"/>
          </a:p>
        </p:txBody>
      </p:sp>
    </p:spTree>
    <p:extLst>
      <p:ext uri="{BB962C8B-B14F-4D97-AF65-F5344CB8AC3E}">
        <p14:creationId xmlns:p14="http://schemas.microsoft.com/office/powerpoint/2010/main" val="3210757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89F5DC-BA09-497C-B0E1-40D54FB1B61C}" type="datetimeFigureOut">
              <a:rPr lang="en-US" smtClean="0"/>
              <a:t>12/7/2015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80C13-0DCD-4E3D-8AFA-E950C40943F0}" type="slidenum">
              <a:rPr lang="en-US" smtClean="0"/>
              <a:t>‹#›</a:t>
            </a:fld>
            <a:endParaRPr lang="en-US"/>
          </a:p>
        </p:txBody>
      </p:sp>
    </p:spTree>
    <p:extLst>
      <p:ext uri="{BB962C8B-B14F-4D97-AF65-F5344CB8AC3E}">
        <p14:creationId xmlns:p14="http://schemas.microsoft.com/office/powerpoint/2010/main" val="2032411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589F5DC-BA09-497C-B0E1-40D54FB1B61C}" type="datetimeFigureOut">
              <a:rPr lang="en-US" smtClean="0"/>
              <a:t>12/7/2015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80C13-0DCD-4E3D-8AFA-E950C40943F0}" type="slidenum">
              <a:rPr lang="en-US" smtClean="0"/>
              <a:t>‹#›</a:t>
            </a:fld>
            <a:endParaRPr lang="en-US"/>
          </a:p>
        </p:txBody>
      </p:sp>
    </p:spTree>
    <p:extLst>
      <p:ext uri="{BB962C8B-B14F-4D97-AF65-F5344CB8AC3E}">
        <p14:creationId xmlns:p14="http://schemas.microsoft.com/office/powerpoint/2010/main" val="194797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89F5DC-BA09-497C-B0E1-40D54FB1B61C}" type="datetimeFigureOut">
              <a:rPr lang="en-US" smtClean="0"/>
              <a:t>12/7/2015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680C13-0DCD-4E3D-8AFA-E950C40943F0}" type="slidenum">
              <a:rPr lang="en-US" smtClean="0"/>
              <a:t>‹#›</a:t>
            </a:fld>
            <a:endParaRPr lang="en-US"/>
          </a:p>
        </p:txBody>
      </p:sp>
    </p:spTree>
    <p:extLst>
      <p:ext uri="{BB962C8B-B14F-4D97-AF65-F5344CB8AC3E}">
        <p14:creationId xmlns:p14="http://schemas.microsoft.com/office/powerpoint/2010/main" val="1589480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589F5DC-BA09-497C-B0E1-40D54FB1B61C}" type="datetimeFigureOut">
              <a:rPr lang="en-US" smtClean="0"/>
              <a:t>12/7/2015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680C13-0DCD-4E3D-8AFA-E950C40943F0}" type="slidenum">
              <a:rPr lang="en-US" smtClean="0"/>
              <a:t>‹#›</a:t>
            </a:fld>
            <a:endParaRPr lang="en-US"/>
          </a:p>
        </p:txBody>
      </p:sp>
    </p:spTree>
    <p:extLst>
      <p:ext uri="{BB962C8B-B14F-4D97-AF65-F5344CB8AC3E}">
        <p14:creationId xmlns:p14="http://schemas.microsoft.com/office/powerpoint/2010/main" val="2978158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589F5DC-BA09-497C-B0E1-40D54FB1B61C}" type="datetimeFigureOut">
              <a:rPr lang="en-US" smtClean="0"/>
              <a:t>12/7/2015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680C13-0DCD-4E3D-8AFA-E950C40943F0}" type="slidenum">
              <a:rPr lang="en-US" smtClean="0"/>
              <a:t>‹#›</a:t>
            </a:fld>
            <a:endParaRPr lang="en-US"/>
          </a:p>
        </p:txBody>
      </p:sp>
    </p:spTree>
    <p:extLst>
      <p:ext uri="{BB962C8B-B14F-4D97-AF65-F5344CB8AC3E}">
        <p14:creationId xmlns:p14="http://schemas.microsoft.com/office/powerpoint/2010/main" val="2825768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589F5DC-BA09-497C-B0E1-40D54FB1B61C}" type="datetimeFigureOut">
              <a:rPr lang="en-US" smtClean="0"/>
              <a:t>12/7/2015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680C13-0DCD-4E3D-8AFA-E950C40943F0}" type="slidenum">
              <a:rPr lang="en-US" smtClean="0"/>
              <a:t>‹#›</a:t>
            </a:fld>
            <a:endParaRPr lang="en-US"/>
          </a:p>
        </p:txBody>
      </p:sp>
    </p:spTree>
    <p:extLst>
      <p:ext uri="{BB962C8B-B14F-4D97-AF65-F5344CB8AC3E}">
        <p14:creationId xmlns:p14="http://schemas.microsoft.com/office/powerpoint/2010/main" val="4187343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89F5DC-BA09-497C-B0E1-40D54FB1B61C}" type="datetimeFigureOut">
              <a:rPr lang="en-US" smtClean="0"/>
              <a:t>12/7/2015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680C13-0DCD-4E3D-8AFA-E950C40943F0}" type="slidenum">
              <a:rPr lang="en-US" smtClean="0"/>
              <a:t>‹#›</a:t>
            </a:fld>
            <a:endParaRPr lang="en-US"/>
          </a:p>
        </p:txBody>
      </p:sp>
    </p:spTree>
    <p:extLst>
      <p:ext uri="{BB962C8B-B14F-4D97-AF65-F5344CB8AC3E}">
        <p14:creationId xmlns:p14="http://schemas.microsoft.com/office/powerpoint/2010/main" val="22893829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89F5DC-BA09-497C-B0E1-40D54FB1B61C}" type="datetimeFigureOut">
              <a:rPr lang="en-US" smtClean="0"/>
              <a:t>12/7/2015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680C13-0DCD-4E3D-8AFA-E950C40943F0}" type="slidenum">
              <a:rPr lang="en-US" smtClean="0"/>
              <a:t>‹#›</a:t>
            </a:fld>
            <a:endParaRPr lang="en-US"/>
          </a:p>
        </p:txBody>
      </p:sp>
    </p:spTree>
    <p:extLst>
      <p:ext uri="{BB962C8B-B14F-4D97-AF65-F5344CB8AC3E}">
        <p14:creationId xmlns:p14="http://schemas.microsoft.com/office/powerpoint/2010/main" val="40228408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589F5DC-BA09-497C-B0E1-40D54FB1B61C}" type="datetimeFigureOut">
              <a:rPr lang="en-US" smtClean="0"/>
              <a:t>12/7/2015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680C13-0DCD-4E3D-8AFA-E950C40943F0}" type="slidenum">
              <a:rPr lang="en-US" smtClean="0"/>
              <a:t>‹#›</a:t>
            </a:fld>
            <a:endParaRPr lang="en-US"/>
          </a:p>
        </p:txBody>
      </p:sp>
    </p:spTree>
    <p:extLst>
      <p:ext uri="{BB962C8B-B14F-4D97-AF65-F5344CB8AC3E}">
        <p14:creationId xmlns:p14="http://schemas.microsoft.com/office/powerpoint/2010/main" val="876178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89F5DC-BA09-497C-B0E1-40D54FB1B61C}" type="datetimeFigureOut">
              <a:rPr lang="en-US" smtClean="0"/>
              <a:t>12/7/2015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680C13-0DCD-4E3D-8AFA-E950C40943F0}" type="slidenum">
              <a:rPr lang="en-US" smtClean="0"/>
              <a:t>‹#›</a:t>
            </a:fld>
            <a:endParaRPr lang="en-US"/>
          </a:p>
        </p:txBody>
      </p:sp>
    </p:spTree>
    <p:extLst>
      <p:ext uri="{BB962C8B-B14F-4D97-AF65-F5344CB8AC3E}">
        <p14:creationId xmlns:p14="http://schemas.microsoft.com/office/powerpoint/2010/main" val="27243180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Times New Roman" panose="02020603050405020304" pitchFamily="18" charset="0"/>
                <a:cs typeface="Times New Roman" panose="02020603050405020304" pitchFamily="18" charset="0"/>
              </a:rPr>
              <a:t>Chapter 12 and 13-Test Materials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509529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763000" cy="1143000"/>
          </a:xfrm>
        </p:spPr>
        <p:txBody>
          <a:bodyPr>
            <a:normAutofit/>
          </a:bodyPr>
          <a:lstStyle/>
          <a:p>
            <a:r>
              <a:rPr lang="en-US" sz="3600" u="sng" dirty="0" smtClean="0">
                <a:latin typeface="Times New Roman" panose="02020603050405020304" pitchFamily="18" charset="0"/>
                <a:cs typeface="Times New Roman" panose="02020603050405020304" pitchFamily="18" charset="0"/>
              </a:rPr>
              <a:t>“Shutting Out the Light” Political Cartoon </a:t>
            </a:r>
            <a:endParaRPr lang="en-US" sz="3600" u="sng" dirty="0">
              <a:latin typeface="Times New Roman" panose="02020603050405020304" pitchFamily="18" charset="0"/>
              <a:cs typeface="Times New Roman" panose="02020603050405020304" pitchFamily="18" charset="0"/>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1616015" y="1600200"/>
            <a:ext cx="5867400" cy="5029200"/>
          </a:xfrm>
          <a:prstGeom prst="rect">
            <a:avLst/>
          </a:prstGeom>
          <a:noFill/>
          <a:ln>
            <a:noFill/>
          </a:ln>
        </p:spPr>
      </p:pic>
    </p:spTree>
    <p:extLst>
      <p:ext uri="{BB962C8B-B14F-4D97-AF65-F5344CB8AC3E}">
        <p14:creationId xmlns:p14="http://schemas.microsoft.com/office/powerpoint/2010/main" val="12291830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u="sng" dirty="0" smtClean="0">
                <a:latin typeface="Times New Roman" panose="02020603050405020304" pitchFamily="18" charset="0"/>
                <a:cs typeface="Times New Roman" panose="02020603050405020304" pitchFamily="18" charset="0"/>
              </a:rPr>
              <a:t>Distribution of Personal Income Earned by All Americans in 1929 Chart/Graph</a:t>
            </a:r>
            <a:endParaRPr lang="en-US" sz="3600" u="sng" dirty="0">
              <a:latin typeface="Times New Roman" panose="02020603050405020304" pitchFamily="18" charset="0"/>
              <a:cs typeface="Times New Roman" panose="02020603050405020304" pitchFamily="18" charset="0"/>
            </a:endParaRPr>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981200"/>
            <a:ext cx="8229600" cy="4166667"/>
          </a:xfrm>
          <a:prstGeom prst="rect">
            <a:avLst/>
          </a:prstGeom>
          <a:noFill/>
          <a:ln>
            <a:noFill/>
          </a:ln>
        </p:spPr>
      </p:pic>
    </p:spTree>
    <p:extLst>
      <p:ext uri="{BB962C8B-B14F-4D97-AF65-F5344CB8AC3E}">
        <p14:creationId xmlns:p14="http://schemas.microsoft.com/office/powerpoint/2010/main" val="41446490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anose="02020603050405020304" pitchFamily="18" charset="0"/>
                <a:cs typeface="Times New Roman" panose="02020603050405020304" pitchFamily="18" charset="0"/>
              </a:rPr>
              <a:t>Primary Sources </a:t>
            </a:r>
            <a:endParaRPr lang="en-US" u="sng" dirty="0">
              <a:latin typeface="Times New Roman" panose="02020603050405020304" pitchFamily="18" charset="0"/>
              <a:cs typeface="Times New Roman" panose="02020603050405020304" pitchFamily="18" charset="0"/>
            </a:endParaRPr>
          </a:p>
        </p:txBody>
      </p:sp>
      <p:sp>
        <p:nvSpPr>
          <p:cNvPr id="4" name="Text Box 2"/>
          <p:cNvSpPr txBox="1">
            <a:spLocks noChangeArrowheads="1"/>
          </p:cNvSpPr>
          <p:nvPr/>
        </p:nvSpPr>
        <p:spPr bwMode="auto">
          <a:xfrm>
            <a:off x="1524000" y="1600200"/>
            <a:ext cx="6305550" cy="175641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spAutoFit/>
          </a:bodyPr>
          <a:lstStyle/>
          <a:p>
            <a:pPr marL="0" marR="0">
              <a:lnSpc>
                <a:spcPct val="115000"/>
              </a:lnSpc>
              <a:spcBef>
                <a:spcPts val="0"/>
              </a:spcBef>
              <a:spcAft>
                <a:spcPts val="1000"/>
              </a:spcAft>
            </a:pPr>
            <a:r>
              <a:rPr lang="en-US" sz="1200">
                <a:effectLst/>
                <a:latin typeface="Times New Roman"/>
                <a:ea typeface="Calibri"/>
                <a:cs typeface="Times New Roman"/>
              </a:rPr>
              <a:t>“He smiled understandingly-much more than understandingly. It was one of those rare smiles with a quality of eternal reassurance in it, that you may come across four or five times in life. It faced–or seemed to face–the whole eternal world for an instant, and then concentrated on you with an irresistible prejudice in your favor. It understood you just as far as you wanted to be understood, believed in you as you would like to believe in yourself, and assured you that it had precisely the impression of you that, at your best, you hoped to convey.”</a:t>
            </a:r>
            <a:endParaRPr lang="en-US" sz="1100">
              <a:effectLst/>
              <a:latin typeface="Calibri"/>
              <a:ea typeface="Calibri"/>
              <a:cs typeface="Times New Roman"/>
            </a:endParaRPr>
          </a:p>
          <a:p>
            <a:pPr marL="0" marR="0" algn="r">
              <a:lnSpc>
                <a:spcPct val="115000"/>
              </a:lnSpc>
              <a:spcBef>
                <a:spcPts val="0"/>
              </a:spcBef>
              <a:spcAft>
                <a:spcPts val="1000"/>
              </a:spcAft>
            </a:pPr>
            <a:r>
              <a:rPr lang="en-US" sz="1150">
                <a:effectLst/>
                <a:latin typeface="Times New Roman"/>
                <a:ea typeface="Calibri"/>
                <a:cs typeface="Times New Roman"/>
              </a:rPr>
              <a:t>-F. Scott Fitzgerald, </a:t>
            </a:r>
            <a:r>
              <a:rPr lang="en-US" sz="1150" b="1" i="1" u="sng">
                <a:effectLst/>
                <a:latin typeface="Times New Roman"/>
                <a:ea typeface="Calibri"/>
                <a:cs typeface="Times New Roman"/>
              </a:rPr>
              <a:t>The Great Gatsby</a:t>
            </a:r>
            <a:r>
              <a:rPr lang="en-US" sz="1150">
                <a:effectLst/>
                <a:latin typeface="Times New Roman"/>
                <a:ea typeface="Calibri"/>
                <a:cs typeface="Times New Roman"/>
              </a:rPr>
              <a:t> </a:t>
            </a:r>
            <a:endParaRPr lang="en-US" sz="1100">
              <a:effectLst/>
              <a:latin typeface="Calibri"/>
              <a:ea typeface="Calibri"/>
              <a:cs typeface="Times New Roman"/>
            </a:endParaRPr>
          </a:p>
        </p:txBody>
      </p:sp>
      <p:sp>
        <p:nvSpPr>
          <p:cNvPr id="5" name="Text Box 2"/>
          <p:cNvSpPr txBox="1">
            <a:spLocks noChangeArrowheads="1"/>
          </p:cNvSpPr>
          <p:nvPr/>
        </p:nvSpPr>
        <p:spPr bwMode="auto">
          <a:xfrm>
            <a:off x="1560303" y="4255698"/>
            <a:ext cx="6286500" cy="1524000"/>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marL="0" marR="0">
              <a:lnSpc>
                <a:spcPct val="115000"/>
              </a:lnSpc>
              <a:spcBef>
                <a:spcPts val="0"/>
              </a:spcBef>
              <a:spcAft>
                <a:spcPts val="1000"/>
              </a:spcAft>
            </a:pPr>
            <a:r>
              <a:rPr lang="en-US" sz="1200">
                <a:effectLst/>
                <a:latin typeface="Times New Roman"/>
                <a:ea typeface="Calibri"/>
                <a:cs typeface="Times New Roman"/>
              </a:rPr>
              <a:t>“They were smart and sophisticated, with an air of independence about them, and so casual about their looks and clothes and manners as to be almost slapdash. I don't know if I realized as soon as I began seeing them that they represented the wave of the future, but I do know I was drawn to them. I shared their restlessness, understood their determination to free themselves of the Victorian shackles of the pre-World War I era and find out for themselves what life was all about.” </a:t>
            </a:r>
            <a:endParaRPr lang="en-US" sz="1100">
              <a:effectLst/>
              <a:latin typeface="Calibri"/>
              <a:ea typeface="Calibri"/>
              <a:cs typeface="Times New Roman"/>
            </a:endParaRPr>
          </a:p>
          <a:p>
            <a:pPr marL="0" marR="0" algn="r">
              <a:lnSpc>
                <a:spcPct val="115000"/>
              </a:lnSpc>
              <a:spcBef>
                <a:spcPts val="0"/>
              </a:spcBef>
              <a:spcAft>
                <a:spcPts val="1000"/>
              </a:spcAft>
            </a:pPr>
            <a:r>
              <a:rPr lang="en-US" sz="1200">
                <a:effectLst/>
                <a:latin typeface="Times New Roman"/>
                <a:ea typeface="Calibri"/>
                <a:cs typeface="Times New Roman"/>
              </a:rPr>
              <a:t>-Colleen Moore </a:t>
            </a:r>
            <a:br>
              <a:rPr lang="en-US" sz="1200">
                <a:effectLst/>
                <a:latin typeface="Times New Roman"/>
                <a:ea typeface="Calibri"/>
                <a:cs typeface="Times New Roman"/>
              </a:rPr>
            </a:br>
            <a:endParaRPr lang="en-US" sz="1100">
              <a:effectLst/>
              <a:latin typeface="Calibri"/>
              <a:ea typeface="Calibri"/>
              <a:cs typeface="Times New Roman"/>
            </a:endParaRPr>
          </a:p>
        </p:txBody>
      </p:sp>
    </p:spTree>
    <p:extLst>
      <p:ext uri="{BB962C8B-B14F-4D97-AF65-F5344CB8AC3E}">
        <p14:creationId xmlns:p14="http://schemas.microsoft.com/office/powerpoint/2010/main" val="36833152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241</Words>
  <Application>Microsoft Office PowerPoint</Application>
  <PresentationFormat>On-screen Show (4:3)</PresentationFormat>
  <Paragraphs>8</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Theme</vt:lpstr>
      <vt:lpstr>Chapter 12 and 13-Test Materials </vt:lpstr>
      <vt:lpstr>“Shutting Out the Light” Political Cartoon </vt:lpstr>
      <vt:lpstr>Distribution of Personal Income Earned by All Americans in 1929 Chart/Graph</vt:lpstr>
      <vt:lpstr>Primary Sources </vt:lpstr>
    </vt:vector>
  </TitlesOfParts>
  <Company>Dearborn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12 and 13-Test Materials</dc:title>
  <dc:creator>Windows User</dc:creator>
  <cp:lastModifiedBy>Windows User</cp:lastModifiedBy>
  <cp:revision>2</cp:revision>
  <dcterms:created xsi:type="dcterms:W3CDTF">2015-12-07T12:26:05Z</dcterms:created>
  <dcterms:modified xsi:type="dcterms:W3CDTF">2015-12-07T12:30:59Z</dcterms:modified>
</cp:coreProperties>
</file>