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5" r:id="rId4"/>
    <p:sldId id="266" r:id="rId5"/>
    <p:sldId id="259" r:id="rId6"/>
    <p:sldId id="267" r:id="rId7"/>
    <p:sldId id="262" r:id="rId8"/>
    <p:sldId id="260" r:id="rId9"/>
    <p:sldId id="261" r:id="rId10"/>
    <p:sldId id="263" r:id="rId11"/>
    <p:sldId id="268" r:id="rId12"/>
    <p:sldId id="269" r:id="rId13"/>
    <p:sldId id="270" r:id="rId14"/>
    <p:sldId id="273" r:id="rId15"/>
    <p:sldId id="280" r:id="rId16"/>
    <p:sldId id="281" r:id="rId17"/>
    <p:sldId id="284" r:id="rId18"/>
    <p:sldId id="282" r:id="rId19"/>
    <p:sldId id="283" r:id="rId20"/>
    <p:sldId id="285" r:id="rId21"/>
    <p:sldId id="294" r:id="rId22"/>
    <p:sldId id="288" r:id="rId23"/>
    <p:sldId id="286" r:id="rId24"/>
    <p:sldId id="289" r:id="rId25"/>
    <p:sldId id="293" r:id="rId26"/>
    <p:sldId id="291" r:id="rId27"/>
    <p:sldId id="290" r:id="rId28"/>
    <p:sldId id="274" r:id="rId29"/>
    <p:sldId id="295" r:id="rId30"/>
    <p:sldId id="297" r:id="rId31"/>
    <p:sldId id="296" r:id="rId32"/>
    <p:sldId id="298" r:id="rId33"/>
    <p:sldId id="278" r:id="rId34"/>
    <p:sldId id="279" r:id="rId35"/>
    <p:sldId id="275" r:id="rId36"/>
    <p:sldId id="264" r:id="rId37"/>
    <p:sldId id="312" r:id="rId38"/>
    <p:sldId id="301" r:id="rId39"/>
    <p:sldId id="302" r:id="rId40"/>
    <p:sldId id="303" r:id="rId41"/>
    <p:sldId id="304" r:id="rId42"/>
    <p:sldId id="305" r:id="rId43"/>
    <p:sldId id="307" r:id="rId44"/>
    <p:sldId id="308" r:id="rId45"/>
    <p:sldId id="309" r:id="rId46"/>
    <p:sldId id="311" r:id="rId4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5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6CE3583-E98C-401C-8439-1EFE86F9A070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1BD9E32-5CE7-460F-A2F4-6CAFE04A5BB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://www.sss.gov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The First World War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>
                <a:latin typeface="+mn-lt"/>
              </a:rPr>
              <a:t>Chapter 11</a:t>
            </a:r>
            <a:endParaRPr lang="en-US" sz="5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0704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An assassination Leads to War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57150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In 1908 Austria-Hungary annexed Bosnia and Herzegovina thus creating tension in the region</a:t>
            </a:r>
          </a:p>
          <a:p>
            <a:pPr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On June 28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, 1914 Gavrilo </a:t>
            </a:r>
            <a:r>
              <a:rPr lang="en-US" altLang="en-US" dirty="0" err="1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Princip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assassinated the Archduke Franz Ferdinand and his wife Sophie in Sarajevo, Bosnia.</a:t>
            </a:r>
          </a:p>
          <a:p>
            <a:pPr lvl="1" eaLnBrk="1" hangingPunct="1"/>
            <a:r>
              <a:rPr lang="en-US" altLang="en-US" dirty="0" err="1" smtClean="0">
                <a:solidFill>
                  <a:srgbClr val="002060"/>
                </a:solidFill>
                <a:cs typeface="Times New Roman" pitchFamily="18" charset="0"/>
              </a:rPr>
              <a:t>Princip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 was Serbian so the Austrians declared war to punish Serbia</a:t>
            </a:r>
          </a:p>
          <a:p>
            <a:pPr lvl="2" eaLnBrk="1" hangingPunct="1"/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Harsh demands were placed on Serbia</a:t>
            </a:r>
          </a:p>
          <a:p>
            <a:pPr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Russia soon sided with Serbia and soon the rest of Europe began to take sides as well</a:t>
            </a:r>
          </a:p>
        </p:txBody>
      </p:sp>
      <p:pic>
        <p:nvPicPr>
          <p:cNvPr id="9220" name="Picture 6" descr="FWWprinci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0"/>
            <a:ext cx="2096270" cy="3317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936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i.ytimg.com/vi/VLDn9Wznce0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0"/>
            <a:ext cx="91222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091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images.rarenewspapers.com/ebayimgs/1.65.2012/image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0"/>
            <a:ext cx="9137074" cy="6882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35788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" y="0"/>
            <a:ext cx="9131135" cy="693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863782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24600"/>
            <a:ext cx="8260672" cy="381000"/>
          </a:xfrm>
        </p:spPr>
        <p:txBody>
          <a:bodyPr>
            <a:normAutofit fontScale="90000"/>
          </a:bodyPr>
          <a:lstStyle/>
          <a:p>
            <a:r>
              <a:rPr lang="en-US" sz="1400" b="1" dirty="0">
                <a:latin typeface="+mn-lt"/>
              </a:rPr>
              <a:t>Source: John T. McCutcheon, cartoonist, Chicago Tribune, August 5</a:t>
            </a:r>
            <a:r>
              <a:rPr lang="en-US" sz="1400" b="1" baseline="30000" dirty="0">
                <a:latin typeface="+mn-lt"/>
              </a:rPr>
              <a:t>th</a:t>
            </a:r>
            <a:r>
              <a:rPr lang="en-US" sz="1400" b="1" dirty="0">
                <a:latin typeface="+mn-lt"/>
              </a:rPr>
              <a:t>, 1914</a:t>
            </a:r>
            <a:r>
              <a:rPr lang="en-US" sz="1400" dirty="0">
                <a:latin typeface="+mn-lt"/>
              </a:rPr>
              <a:t/>
            </a:r>
            <a:br>
              <a:rPr lang="en-US" sz="1400" dirty="0">
                <a:latin typeface="+mn-lt"/>
              </a:rPr>
            </a:br>
            <a:endParaRPr lang="en-US" sz="1400" dirty="0">
              <a:latin typeface="+mn-lt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63000" cy="6019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3717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4340" name="Picture 5" descr="ImageVaultHandl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8453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u="sng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43434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Western Front-</a:t>
            </a:r>
            <a:r>
              <a:rPr lang="en-US" altLang="en-US" dirty="0" smtClean="0">
                <a:cs typeface="Times New Roman" pitchFamily="18" charset="0"/>
              </a:rPr>
              <a:t> 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The deadlocked region of Northern France fought over in WWI</a:t>
            </a:r>
          </a:p>
          <a:p>
            <a:pPr eaLnBrk="1" hangingPunct="1"/>
            <a:endParaRPr lang="en-US" altLang="en-US" dirty="0">
              <a:solidFill>
                <a:srgbClr val="002060"/>
              </a:solidFill>
              <a:cs typeface="Times New Roman" pitchFamily="18" charset="0"/>
            </a:endParaRPr>
          </a:p>
          <a:p>
            <a:r>
              <a:rPr lang="en-US" altLang="en-US" b="1" u="sng" dirty="0">
                <a:cs typeface="Times New Roman" pitchFamily="18" charset="0"/>
              </a:rPr>
              <a:t>The Eastern Front-</a:t>
            </a:r>
            <a:r>
              <a:rPr lang="en-US" altLang="en-US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battlefield along the German and Russian border </a:t>
            </a:r>
          </a:p>
          <a:p>
            <a:pPr lvl="1"/>
            <a:r>
              <a:rPr lang="en-US" altLang="en-US" dirty="0">
                <a:solidFill>
                  <a:srgbClr val="002060"/>
                </a:solidFill>
                <a:cs typeface="Times New Roman" pitchFamily="18" charset="0"/>
              </a:rPr>
              <a:t>Russians and Serbs battled Germans and Austro-Hungarians for control of the Eastern front </a:t>
            </a:r>
          </a:p>
          <a:p>
            <a:pPr eaLnBrk="1" hangingPunct="1"/>
            <a:endParaRPr lang="en-US" altLang="en-US" dirty="0" smtClean="0">
              <a:solidFill>
                <a:srgbClr val="002060"/>
              </a:solidFill>
              <a:cs typeface="Times New Roman" pitchFamily="18" charset="0"/>
            </a:endParaRPr>
          </a:p>
          <a:p>
            <a:pPr eaLnBrk="1" hangingPunct="1"/>
            <a:endParaRPr lang="en-US" altLang="en-US" b="1" u="sng" dirty="0" smtClean="0">
              <a:cs typeface="Times New Roman" pitchFamily="18" charset="0"/>
            </a:endParaRPr>
          </a:p>
        </p:txBody>
      </p:sp>
      <p:pic>
        <p:nvPicPr>
          <p:cNvPr id="15364" name="Picture 6" descr="img_dead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590800"/>
            <a:ext cx="3524250" cy="2705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4509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The Fighting Starts </a:t>
            </a:r>
            <a:endParaRPr lang="en-US" altLang="en-US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457200" y="1866105"/>
            <a:ext cx="4343400" cy="4525963"/>
          </a:xfrm>
        </p:spPr>
        <p:txBody>
          <a:bodyPr>
            <a:normAutofit/>
          </a:bodyPr>
          <a:lstStyle/>
          <a:p>
            <a:r>
              <a:rPr lang="en-US" altLang="en-US" sz="2800" b="1" u="sng" dirty="0" smtClean="0">
                <a:cs typeface="Times New Roman" pitchFamily="18" charset="0"/>
              </a:rPr>
              <a:t>Schlieffen </a:t>
            </a:r>
            <a:r>
              <a:rPr lang="en-US" altLang="en-US" sz="2800" b="1" u="sng" dirty="0">
                <a:cs typeface="Times New Roman" pitchFamily="18" charset="0"/>
              </a:rPr>
              <a:t>Plan</a:t>
            </a:r>
            <a:r>
              <a:rPr lang="en-US" altLang="en-US" sz="2800" dirty="0">
                <a:cs typeface="Times New Roman" pitchFamily="18" charset="0"/>
              </a:rPr>
              <a:t>-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Germany plan in which they would defeat France 1</a:t>
            </a:r>
            <a:r>
              <a:rPr lang="en-US" altLang="en-US" sz="2800" baseline="300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sz="2800" dirty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then turn east to fight Russia </a:t>
            </a:r>
          </a:p>
          <a:p>
            <a:pPr lvl="1"/>
            <a:r>
              <a:rPr lang="en-US" altLang="en-US" sz="2800" dirty="0">
                <a:solidFill>
                  <a:srgbClr val="002060"/>
                </a:solidFill>
                <a:cs typeface="Times New Roman" pitchFamily="18" charset="0"/>
              </a:rPr>
              <a:t>A quick defeat of France was vital to the plan 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37" y="2438400"/>
            <a:ext cx="3912561" cy="3067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1978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6388" name="Picture 5" descr="Western-Front-battlefields-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4037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228600" y="1828800"/>
            <a:ext cx="5410200" cy="4525963"/>
          </a:xfrm>
        </p:spPr>
        <p:txBody>
          <a:bodyPr>
            <a:normAutofit fontScale="92500"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Failures of the Schlieffen Plan-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Sept. 5</a:t>
            </a:r>
            <a:r>
              <a:rPr lang="en-US" altLang="en-US" sz="2400" baseline="30000" dirty="0" smtClean="0">
                <a:solidFill>
                  <a:srgbClr val="002060"/>
                </a:solidFill>
                <a:cs typeface="Times New Roman" pitchFamily="18" charset="0"/>
              </a:rPr>
              <a:t>th</a:t>
            </a:r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, 1914 Allied forces attacked the Germans northeast of Paris in the valley of the Marne River</a:t>
            </a:r>
          </a:p>
          <a:p>
            <a:pPr lvl="2" eaLnBrk="1" hangingPunct="1"/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600 taxicabs brought Allied        re-enforcements to the front </a:t>
            </a:r>
          </a:p>
          <a:p>
            <a:pPr lvl="1" eaLnBrk="1" hangingPunct="1"/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Sept.9</a:t>
            </a:r>
            <a:r>
              <a:rPr lang="en-US" altLang="en-US" sz="2400" baseline="30000" dirty="0" smtClean="0">
                <a:solidFill>
                  <a:srgbClr val="002060"/>
                </a:solidFill>
                <a:cs typeface="Times New Roman" pitchFamily="18" charset="0"/>
              </a:rPr>
              <a:t>th</a:t>
            </a:r>
            <a:r>
              <a:rPr lang="en-US" altLang="en-US" sz="2400" dirty="0" smtClean="0">
                <a:solidFill>
                  <a:srgbClr val="002060"/>
                </a:solidFill>
                <a:cs typeface="Times New Roman" pitchFamily="18" charset="0"/>
              </a:rPr>
              <a:t>, the Germans retreated </a:t>
            </a:r>
          </a:p>
          <a:p>
            <a:pPr lvl="1" eaLnBrk="1" hangingPunct="1"/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1</a:t>
            </a:r>
            <a:r>
              <a:rPr lang="en-US" altLang="en-US" sz="2400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sz="24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Battle of the Marne left the Schlieffen Plan in ruins b/c a quick victory no longer existed </a:t>
            </a:r>
          </a:p>
          <a:p>
            <a:pPr lvl="1"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 eaLnBrk="1" hangingPunct="1"/>
            <a:endParaRPr lang="en-US" altLang="en-US" dirty="0" smtClean="0"/>
          </a:p>
        </p:txBody>
      </p:sp>
      <p:pic>
        <p:nvPicPr>
          <p:cNvPr id="17412" name="Picture 8" descr="FWWschP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971800"/>
            <a:ext cx="3200400" cy="2389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411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latin typeface="+mn-lt"/>
              </a:rPr>
              <a:t>Section 1-World War I Begins </a:t>
            </a:r>
          </a:p>
        </p:txBody>
      </p:sp>
      <p:pic>
        <p:nvPicPr>
          <p:cNvPr id="4099" name="Picture 5" descr="Figure10-Page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43025"/>
            <a:ext cx="79533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latin typeface="+mn-lt"/>
              </a:rPr>
              <a:t>The Fighting Starts </a:t>
            </a:r>
            <a:endParaRPr lang="en-US" altLang="en-US" dirty="0" smtClean="0">
              <a:latin typeface="+mn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5638800" cy="5029200"/>
          </a:xfrm>
        </p:spPr>
        <p:txBody>
          <a:bodyPr/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Trench Warfare</a:t>
            </a:r>
            <a:r>
              <a:rPr lang="en-US" altLang="en-US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Soldiers would fight from trenches often for pitifully small pieces of land</a:t>
            </a:r>
          </a:p>
          <a:p>
            <a:pPr lvl="1"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The space between the trenches was called “no man’s land”</a:t>
            </a:r>
          </a:p>
          <a:p>
            <a:pPr lvl="1" eaLnBrk="1" hangingPunct="1"/>
            <a:r>
              <a:rPr lang="en-US" altLang="en-US" dirty="0" smtClean="0">
                <a:solidFill>
                  <a:srgbClr val="002060"/>
                </a:solidFill>
                <a:cs typeface="Times New Roman" pitchFamily="18" charset="0"/>
              </a:rPr>
              <a:t>The trenches along the Western Front reached nearly 500 miles from the North Sea to the Swiss border  </a:t>
            </a:r>
          </a:p>
          <a:p>
            <a:pPr eaLnBrk="1" hangingPunct="1"/>
            <a:endParaRPr lang="en-US" altLang="en-US" b="1" u="sng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New Military Technologies-</a:t>
            </a:r>
            <a:r>
              <a:rPr lang="en-US" altLang="en-US" dirty="0" smtClean="0">
                <a:cs typeface="Times New Roman" pitchFamily="18" charset="0"/>
              </a:rPr>
              <a:t> </a:t>
            </a:r>
          </a:p>
          <a:p>
            <a:pPr lvl="1" eaLnBrk="1" hangingPunct="1"/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Machine guns, poison gas, tanks, armored cars and submarines were widely used for the 1</a:t>
            </a:r>
            <a:r>
              <a:rPr lang="en-US" altLang="en-US" baseline="300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st</a:t>
            </a:r>
            <a:r>
              <a:rPr lang="en-US" altLang="en-US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 time in war</a:t>
            </a:r>
          </a:p>
        </p:txBody>
      </p:sp>
      <p:pic>
        <p:nvPicPr>
          <p:cNvPr id="18436" name="Picture 7" descr="tan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00997"/>
            <a:ext cx="2498725" cy="177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5633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18650" cy="7112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43164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orldwaronetrenchwarfare.weebly.com/uploads/1/5/2/7/15275864/1387780_orig.jpg?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815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812"/>
            <a:ext cx="9120249" cy="68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669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Trench Warfare</a:t>
            </a:r>
            <a:endParaRPr lang="en-US" b="1" u="sng" dirty="0">
              <a:latin typeface="+mn-l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133600"/>
            <a:ext cx="4114801" cy="39167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44933"/>
            <a:ext cx="3886200" cy="39316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457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65"/>
            <a:ext cx="9144000" cy="68483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900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523319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Americans Question Neutrality 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53340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1914 many Americans felt we had no reason to get involved in a war 3,000 miles away.</a:t>
            </a:r>
          </a:p>
          <a:p>
            <a:pPr lvl="1"/>
            <a:r>
              <a:rPr lang="en-US" dirty="0" smtClean="0"/>
              <a:t>Most preferred an isolationist approach </a:t>
            </a:r>
          </a:p>
          <a:p>
            <a:pPr lvl="1"/>
            <a:endParaRPr lang="en-US" dirty="0"/>
          </a:p>
          <a:p>
            <a:r>
              <a:rPr lang="en-US" dirty="0" smtClean="0"/>
              <a:t>Another issue was that many former immigrants identified and sympathized with the nations which they came from.</a:t>
            </a:r>
          </a:p>
          <a:p>
            <a:pPr lvl="1"/>
            <a:r>
              <a:rPr lang="en-US" dirty="0" smtClean="0"/>
              <a:t>This divided Americans along ethnic and social lines </a:t>
            </a:r>
          </a:p>
          <a:p>
            <a:pPr lvl="1"/>
            <a:endParaRPr lang="en-US" dirty="0"/>
          </a:p>
          <a:p>
            <a:r>
              <a:rPr lang="en-US" dirty="0" smtClean="0"/>
              <a:t>America’s economic ties also played a role in our favored position to support the Allies over the Central Powers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980" y="2438400"/>
            <a:ext cx="286258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48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The War Hits Home 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4648200" cy="495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u="sng" dirty="0" smtClean="0">
                <a:cs typeface="Times New Roman" pitchFamily="18" charset="0"/>
              </a:rPr>
              <a:t>Unrestricted Submarine Warfare</a:t>
            </a:r>
            <a:r>
              <a:rPr lang="en-US" altLang="en-US" b="1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cs typeface="Times New Roman" pitchFamily="18" charset="0"/>
              </a:rPr>
              <a:t> Germany announced that their submarines would sink any ships in the water surrounding Britain without warning</a:t>
            </a:r>
          </a:p>
          <a:p>
            <a:pPr lvl="1" eaLnBrk="1" hangingPunct="1"/>
            <a:r>
              <a:rPr lang="en-US" altLang="en-US" dirty="0" smtClean="0">
                <a:cs typeface="Times New Roman" pitchFamily="18" charset="0"/>
              </a:rPr>
              <a:t>After the cruise ship </a:t>
            </a:r>
            <a:r>
              <a:rPr lang="en-US" altLang="en-US" i="1" dirty="0" smtClean="0">
                <a:cs typeface="Times New Roman" pitchFamily="18" charset="0"/>
              </a:rPr>
              <a:t>Lusitania</a:t>
            </a:r>
            <a:r>
              <a:rPr lang="en-US" altLang="en-US" dirty="0" smtClean="0">
                <a:cs typeface="Times New Roman" pitchFamily="18" charset="0"/>
              </a:rPr>
              <a:t> was sunk by a German U-boat leaving 1,198 passengers (128 of them American) dead the U.S. threatened action if the Germans continued to sink neutral ships </a:t>
            </a:r>
          </a:p>
          <a:p>
            <a:pPr lvl="1"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67000"/>
            <a:ext cx="3735394" cy="2543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508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cs typeface="Times New Roman" pitchFamily="18" charset="0"/>
              </a:rPr>
              <a:t>The War Hits Home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3340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sz="2700" b="1" u="sng" dirty="0">
                <a:cs typeface="Times New Roman" pitchFamily="18" charset="0"/>
              </a:rPr>
              <a:t>Americans Join the Fight</a:t>
            </a:r>
            <a:r>
              <a:rPr lang="en-US" altLang="en-US" sz="2700" b="1" dirty="0">
                <a:cs typeface="Times New Roman" pitchFamily="18" charset="0"/>
              </a:rPr>
              <a:t>-</a:t>
            </a:r>
          </a:p>
          <a:p>
            <a:pPr lvl="1"/>
            <a:r>
              <a:rPr lang="en-US" altLang="en-US" sz="2700" dirty="0">
                <a:cs typeface="Times New Roman" pitchFamily="18" charset="0"/>
              </a:rPr>
              <a:t>Germany returned to unrestricted submarine warfare in 1917</a:t>
            </a:r>
          </a:p>
          <a:p>
            <a:endParaRPr lang="en-US" sz="2700" dirty="0" smtClean="0"/>
          </a:p>
          <a:p>
            <a:r>
              <a:rPr lang="en-US" sz="2700" b="1" u="sng" dirty="0" smtClean="0"/>
              <a:t>The British Blockade</a:t>
            </a:r>
            <a:r>
              <a:rPr lang="en-US" sz="2700" b="1" dirty="0" smtClean="0"/>
              <a:t>-</a:t>
            </a:r>
          </a:p>
          <a:p>
            <a:pPr lvl="1"/>
            <a:r>
              <a:rPr lang="en-US" sz="2700" dirty="0" smtClean="0"/>
              <a:t>As the war raged on Great Britain began blocking the German coast to prevent weapons and other military supplies from reaching the hands of the Germans</a:t>
            </a:r>
          </a:p>
          <a:p>
            <a:pPr lvl="1"/>
            <a:r>
              <a:rPr lang="en-US" sz="2700" dirty="0" smtClean="0"/>
              <a:t>By 1917, famine gripped Germany resulting in nearly 750,000 Germans starving to death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718" y="3048000"/>
            <a:ext cx="3274082" cy="2395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1647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Causes of WWI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4876800" cy="4800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Although many Americans wanted to continue their isolationist approach and stay out of Europe's conflicts several factors including industrial interests and our position as a world power made U.S. neutrality difficult </a:t>
            </a:r>
            <a:endParaRPr lang="en-US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102922"/>
            <a:ext cx="3124200" cy="385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5792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>
                <a:latin typeface="+mn-lt"/>
              </a:rPr>
              <a:t>The British Blockade</a:t>
            </a:r>
            <a:endParaRPr lang="en-US" b="1" u="sng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47" y="1828800"/>
            <a:ext cx="795323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52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7302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655159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u="sng" dirty="0">
                <a:cs typeface="Times New Roman" pitchFamily="18" charset="0"/>
              </a:rPr>
              <a:t>The War Hits Home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648200" cy="4800600"/>
          </a:xfrm>
        </p:spPr>
        <p:txBody>
          <a:bodyPr>
            <a:normAutofit/>
          </a:bodyPr>
          <a:lstStyle/>
          <a:p>
            <a:r>
              <a:rPr lang="en-US" sz="2800" b="1" u="sng" dirty="0" smtClean="0"/>
              <a:t>The Election of 1916</a:t>
            </a:r>
            <a:r>
              <a:rPr lang="en-US" sz="2800" b="1" dirty="0" smtClean="0"/>
              <a:t>-</a:t>
            </a:r>
          </a:p>
          <a:p>
            <a:pPr lvl="1"/>
            <a:r>
              <a:rPr lang="en-US" sz="2800" dirty="0" smtClean="0"/>
              <a:t>President Woodrow running under the slogan “He kept us out of war” wins the election against Supreme Court Justice Charles Evans Hughes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233" y="2108200"/>
            <a:ext cx="2923567" cy="383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55879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u="sng" dirty="0" smtClean="0">
                <a:latin typeface="+mn-lt"/>
                <a:cs typeface="Times New Roman" pitchFamily="18" charset="0"/>
              </a:rPr>
              <a:t>The United States Declares War </a:t>
            </a:r>
            <a:endParaRPr lang="en-US" altLang="en-US" b="1" dirty="0" smtClean="0">
              <a:latin typeface="+mn-lt"/>
            </a:endParaRP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5410200" cy="4876800"/>
          </a:xfrm>
        </p:spPr>
        <p:txBody>
          <a:bodyPr>
            <a:normAutofit lnSpcReduction="10000"/>
          </a:bodyPr>
          <a:lstStyle/>
          <a:p>
            <a:r>
              <a:rPr lang="en-US" altLang="en-US" b="1" u="sng" dirty="0" smtClean="0">
                <a:cs typeface="Times New Roman" pitchFamily="18" charset="0"/>
              </a:rPr>
              <a:t>The Zimmerman Note</a:t>
            </a:r>
            <a:r>
              <a:rPr lang="en-US" altLang="en-US" b="1" dirty="0" smtClean="0">
                <a:cs typeface="Times New Roman" pitchFamily="18" charset="0"/>
              </a:rPr>
              <a:t>-</a:t>
            </a:r>
            <a:r>
              <a:rPr lang="en-US" altLang="en-US" dirty="0" smtClean="0">
                <a:cs typeface="Times New Roman" pitchFamily="18" charset="0"/>
              </a:rPr>
              <a:t> In February, 1917 the U.S. intercepted a German telegram headed to Mexico</a:t>
            </a:r>
          </a:p>
          <a:p>
            <a:pPr lvl="2" eaLnBrk="1" hangingPunct="1"/>
            <a:r>
              <a:rPr lang="en-US" altLang="en-US" sz="2400" dirty="0" smtClean="0">
                <a:cs typeface="Times New Roman" pitchFamily="18" charset="0"/>
              </a:rPr>
              <a:t>Germany wanted Mexico to join their fight and in return they would help Mexico “reconquer” the lands they lost to the U.S.</a:t>
            </a:r>
          </a:p>
          <a:p>
            <a:pPr lvl="2" eaLnBrk="1" hangingPunct="1"/>
            <a:r>
              <a:rPr lang="en-US" altLang="en-US" sz="2400" dirty="0" smtClean="0">
                <a:cs typeface="Times New Roman" pitchFamily="18" charset="0"/>
              </a:rPr>
              <a:t>This led President Wilson to ask for a declaration of war against Germany on April 2</a:t>
            </a:r>
            <a:r>
              <a:rPr lang="en-US" altLang="en-US" sz="2400" baseline="30000" dirty="0" smtClean="0">
                <a:cs typeface="Times New Roman" pitchFamily="18" charset="0"/>
              </a:rPr>
              <a:t>nd</a:t>
            </a:r>
            <a:r>
              <a:rPr lang="en-US" altLang="en-US" sz="2400" dirty="0" smtClean="0">
                <a:cs typeface="Times New Roman" pitchFamily="18" charset="0"/>
              </a:rPr>
              <a:t>, 1917</a:t>
            </a:r>
          </a:p>
          <a:p>
            <a:pPr eaLnBrk="1" hangingPunct="1"/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499" y="3000375"/>
            <a:ext cx="2767301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151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u="sng" smtClean="0">
                <a:latin typeface="Times New Roman" pitchFamily="18" charset="0"/>
                <a:cs typeface="Times New Roman" pitchFamily="18" charset="0"/>
              </a:rPr>
              <a:t>The Zimmerman Note </a:t>
            </a:r>
          </a:p>
        </p:txBody>
      </p:sp>
      <p:pic>
        <p:nvPicPr>
          <p:cNvPr id="27651" name="Picture 4" descr="Zimmerman Note- Origion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00200"/>
            <a:ext cx="3962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 descr="Zimmerman Note-Decod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12" y="1676400"/>
            <a:ext cx="40513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66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b="1" u="sng" dirty="0">
                <a:latin typeface="+mn-lt"/>
                <a:cs typeface="Times New Roman" pitchFamily="18" charset="0"/>
              </a:rPr>
              <a:t>The United States Declares War </a:t>
            </a:r>
            <a:endParaRPr lang="en-US" b="1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28" y="1828800"/>
            <a:ext cx="4800600" cy="48006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America Acts</a:t>
            </a:r>
            <a:r>
              <a:rPr lang="en-US" b="1" dirty="0" smtClean="0"/>
              <a:t>-</a:t>
            </a:r>
          </a:p>
          <a:p>
            <a:pPr lvl="1"/>
            <a:r>
              <a:rPr lang="en-US" sz="2400" dirty="0" smtClean="0"/>
              <a:t>On April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, 1917 President Wilson delivered his war resolution in which he hoped to make the world “safe for democracy”</a:t>
            </a:r>
          </a:p>
          <a:p>
            <a:pPr lvl="2"/>
            <a:r>
              <a:rPr lang="en-US" sz="2400" dirty="0" smtClean="0"/>
              <a:t>Congress granted a declaration of war a few days later allowing the United States to enter the war on the side of the allies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336" y="3107531"/>
            <a:ext cx="3354224" cy="2243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12129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u="sng" dirty="0" smtClean="0">
                <a:latin typeface="+mn-lt"/>
              </a:rPr>
              <a:t>Section 2-American Power Tips the Balance</a:t>
            </a:r>
            <a:endParaRPr lang="en-US" sz="2600" b="1" u="sng" dirty="0"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133600"/>
            <a:ext cx="5984987" cy="4124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715241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A New American </a:t>
            </a:r>
            <a:r>
              <a:rPr lang="en-US" u="sng" dirty="0" err="1" smtClean="0">
                <a:latin typeface="+mn-lt"/>
              </a:rPr>
              <a:t>HEro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5867400" cy="4876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Eddie </a:t>
            </a:r>
            <a:r>
              <a:rPr lang="en-US" dirty="0" err="1" smtClean="0">
                <a:solidFill>
                  <a:srgbClr val="7030A0"/>
                </a:solidFill>
              </a:rPr>
              <a:t>Rickenbaker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/>
              <a:t>Famous </a:t>
            </a:r>
            <a:r>
              <a:rPr lang="en-US" dirty="0"/>
              <a:t>WWI fighter </a:t>
            </a:r>
            <a:r>
              <a:rPr lang="en-US" dirty="0" smtClean="0"/>
              <a:t>pilot who before the war was a race car driver </a:t>
            </a:r>
            <a:endParaRPr lang="en-US" dirty="0"/>
          </a:p>
          <a:p>
            <a:r>
              <a:rPr lang="en-US" dirty="0" smtClean="0">
                <a:solidFill>
                  <a:srgbClr val="7030A0"/>
                </a:solidFill>
              </a:rPr>
              <a:t>Very little military training and he actually learned </a:t>
            </a:r>
            <a:r>
              <a:rPr lang="en-US" dirty="0">
                <a:solidFill>
                  <a:srgbClr val="7030A0"/>
                </a:solidFill>
              </a:rPr>
              <a:t>to fly on his </a:t>
            </a:r>
            <a:r>
              <a:rPr lang="en-US" dirty="0" smtClean="0">
                <a:solidFill>
                  <a:srgbClr val="7030A0"/>
                </a:solidFill>
              </a:rPr>
              <a:t>own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/>
              <a:t>He is best known for fighting </a:t>
            </a:r>
            <a:r>
              <a:rPr lang="en-US" dirty="0"/>
              <a:t>the German “Flying Circus” led by the “Red Baron” Manfred von </a:t>
            </a:r>
            <a:r>
              <a:rPr lang="en-US" dirty="0" err="1"/>
              <a:t>Richthofen</a:t>
            </a:r>
            <a:endParaRPr lang="en-US" dirty="0"/>
          </a:p>
          <a:p>
            <a:r>
              <a:rPr lang="en-US" dirty="0">
                <a:solidFill>
                  <a:srgbClr val="7030A0"/>
                </a:solidFill>
              </a:rPr>
              <a:t>Engaged in 134 air battles and downed 26 enemy </a:t>
            </a:r>
            <a:r>
              <a:rPr lang="en-US" dirty="0" smtClean="0">
                <a:solidFill>
                  <a:srgbClr val="7030A0"/>
                </a:solidFill>
              </a:rPr>
              <a:t>aircrafts</a:t>
            </a:r>
          </a:p>
          <a:p>
            <a:pPr lvl="1"/>
            <a:r>
              <a:rPr lang="en-US" dirty="0" smtClean="0"/>
              <a:t>He received the nickname “American Ace of Aces” 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096" y="2714146"/>
            <a:ext cx="2556704" cy="29537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63828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1. How did the United States raise an </a:t>
            </a:r>
            <a:r>
              <a:rPr lang="en-US" u="sng" dirty="0" smtClean="0">
                <a:latin typeface="+mn-lt"/>
              </a:rPr>
              <a:t>army?</a:t>
            </a:r>
            <a:endParaRPr lang="en-US" u="sng" dirty="0">
              <a:latin typeface="+mn-lt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172200" cy="51054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Selective Service </a:t>
            </a:r>
            <a:r>
              <a:rPr lang="en-US" dirty="0" smtClean="0">
                <a:hlinkClick r:id="rId2"/>
              </a:rPr>
              <a:t>Act</a:t>
            </a:r>
            <a:r>
              <a:rPr lang="en-US" dirty="0" smtClean="0"/>
              <a:t>-</a:t>
            </a:r>
            <a:r>
              <a:rPr lang="en-US" dirty="0" smtClean="0">
                <a:solidFill>
                  <a:schemeClr val="tx1"/>
                </a:solidFill>
              </a:rPr>
              <a:t>This </a:t>
            </a:r>
            <a:r>
              <a:rPr lang="en-US" dirty="0" smtClean="0">
                <a:solidFill>
                  <a:schemeClr val="tx1"/>
                </a:solidFill>
              </a:rPr>
              <a:t>act forced men to </a:t>
            </a:r>
            <a:r>
              <a:rPr lang="en-US" dirty="0" smtClean="0">
                <a:solidFill>
                  <a:schemeClr val="tx1"/>
                </a:solidFill>
              </a:rPr>
              <a:t>register </a:t>
            </a:r>
            <a:r>
              <a:rPr lang="en-US" dirty="0" smtClean="0">
                <a:solidFill>
                  <a:schemeClr val="tx1"/>
                </a:solidFill>
              </a:rPr>
              <a:t>to be randomly selected for </a:t>
            </a:r>
            <a:r>
              <a:rPr lang="en-US" dirty="0" smtClean="0">
                <a:solidFill>
                  <a:schemeClr val="tx1"/>
                </a:solidFill>
              </a:rPr>
              <a:t>military service.</a:t>
            </a:r>
            <a:endParaRPr lang="en-US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There was o</a:t>
            </a:r>
            <a:r>
              <a:rPr lang="en-US" sz="1800" dirty="0" smtClean="0">
                <a:solidFill>
                  <a:srgbClr val="7030A0"/>
                </a:solidFill>
              </a:rPr>
              <a:t>nly </a:t>
            </a:r>
            <a:r>
              <a:rPr lang="en-US" sz="1800" dirty="0" smtClean="0">
                <a:solidFill>
                  <a:srgbClr val="7030A0"/>
                </a:solidFill>
              </a:rPr>
              <a:t>200,000 men in service when war was declared.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Selective Service Act required all abled bodied men </a:t>
            </a:r>
            <a:r>
              <a:rPr lang="en-US" sz="1800" dirty="0" smtClean="0">
                <a:solidFill>
                  <a:schemeClr val="tx1"/>
                </a:solidFill>
              </a:rPr>
              <a:t>18 to 45 to register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24 million register; 3 million are drafted; 2 million go to Europe. </a:t>
            </a:r>
            <a:endParaRPr lang="en-US" sz="1800" dirty="0" smtClean="0">
              <a:solidFill>
                <a:srgbClr val="7030A0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Most </a:t>
            </a:r>
            <a:r>
              <a:rPr lang="en-US" sz="1800" dirty="0" smtClean="0">
                <a:solidFill>
                  <a:schemeClr val="tx1"/>
                </a:solidFill>
              </a:rPr>
              <a:t>did not attend high school (illiteracy at 25%)</a:t>
            </a: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Almost ½ million African Americans in US armed forces; over ½ served in France.  </a:t>
            </a:r>
            <a:endParaRPr lang="en-US" sz="1800" dirty="0" smtClean="0">
              <a:solidFill>
                <a:srgbClr val="7030A0"/>
              </a:solidFill>
            </a:endParaRPr>
          </a:p>
          <a:p>
            <a:pPr lvl="2"/>
            <a:r>
              <a:rPr lang="en-US" sz="1600" dirty="0" smtClean="0">
                <a:solidFill>
                  <a:schemeClr val="tx1"/>
                </a:solidFill>
              </a:rPr>
              <a:t>Their </a:t>
            </a:r>
            <a:r>
              <a:rPr lang="en-US" sz="1600" dirty="0" smtClean="0">
                <a:solidFill>
                  <a:schemeClr val="tx1"/>
                </a:solidFill>
              </a:rPr>
              <a:t>units were segregated. The all-black 369</a:t>
            </a:r>
            <a:r>
              <a:rPr lang="en-US" sz="1600" baseline="30000" dirty="0" smtClean="0">
                <a:solidFill>
                  <a:schemeClr val="tx1"/>
                </a:solidFill>
              </a:rPr>
              <a:t>th</a:t>
            </a:r>
            <a:r>
              <a:rPr lang="en-US" sz="1600" dirty="0" smtClean="0">
                <a:solidFill>
                  <a:schemeClr val="tx1"/>
                </a:solidFill>
              </a:rPr>
              <a:t> infantry  saw more continuous duty on front line than any other regiment. </a:t>
            </a:r>
            <a:endParaRPr lang="en-US" sz="1600" dirty="0" smtClean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rgbClr val="7030A0"/>
                </a:solidFill>
              </a:rPr>
              <a:t>Women </a:t>
            </a:r>
            <a:r>
              <a:rPr lang="en-US" sz="1800" dirty="0" smtClean="0">
                <a:solidFill>
                  <a:srgbClr val="7030A0"/>
                </a:solidFill>
              </a:rPr>
              <a:t>served in the Navy &amp; Marines (non-combat positions).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057400"/>
            <a:ext cx="2297271" cy="35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0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381000"/>
            <a:ext cx="8260672" cy="10394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2. How did U.S. soldiers help win the </a:t>
            </a:r>
            <a:r>
              <a:rPr lang="en-US" u="sng" dirty="0" smtClean="0">
                <a:latin typeface="+mn-lt"/>
              </a:rPr>
              <a:t>war?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343400" y="1752600"/>
            <a:ext cx="4495800" cy="48307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7030A0"/>
                </a:solidFill>
              </a:rPr>
              <a:t>Gov’t. made mass production of ships a priority.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US factories (with help from the Gov’t.) mass produced ships to get men, supplies &amp; equipment overseas);</a:t>
            </a:r>
          </a:p>
          <a:p>
            <a:r>
              <a:rPr lang="en-US" sz="2400" dirty="0" smtClean="0">
                <a:solidFill>
                  <a:srgbClr val="7030A0"/>
                </a:solidFill>
              </a:rPr>
              <a:t>After almost </a:t>
            </a:r>
            <a:r>
              <a:rPr lang="en-US" sz="2400" dirty="0" smtClean="0">
                <a:solidFill>
                  <a:srgbClr val="7030A0"/>
                </a:solidFill>
              </a:rPr>
              <a:t>three </a:t>
            </a:r>
            <a:r>
              <a:rPr lang="en-US" sz="2400" dirty="0" smtClean="0">
                <a:solidFill>
                  <a:srgbClr val="7030A0"/>
                </a:solidFill>
              </a:rPr>
              <a:t>years of fighting, Allied forces were exhausted.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American troops were fresh and enthusiastic</a:t>
            </a:r>
            <a:r>
              <a:rPr lang="en-US" sz="2400" dirty="0" smtClean="0">
                <a:solidFill>
                  <a:schemeClr val="tx1"/>
                </a:solidFill>
              </a:rPr>
              <a:t>!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14600"/>
            <a:ext cx="3356886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21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419600" cy="4724400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Generally historians cite four long-term causes of WWI:</a:t>
            </a:r>
          </a:p>
          <a:p>
            <a:pPr lvl="1"/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</a:rPr>
              <a:t>Nationalism</a:t>
            </a:r>
            <a:r>
              <a:rPr lang="en-US" sz="3400" dirty="0" smtClean="0"/>
              <a:t> </a:t>
            </a:r>
          </a:p>
          <a:p>
            <a:pPr lvl="1"/>
            <a:r>
              <a:rPr lang="en-US" sz="3400" dirty="0" smtClean="0">
                <a:solidFill>
                  <a:srgbClr val="002060"/>
                </a:solidFill>
              </a:rPr>
              <a:t>Imperialism </a:t>
            </a:r>
          </a:p>
          <a:p>
            <a:pPr lvl="1"/>
            <a:r>
              <a:rPr lang="en-US" sz="3400" dirty="0" smtClean="0">
                <a:solidFill>
                  <a:schemeClr val="accent5">
                    <a:lumMod val="50000"/>
                  </a:schemeClr>
                </a:solidFill>
              </a:rPr>
              <a:t>Militarism </a:t>
            </a:r>
          </a:p>
          <a:p>
            <a:pPr lvl="1"/>
            <a:r>
              <a:rPr lang="en-US" sz="3400" dirty="0" smtClean="0">
                <a:solidFill>
                  <a:srgbClr val="002060"/>
                </a:solidFill>
              </a:rPr>
              <a:t>Alliance Systems </a:t>
            </a:r>
            <a:endParaRPr lang="en-US" sz="3400" dirty="0">
              <a:solidFill>
                <a:srgbClr val="002060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2907221" cy="450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0289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3. How did the U.S. build its naval </a:t>
            </a:r>
            <a:r>
              <a:rPr lang="en-US" u="sng" dirty="0" smtClean="0">
                <a:latin typeface="+mn-lt"/>
              </a:rPr>
              <a:t>force?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600" dirty="0" smtClean="0">
                <a:solidFill>
                  <a:schemeClr val="tx1"/>
                </a:solidFill>
              </a:rPr>
              <a:t>Four crucial steps: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7030A0"/>
                </a:solidFill>
              </a:rPr>
              <a:t>Did not draft shipyard </a:t>
            </a:r>
            <a:r>
              <a:rPr lang="en-US" sz="3600" dirty="0" smtClean="0">
                <a:solidFill>
                  <a:srgbClr val="7030A0"/>
                </a:solidFill>
              </a:rPr>
              <a:t>workers</a:t>
            </a:r>
            <a:endParaRPr lang="en-US" sz="3600" dirty="0" smtClean="0">
              <a:solidFill>
                <a:srgbClr val="7030A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Emphasized the importance of shipyard </a:t>
            </a:r>
            <a:r>
              <a:rPr lang="en-US" sz="3600" dirty="0" smtClean="0">
                <a:solidFill>
                  <a:schemeClr val="tx1"/>
                </a:solidFill>
              </a:rPr>
              <a:t>workers</a:t>
            </a:r>
            <a:endParaRPr lang="en-US" sz="3600" dirty="0" smtClean="0">
              <a:solidFill>
                <a:schemeClr val="tx1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rgbClr val="7030A0"/>
                </a:solidFill>
              </a:rPr>
              <a:t>Prefabrication using standardized parts saved valuable </a:t>
            </a:r>
            <a:r>
              <a:rPr lang="en-US" sz="3600" dirty="0" smtClean="0">
                <a:solidFill>
                  <a:srgbClr val="7030A0"/>
                </a:solidFill>
              </a:rPr>
              <a:t>time</a:t>
            </a:r>
            <a:endParaRPr lang="en-US" sz="3600" dirty="0" smtClean="0">
              <a:solidFill>
                <a:srgbClr val="7030A0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r>
              <a:rPr lang="en-US" sz="3600" dirty="0" smtClean="0">
                <a:solidFill>
                  <a:schemeClr val="tx1"/>
                </a:solidFill>
              </a:rPr>
              <a:t>Government took control of all ships.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5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4. How did the U.S. Navy help win the </a:t>
            </a:r>
            <a:r>
              <a:rPr lang="en-US" u="sng" dirty="0" smtClean="0">
                <a:latin typeface="+mn-lt"/>
              </a:rPr>
              <a:t>war?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6096000" cy="4953000"/>
          </a:xfrm>
        </p:spPr>
        <p:txBody>
          <a:bodyPr>
            <a:normAutofit fontScale="85000" lnSpcReduction="10000"/>
          </a:bodyPr>
          <a:lstStyle/>
          <a:p>
            <a:r>
              <a:rPr lang="en-US" sz="2800" b="1" i="1" u="sng" dirty="0" smtClean="0">
                <a:solidFill>
                  <a:srgbClr val="7030A0"/>
                </a:solidFill>
              </a:rPr>
              <a:t>Convoy </a:t>
            </a:r>
            <a:r>
              <a:rPr lang="en-US" sz="2800" b="1" i="1" u="sng" dirty="0" smtClean="0">
                <a:solidFill>
                  <a:srgbClr val="7030A0"/>
                </a:solidFill>
              </a:rPr>
              <a:t>System</a:t>
            </a:r>
            <a:r>
              <a:rPr lang="en-US" sz="2800" i="1" dirty="0" smtClean="0">
                <a:solidFill>
                  <a:srgbClr val="7030A0"/>
                </a:solidFill>
              </a:rPr>
              <a:t>-A strategy </a:t>
            </a:r>
            <a:r>
              <a:rPr lang="en-US" sz="2800" dirty="0" smtClean="0">
                <a:solidFill>
                  <a:srgbClr val="7030A0"/>
                </a:solidFill>
              </a:rPr>
              <a:t>where </a:t>
            </a:r>
            <a:r>
              <a:rPr lang="en-US" sz="2800" dirty="0" smtClean="0">
                <a:solidFill>
                  <a:srgbClr val="7030A0"/>
                </a:solidFill>
              </a:rPr>
              <a:t>armed destroyers escorted </a:t>
            </a:r>
            <a:r>
              <a:rPr lang="en-US" sz="2800" i="1" dirty="0" smtClean="0">
                <a:solidFill>
                  <a:srgbClr val="7030A0"/>
                </a:solidFill>
              </a:rPr>
              <a:t>merchant ships across the Atlantic Ocean </a:t>
            </a:r>
            <a:endParaRPr lang="en-US" sz="2800" i="1" dirty="0" smtClean="0">
              <a:solidFill>
                <a:srgbClr val="7030A0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Laid </a:t>
            </a:r>
            <a:r>
              <a:rPr lang="en-US" sz="2800" dirty="0" smtClean="0">
                <a:solidFill>
                  <a:schemeClr val="tx1"/>
                </a:solidFill>
              </a:rPr>
              <a:t>a 230-mile barrier of mines in the North Sea to “bottle” the German subs </a:t>
            </a:r>
            <a:r>
              <a:rPr lang="en-US" sz="2800" dirty="0" smtClean="0">
                <a:solidFill>
                  <a:schemeClr val="tx1"/>
                </a:solidFill>
              </a:rPr>
              <a:t>(</a:t>
            </a:r>
            <a:r>
              <a:rPr lang="en-US" sz="2800" dirty="0" smtClean="0">
                <a:solidFill>
                  <a:schemeClr val="tx1"/>
                </a:solidFill>
              </a:rPr>
              <a:t>U-boats) &amp; keep </a:t>
            </a:r>
            <a:r>
              <a:rPr lang="en-US" sz="2800" dirty="0" smtClean="0">
                <a:solidFill>
                  <a:schemeClr val="tx1"/>
                </a:solidFill>
              </a:rPr>
              <a:t>them out </a:t>
            </a:r>
            <a:r>
              <a:rPr lang="en-US" sz="2800" dirty="0" smtClean="0">
                <a:solidFill>
                  <a:schemeClr val="tx1"/>
                </a:solidFill>
              </a:rPr>
              <a:t>of the Atlantic. </a:t>
            </a:r>
            <a:endParaRPr lang="en-US" sz="2800" dirty="0" smtClean="0">
              <a:solidFill>
                <a:schemeClr val="tx1"/>
              </a:solidFill>
            </a:endParaRPr>
          </a:p>
          <a:p>
            <a:pPr lvl="1"/>
            <a:r>
              <a:rPr lang="en-US" sz="2800" dirty="0" smtClean="0">
                <a:solidFill>
                  <a:srgbClr val="7030A0"/>
                </a:solidFill>
              </a:rPr>
              <a:t>This cut down the number of American lives </a:t>
            </a:r>
            <a:r>
              <a:rPr lang="en-US" sz="2800" i="1" dirty="0" smtClean="0">
                <a:solidFill>
                  <a:srgbClr val="7030A0"/>
                </a:solidFill>
              </a:rPr>
              <a:t>lost at </a:t>
            </a:r>
            <a:r>
              <a:rPr lang="en-US" sz="2800" i="1" dirty="0" smtClean="0">
                <a:solidFill>
                  <a:srgbClr val="7030A0"/>
                </a:solidFill>
              </a:rPr>
              <a:t>sea significantly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On land, US troops brought freshness &amp; </a:t>
            </a:r>
            <a:r>
              <a:rPr lang="en-US" sz="2800" i="1" dirty="0" smtClean="0">
                <a:solidFill>
                  <a:schemeClr val="tx1"/>
                </a:solidFill>
              </a:rPr>
              <a:t>enthusiasm</a:t>
            </a:r>
            <a:r>
              <a:rPr lang="en-US" sz="2800" dirty="0" smtClean="0">
                <a:solidFill>
                  <a:schemeClr val="tx1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After two and a half years of fighting</a:t>
            </a:r>
            <a:r>
              <a:rPr lang="en-US" dirty="0" smtClean="0">
                <a:solidFill>
                  <a:srgbClr val="7030A0"/>
                </a:solidFill>
              </a:rPr>
              <a:t>, Allied troops were exhausted &amp; demoralized.  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130419"/>
            <a:ext cx="2513012" cy="189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87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5. Why </a:t>
            </a:r>
            <a:r>
              <a:rPr lang="en-US" dirty="0" smtClean="0">
                <a:latin typeface="+mn-lt"/>
              </a:rPr>
              <a:t>were US troops so effective in </a:t>
            </a:r>
            <a:r>
              <a:rPr lang="en-US" u="sng" dirty="0" smtClean="0">
                <a:latin typeface="+mn-lt"/>
              </a:rPr>
              <a:t>combat?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10888" y="1828800"/>
            <a:ext cx="6218512" cy="4800600"/>
          </a:xfrm>
        </p:spPr>
        <p:txBody>
          <a:bodyPr>
            <a:normAutofit/>
          </a:bodyPr>
          <a:lstStyle/>
          <a:p>
            <a:r>
              <a:rPr lang="en-US" b="1" u="sng" dirty="0" smtClean="0">
                <a:solidFill>
                  <a:srgbClr val="7030A0"/>
                </a:solidFill>
              </a:rPr>
              <a:t>Strong Leadership</a:t>
            </a:r>
            <a:r>
              <a:rPr lang="en-US" dirty="0" smtClean="0">
                <a:solidFill>
                  <a:srgbClr val="7030A0"/>
                </a:solidFill>
              </a:rPr>
              <a:t>-General </a:t>
            </a:r>
            <a:r>
              <a:rPr lang="en-US" dirty="0" smtClean="0">
                <a:solidFill>
                  <a:srgbClr val="7030A0"/>
                </a:solidFill>
              </a:rPr>
              <a:t>John. J. Pershing – Commander </a:t>
            </a:r>
            <a:r>
              <a:rPr lang="en-US" dirty="0" smtClean="0">
                <a:solidFill>
                  <a:srgbClr val="7030A0"/>
                </a:solidFill>
              </a:rPr>
              <a:t>of U.S. </a:t>
            </a:r>
            <a:r>
              <a:rPr lang="en-US" dirty="0" smtClean="0">
                <a:solidFill>
                  <a:srgbClr val="7030A0"/>
                </a:solidFill>
              </a:rPr>
              <a:t>Army in Europe (AEF). 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He c</a:t>
            </a:r>
            <a:r>
              <a:rPr lang="en-US" dirty="0" smtClean="0">
                <a:solidFill>
                  <a:schemeClr val="tx1"/>
                </a:solidFill>
              </a:rPr>
              <a:t>hanged the style of combat from a series of </a:t>
            </a:r>
            <a:r>
              <a:rPr lang="en-US" b="1" i="1" dirty="0" smtClean="0">
                <a:solidFill>
                  <a:schemeClr val="tx1"/>
                </a:solidFill>
              </a:rPr>
              <a:t>DEFENSIVE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(trenches) </a:t>
            </a:r>
            <a:r>
              <a:rPr lang="en-US" dirty="0" smtClean="0">
                <a:solidFill>
                  <a:schemeClr val="tx1"/>
                </a:solidFill>
              </a:rPr>
              <a:t>battles to one marked by strategic </a:t>
            </a:r>
            <a:r>
              <a:rPr lang="en-US" b="1" i="1" dirty="0" smtClean="0">
                <a:solidFill>
                  <a:schemeClr val="tx1"/>
                </a:solidFill>
              </a:rPr>
              <a:t>OFFENSIVE </a:t>
            </a:r>
            <a:r>
              <a:rPr lang="en-US" dirty="0" smtClean="0">
                <a:solidFill>
                  <a:schemeClr val="tx1"/>
                </a:solidFill>
              </a:rPr>
              <a:t>attacks.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u="sng" dirty="0" smtClean="0">
                <a:solidFill>
                  <a:srgbClr val="7030A0"/>
                </a:solidFill>
              </a:rPr>
              <a:t>DOUGH </a:t>
            </a:r>
            <a:r>
              <a:rPr lang="en-US" b="1" u="sng" dirty="0" smtClean="0">
                <a:solidFill>
                  <a:srgbClr val="7030A0"/>
                </a:solidFill>
              </a:rPr>
              <a:t>BOYS</a:t>
            </a:r>
            <a:r>
              <a:rPr lang="en-US" dirty="0" smtClean="0">
                <a:solidFill>
                  <a:srgbClr val="7030A0"/>
                </a:solidFill>
              </a:rPr>
              <a:t>- The nickname for American infantryman.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New Weapons were introduced: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Machine gun; </a:t>
            </a:r>
            <a:r>
              <a:rPr lang="en-US" dirty="0" smtClean="0">
                <a:solidFill>
                  <a:srgbClr val="7030A0"/>
                </a:solidFill>
              </a:rPr>
              <a:t>Tanks; Airplanes; </a:t>
            </a:r>
            <a:r>
              <a:rPr lang="en-US" dirty="0" smtClean="0">
                <a:solidFill>
                  <a:srgbClr val="7030A0"/>
                </a:solidFill>
              </a:rPr>
              <a:t>Antiaircraft </a:t>
            </a:r>
            <a:r>
              <a:rPr lang="en-US" dirty="0" smtClean="0">
                <a:solidFill>
                  <a:srgbClr val="7030A0"/>
                </a:solidFill>
              </a:rPr>
              <a:t>guns </a:t>
            </a:r>
          </a:p>
          <a:p>
            <a:pPr lvl="2"/>
            <a:r>
              <a:rPr lang="en-US" dirty="0" smtClean="0">
                <a:solidFill>
                  <a:schemeClr val="tx1"/>
                </a:solidFill>
              </a:rPr>
              <a:t>Poison </a:t>
            </a:r>
            <a:r>
              <a:rPr lang="en-US" dirty="0" smtClean="0">
                <a:solidFill>
                  <a:schemeClr val="tx1"/>
                </a:solidFill>
              </a:rPr>
              <a:t>gas masks </a:t>
            </a:r>
            <a:r>
              <a:rPr lang="en-US" i="1" dirty="0" smtClean="0">
                <a:solidFill>
                  <a:schemeClr val="tx1"/>
                </a:solidFill>
              </a:rPr>
              <a:t>became </a:t>
            </a:r>
            <a:r>
              <a:rPr lang="en-US" i="1" dirty="0" smtClean="0">
                <a:solidFill>
                  <a:schemeClr val="tx1"/>
                </a:solidFill>
              </a:rPr>
              <a:t>standard issue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640" y="4259580"/>
            <a:ext cx="2136349" cy="1774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81200"/>
            <a:ext cx="2103194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882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458200" cy="12192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6. American </a:t>
            </a:r>
            <a:r>
              <a:rPr lang="en-US" dirty="0" smtClean="0">
                <a:latin typeface="+mn-lt"/>
              </a:rPr>
              <a:t>troops on the </a:t>
            </a:r>
            <a:r>
              <a:rPr lang="en-US" u="sng" dirty="0" smtClean="0">
                <a:latin typeface="+mn-lt"/>
              </a:rPr>
              <a:t>offensive…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4800" y="1676400"/>
            <a:ext cx="8610600" cy="5029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rgbClr val="7030A0"/>
                </a:solidFill>
              </a:rPr>
              <a:t>Russia pulls out of the war in 1917 </a:t>
            </a:r>
            <a:r>
              <a:rPr lang="en-US" dirty="0" smtClean="0">
                <a:solidFill>
                  <a:srgbClr val="7030A0"/>
                </a:solidFill>
              </a:rPr>
              <a:t>and soon </a:t>
            </a:r>
            <a:r>
              <a:rPr lang="en-US" dirty="0" smtClean="0">
                <a:solidFill>
                  <a:srgbClr val="7030A0"/>
                </a:solidFill>
              </a:rPr>
              <a:t>the Germans are within 50 miles of Paris. </a:t>
            </a:r>
            <a:endParaRPr lang="en-US" dirty="0" smtClean="0">
              <a:solidFill>
                <a:srgbClr val="7030A0"/>
              </a:solidFill>
            </a:endParaRPr>
          </a:p>
          <a:p>
            <a:pPr lvl="1"/>
            <a:r>
              <a:rPr lang="en-US" sz="2400" dirty="0" smtClean="0">
                <a:solidFill>
                  <a:schemeClr val="tx1"/>
                </a:solidFill>
              </a:rPr>
              <a:t>US </a:t>
            </a:r>
            <a:r>
              <a:rPr lang="en-US" sz="2400" dirty="0" smtClean="0">
                <a:solidFill>
                  <a:schemeClr val="tx1"/>
                </a:solidFill>
              </a:rPr>
              <a:t>troops arrived in time to stop Germany from making big gains in France.  </a:t>
            </a:r>
            <a:endParaRPr lang="en-US" sz="2400" dirty="0" smtClean="0">
              <a:solidFill>
                <a:schemeClr val="tx1"/>
              </a:solidFill>
            </a:endParaRPr>
          </a:p>
          <a:p>
            <a:pPr lvl="2"/>
            <a:r>
              <a:rPr lang="en-US" sz="2400" dirty="0" smtClean="0">
                <a:solidFill>
                  <a:srgbClr val="7030A0"/>
                </a:solidFill>
              </a:rPr>
              <a:t>By </a:t>
            </a:r>
            <a:r>
              <a:rPr lang="en-US" sz="2400" dirty="0" smtClean="0">
                <a:solidFill>
                  <a:srgbClr val="7030A0"/>
                </a:solidFill>
              </a:rPr>
              <a:t>mid-year the tide had turned against the Central Powers.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Alvin York emerged as a </a:t>
            </a:r>
            <a:r>
              <a:rPr lang="en-US" i="1" dirty="0" smtClean="0">
                <a:solidFill>
                  <a:schemeClr val="tx1"/>
                </a:solidFill>
              </a:rPr>
              <a:t>U.S. </a:t>
            </a:r>
            <a:r>
              <a:rPr lang="en-US" i="1" dirty="0" smtClean="0">
                <a:solidFill>
                  <a:schemeClr val="tx1"/>
                </a:solidFill>
              </a:rPr>
              <a:t>war hero</a:t>
            </a:r>
            <a:r>
              <a:rPr lang="en-US" dirty="0" smtClean="0">
                <a:solidFill>
                  <a:schemeClr val="tx1"/>
                </a:solidFill>
              </a:rPr>
              <a:t>, despite his initial position as a conscientious objector </a:t>
            </a:r>
            <a:r>
              <a:rPr lang="en-US" i="1" dirty="0" smtClean="0">
                <a:solidFill>
                  <a:schemeClr val="tx1"/>
                </a:solidFill>
              </a:rPr>
              <a:t>(a person who opposes warfare on moral grounds, based on religious beliefs</a:t>
            </a:r>
            <a:r>
              <a:rPr lang="en-US" i="1" dirty="0" smtClean="0">
                <a:solidFill>
                  <a:schemeClr val="tx1"/>
                </a:solidFill>
              </a:rPr>
              <a:t>).</a:t>
            </a:r>
          </a:p>
          <a:p>
            <a:pPr lvl="1"/>
            <a:r>
              <a:rPr lang="en-US" sz="2400" i="1" dirty="0" smtClean="0">
                <a:solidFill>
                  <a:srgbClr val="7030A0"/>
                </a:solidFill>
              </a:rPr>
              <a:t>He kills 25 Germans and with the help of six other dough boys captures another 132</a:t>
            </a:r>
            <a:endParaRPr lang="en-US" sz="2400" i="1" dirty="0" smtClean="0">
              <a:solidFill>
                <a:srgbClr val="7030A0"/>
              </a:solidFill>
            </a:endParaRPr>
          </a:p>
          <a:p>
            <a:r>
              <a:rPr lang="en-US" b="1" u="sng" dirty="0" smtClean="0">
                <a:solidFill>
                  <a:schemeClr val="tx1"/>
                </a:solidFill>
              </a:rPr>
              <a:t>Collapse of </a:t>
            </a:r>
            <a:r>
              <a:rPr lang="en-US" b="1" u="sng" dirty="0" smtClean="0">
                <a:solidFill>
                  <a:schemeClr val="tx1"/>
                </a:solidFill>
              </a:rPr>
              <a:t>Germany</a:t>
            </a:r>
            <a:r>
              <a:rPr lang="en-US" dirty="0" smtClean="0">
                <a:solidFill>
                  <a:schemeClr val="tx1"/>
                </a:solidFill>
              </a:rPr>
              <a:t>–</a:t>
            </a:r>
            <a:r>
              <a:rPr lang="en-US" i="1" dirty="0" smtClean="0">
                <a:solidFill>
                  <a:schemeClr val="tx1"/>
                </a:solidFill>
              </a:rPr>
              <a:t>November </a:t>
            </a:r>
            <a:r>
              <a:rPr lang="en-US" i="1" dirty="0" smtClean="0">
                <a:solidFill>
                  <a:schemeClr val="tx1"/>
                </a:solidFill>
              </a:rPr>
              <a:t>1918 naval mutiny quickly spreads throughout German </a:t>
            </a:r>
            <a:r>
              <a:rPr lang="en-US" i="1" dirty="0" smtClean="0">
                <a:solidFill>
                  <a:schemeClr val="tx1"/>
                </a:solidFill>
              </a:rPr>
              <a:t>army </a:t>
            </a:r>
          </a:p>
          <a:p>
            <a:pPr lvl="1"/>
            <a:r>
              <a:rPr lang="en-US" sz="2400" i="1" dirty="0" smtClean="0">
                <a:solidFill>
                  <a:srgbClr val="7030A0"/>
                </a:solidFill>
              </a:rPr>
              <a:t>That </a:t>
            </a:r>
            <a:r>
              <a:rPr lang="en-US" sz="2400" i="1" dirty="0" smtClean="0">
                <a:solidFill>
                  <a:srgbClr val="7030A0"/>
                </a:solidFill>
              </a:rPr>
              <a:t>same month Socialist leaders take control of the gov’t. and the Kaiser gives up the throne</a:t>
            </a:r>
            <a:r>
              <a:rPr lang="en-US" sz="2400" dirty="0" smtClean="0">
                <a:solidFill>
                  <a:srgbClr val="7030A0"/>
                </a:solidFill>
              </a:rPr>
              <a:t>.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On November 11</a:t>
            </a:r>
            <a:r>
              <a:rPr lang="en-US" baseline="30000" dirty="0" smtClean="0">
                <a:solidFill>
                  <a:schemeClr val="tx1"/>
                </a:solidFill>
              </a:rPr>
              <a:t>th</a:t>
            </a:r>
            <a:r>
              <a:rPr lang="en-US" dirty="0" smtClean="0">
                <a:solidFill>
                  <a:schemeClr val="tx1"/>
                </a:solidFill>
              </a:rPr>
              <a:t>, 1918 and ARMISTACE (truce/cease fire) is signed officially ending WWI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4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7. What did the war cost in terms of </a:t>
            </a:r>
            <a:r>
              <a:rPr lang="en-US" u="sng" dirty="0" smtClean="0">
                <a:latin typeface="+mn-lt"/>
              </a:rPr>
              <a:t>the number of…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5257800" cy="4953000"/>
          </a:xfrm>
        </p:spPr>
        <p:txBody>
          <a:bodyPr>
            <a:noAutofit/>
          </a:bodyPr>
          <a:lstStyle/>
          <a:p>
            <a:r>
              <a:rPr lang="en-US" sz="2100" dirty="0" smtClean="0">
                <a:solidFill>
                  <a:srgbClr val="7030A0"/>
                </a:solidFill>
              </a:rPr>
              <a:t>22 million </a:t>
            </a:r>
            <a:r>
              <a:rPr lang="en-US" sz="2100" dirty="0" smtClean="0">
                <a:solidFill>
                  <a:srgbClr val="7030A0"/>
                </a:solidFill>
              </a:rPr>
              <a:t>people die during WW</a:t>
            </a:r>
            <a:r>
              <a:rPr lang="en-US" sz="2100" dirty="0" smtClean="0">
                <a:solidFill>
                  <a:schemeClr val="tx1"/>
                </a:solidFill>
              </a:rPr>
              <a:t>I</a:t>
            </a:r>
            <a:endParaRPr lang="en-US" sz="2100" dirty="0" smtClean="0">
              <a:solidFill>
                <a:schemeClr val="tx1"/>
              </a:solidFill>
            </a:endParaRPr>
          </a:p>
          <a:p>
            <a:pPr lvl="1"/>
            <a:r>
              <a:rPr lang="en-US" sz="2100" i="1" dirty="0" smtClean="0">
                <a:solidFill>
                  <a:schemeClr val="tx1"/>
                </a:solidFill>
              </a:rPr>
              <a:t>Civilian deaths </a:t>
            </a:r>
            <a:r>
              <a:rPr lang="en-US" sz="2100" dirty="0" smtClean="0">
                <a:solidFill>
                  <a:schemeClr val="tx1"/>
                </a:solidFill>
              </a:rPr>
              <a:t>accounted for </a:t>
            </a:r>
            <a:r>
              <a:rPr lang="en-US" sz="2100" dirty="0" smtClean="0">
                <a:solidFill>
                  <a:schemeClr val="tx1"/>
                </a:solidFill>
              </a:rPr>
              <a:t>nearly half </a:t>
            </a:r>
            <a:r>
              <a:rPr lang="en-US" sz="2100" dirty="0" smtClean="0">
                <a:solidFill>
                  <a:schemeClr val="tx1"/>
                </a:solidFill>
              </a:rPr>
              <a:t>of that number.</a:t>
            </a: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Military deaths </a:t>
            </a:r>
            <a:r>
              <a:rPr lang="en-US" sz="2100" dirty="0" smtClean="0">
                <a:solidFill>
                  <a:srgbClr val="7030A0"/>
                </a:solidFill>
              </a:rPr>
              <a:t>are estimated to between nine and eleven million</a:t>
            </a:r>
            <a:endParaRPr lang="en-US" sz="2100" dirty="0" smtClean="0">
              <a:solidFill>
                <a:srgbClr val="7030A0"/>
              </a:solidFill>
            </a:endParaRPr>
          </a:p>
          <a:p>
            <a:pPr lvl="2"/>
            <a:r>
              <a:rPr lang="en-US" sz="2100" dirty="0" smtClean="0">
                <a:solidFill>
                  <a:schemeClr val="tx1"/>
                </a:solidFill>
              </a:rPr>
              <a:t>Twenty million soldiers are wounded </a:t>
            </a:r>
            <a:r>
              <a:rPr lang="en-US" sz="2100" i="1" dirty="0" smtClean="0">
                <a:solidFill>
                  <a:schemeClr val="tx1"/>
                </a:solidFill>
              </a:rPr>
              <a:t>but survive</a:t>
            </a:r>
            <a:endParaRPr lang="en-US" sz="2100" i="1" dirty="0" smtClean="0">
              <a:solidFill>
                <a:schemeClr val="tx1"/>
              </a:solidFill>
            </a:endParaRPr>
          </a:p>
          <a:p>
            <a:pPr lvl="2"/>
            <a:r>
              <a:rPr lang="en-US" sz="2100" i="1" dirty="0" smtClean="0">
                <a:solidFill>
                  <a:srgbClr val="7030A0"/>
                </a:solidFill>
              </a:rPr>
              <a:t>Ten million refugees are forced to leave their homes </a:t>
            </a:r>
          </a:p>
          <a:p>
            <a:r>
              <a:rPr lang="en-US" sz="2100" dirty="0" smtClean="0">
                <a:solidFill>
                  <a:schemeClr val="tx1"/>
                </a:solidFill>
              </a:rPr>
              <a:t>The cost of American involvement:</a:t>
            </a:r>
            <a:endParaRPr lang="en-US" sz="2100" dirty="0" smtClean="0">
              <a:solidFill>
                <a:schemeClr val="tx1"/>
              </a:solidFill>
            </a:endParaRP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52,000 died in battle</a:t>
            </a:r>
          </a:p>
          <a:p>
            <a:pPr lvl="1"/>
            <a:r>
              <a:rPr lang="en-US" sz="2100" dirty="0" smtClean="0">
                <a:solidFill>
                  <a:schemeClr val="tx1"/>
                </a:solidFill>
              </a:rPr>
              <a:t>62,000 died of disease</a:t>
            </a:r>
          </a:p>
          <a:p>
            <a:pPr lvl="1"/>
            <a:r>
              <a:rPr lang="en-US" sz="2100" dirty="0" smtClean="0">
                <a:solidFill>
                  <a:srgbClr val="7030A0"/>
                </a:solidFill>
              </a:rPr>
              <a:t>200,000 wounded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480" y="2971800"/>
            <a:ext cx="3111500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69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8. What were the estimated </a:t>
            </a:r>
            <a:r>
              <a:rPr lang="en-US" u="sng" dirty="0" smtClean="0">
                <a:latin typeface="+mn-lt"/>
              </a:rPr>
              <a:t>economic costs?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26128" y="1706878"/>
            <a:ext cx="5288872" cy="51054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The war cost an estimated $338 </a:t>
            </a:r>
            <a:r>
              <a:rPr lang="en-US" sz="4000" dirty="0" smtClean="0">
                <a:solidFill>
                  <a:srgbClr val="7030A0"/>
                </a:solidFill>
              </a:rPr>
              <a:t>billion  </a:t>
            </a:r>
            <a:r>
              <a:rPr lang="en-US" sz="4000" dirty="0" smtClean="0">
                <a:solidFill>
                  <a:srgbClr val="7030A0"/>
                </a:solidFill>
              </a:rPr>
              <a:t>dollars </a:t>
            </a:r>
            <a:endParaRPr lang="en-US" sz="4000" dirty="0">
              <a:solidFill>
                <a:srgbClr val="7030A0"/>
              </a:solidFill>
            </a:endParaRPr>
          </a:p>
          <a:p>
            <a:pPr lvl="1"/>
            <a:r>
              <a:rPr lang="en-US" sz="2800" dirty="0" smtClean="0"/>
              <a:t>Since Germany was the last of the Central Powers to surrender the burden of this debt will rest squarely on their shoulders setting the stage for WWII</a:t>
            </a:r>
            <a:endParaRPr lang="en-US" sz="4000" b="1" u="sng" dirty="0">
              <a:solidFill>
                <a:srgbClr val="00B05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14222"/>
            <a:ext cx="3022599" cy="1890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30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>
                <a:latin typeface="+mn-lt"/>
              </a:rPr>
              <a:t>WWI impacts life in the </a:t>
            </a:r>
            <a:r>
              <a:rPr lang="en-US" u="sng" dirty="0" smtClean="0">
                <a:latin typeface="+mn-lt"/>
              </a:rPr>
              <a:t>U.S.</a:t>
            </a:r>
            <a:endParaRPr lang="en-US" u="sng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7848600" cy="4724400"/>
          </a:xfrm>
        </p:spPr>
        <p:txBody>
          <a:bodyPr>
            <a:normAutofit lnSpcReduction="10000"/>
          </a:bodyPr>
          <a:lstStyle/>
          <a:p>
            <a:r>
              <a:rPr lang="en-US" sz="2800" b="1" u="sng" dirty="0" smtClean="0"/>
              <a:t>Closing Activity-Marking Predictions</a:t>
            </a:r>
            <a:endParaRPr lang="en-US" sz="2800" b="1" u="sng" dirty="0" smtClean="0"/>
          </a:p>
          <a:p>
            <a:r>
              <a:rPr lang="en-US" sz="2800" dirty="0" smtClean="0"/>
              <a:t>Brainstorm with your small groups as to how you think being involved in a long, costly war like WWI would affect the lives of Americans on the home front during its course.  </a:t>
            </a:r>
            <a:endParaRPr lang="en-US" sz="2800" dirty="0" smtClean="0"/>
          </a:p>
          <a:p>
            <a:pPr lvl="1"/>
            <a:r>
              <a:rPr lang="en-US" sz="2800" dirty="0" smtClean="0">
                <a:solidFill>
                  <a:srgbClr val="7030A0"/>
                </a:solidFill>
              </a:rPr>
              <a:t>Create a thinking map that would help </a:t>
            </a:r>
            <a:r>
              <a:rPr lang="en-US" sz="2800" dirty="0" smtClean="0">
                <a:solidFill>
                  <a:srgbClr val="7030A0"/>
                </a:solidFill>
              </a:rPr>
              <a:t>list the economic, social and political changes your group thinks we might have experienced at home as a result of America entering into WWI.</a:t>
            </a:r>
            <a:endParaRPr lang="en-US" sz="2800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0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u="sng" dirty="0" smtClean="0">
              <a:latin typeface="+mn-lt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5791200" cy="5029200"/>
          </a:xfrm>
        </p:spPr>
        <p:txBody>
          <a:bodyPr>
            <a:normAutofit/>
          </a:bodyPr>
          <a:lstStyle/>
          <a:p>
            <a:r>
              <a:rPr lang="en-US" altLang="en-US" sz="2000" b="1" u="sng" dirty="0" smtClean="0"/>
              <a:t>Nationalism-</a:t>
            </a: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A deep devotion to one’s own nation</a:t>
            </a:r>
          </a:p>
          <a:p>
            <a:pPr lvl="2" eaLnBrk="1" hangingPunct="1"/>
            <a:r>
              <a:rPr lang="en-US" altLang="en-US" sz="2000" dirty="0" smtClean="0">
                <a:solidFill>
                  <a:srgbClr val="002060"/>
                </a:solidFill>
              </a:rPr>
              <a:t>It can serve as a unifying force or the catalyst for fierce competition among others </a:t>
            </a:r>
          </a:p>
          <a:p>
            <a:pPr lvl="3" eaLnBrk="1" hangingPunct="1"/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Ex. By the  turn of the 20</a:t>
            </a:r>
            <a:r>
              <a:rPr lang="en-US" altLang="en-US" sz="2000" baseline="30000" dirty="0" smtClean="0">
                <a:solidFill>
                  <a:schemeClr val="accent5">
                    <a:lumMod val="50000"/>
                  </a:schemeClr>
                </a:solidFill>
              </a:rPr>
              <a:t>th</a:t>
            </a:r>
            <a:r>
              <a:rPr lang="en-US" altLang="en-US" sz="2000" dirty="0" smtClean="0">
                <a:solidFill>
                  <a:schemeClr val="accent5">
                    <a:lumMod val="50000"/>
                  </a:schemeClr>
                </a:solidFill>
              </a:rPr>
              <a:t> century Great Britain, Germany, Russia, Italy, France and the Austria-Hungarian empire were engaged in a fierce rivalry</a:t>
            </a:r>
          </a:p>
          <a:p>
            <a:pPr eaLnBrk="1" hangingPunct="1"/>
            <a:endParaRPr lang="en-US" altLang="en-US" sz="2000" b="1" u="sng" dirty="0" smtClean="0"/>
          </a:p>
          <a:p>
            <a:pPr eaLnBrk="1" hangingPunct="1"/>
            <a:r>
              <a:rPr lang="en-US" altLang="en-US" sz="2000" b="1" u="sng" dirty="0" smtClean="0"/>
              <a:t>Imperialism</a:t>
            </a:r>
            <a:r>
              <a:rPr lang="en-US" altLang="en-US" sz="2000" b="1" dirty="0" smtClean="0"/>
              <a:t>-</a:t>
            </a:r>
            <a:r>
              <a:rPr lang="en-US" altLang="en-US" sz="2000" b="1" dirty="0" smtClean="0">
                <a:solidFill>
                  <a:srgbClr val="002060"/>
                </a:solidFill>
              </a:rPr>
              <a:t>For centuries European nations had been building empires slowly extending their economic and political control around the world</a:t>
            </a:r>
          </a:p>
          <a:p>
            <a:pPr eaLnBrk="1" hangingPunct="1"/>
            <a:endParaRPr lang="en-US" altLang="en-US" sz="2000" b="1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410" y="2209800"/>
            <a:ext cx="2567712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591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4800600" cy="4800600"/>
          </a:xfrm>
        </p:spPr>
        <p:txBody>
          <a:bodyPr>
            <a:normAutofit lnSpcReduction="10000"/>
          </a:bodyPr>
          <a:lstStyle/>
          <a:p>
            <a:r>
              <a:rPr lang="en-US" altLang="en-US" b="1" u="sng" dirty="0"/>
              <a:t>Militarism</a:t>
            </a:r>
            <a:r>
              <a:rPr lang="en-US" altLang="en-US" b="1" dirty="0"/>
              <a:t>-</a:t>
            </a:r>
            <a:r>
              <a:rPr lang="en-US" dirty="0">
                <a:solidFill>
                  <a:srgbClr val="002060"/>
                </a:solidFill>
              </a:rPr>
              <a:t>The policy of glorifying military power and keeping an army prepared for war</a:t>
            </a:r>
            <a:endParaRPr lang="en-US" altLang="en-US" dirty="0">
              <a:solidFill>
                <a:srgbClr val="002060"/>
              </a:solidFill>
            </a:endParaRPr>
          </a:p>
          <a:p>
            <a:endParaRPr lang="en-US" dirty="0" smtClean="0"/>
          </a:p>
          <a:p>
            <a:r>
              <a:rPr lang="en-US" b="1" u="sng" dirty="0" smtClean="0"/>
              <a:t>Alliance System</a:t>
            </a:r>
            <a:r>
              <a:rPr lang="en-US" b="1" dirty="0" smtClean="0"/>
              <a:t>-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There were two major alliance systems in Europe at the beginning of  WWI </a:t>
            </a: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The Triple Entente </a:t>
            </a:r>
          </a:p>
          <a:p>
            <a:pPr lvl="2"/>
            <a:r>
              <a:rPr lang="en-US" dirty="0" smtClean="0">
                <a:solidFill>
                  <a:srgbClr val="002060"/>
                </a:solidFill>
              </a:rPr>
              <a:t>Later known as the Allies </a:t>
            </a:r>
          </a:p>
          <a:p>
            <a:pPr lvl="1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Triple Alliance </a:t>
            </a:r>
          </a:p>
          <a:p>
            <a:pPr lvl="2"/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Later known as the Central Powers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200400" cy="4135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696670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5334000" cy="4800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500" b="1" u="sng" dirty="0" smtClean="0">
                <a:cs typeface="Times New Roman" pitchFamily="18" charset="0"/>
              </a:rPr>
              <a:t>Triple Entente</a:t>
            </a:r>
            <a:r>
              <a:rPr lang="en-US" altLang="en-US" sz="2500" dirty="0" smtClean="0">
                <a:cs typeface="Times New Roman" pitchFamily="18" charset="0"/>
              </a:rPr>
              <a:t>-</a:t>
            </a:r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Britain’s alliance with France and Russia </a:t>
            </a:r>
          </a:p>
          <a:p>
            <a:pPr lvl="1" eaLnBrk="1" hangingPunct="1"/>
            <a:r>
              <a:rPr lang="en-US" altLang="en-US" sz="25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Did not mean that Britain would fight with them but it did ensure they would not fight against them</a:t>
            </a:r>
          </a:p>
          <a:p>
            <a:pPr eaLnBrk="1" hangingPunct="1"/>
            <a:endParaRPr lang="en-US" altLang="en-US" sz="2500" dirty="0" smtClean="0">
              <a:cs typeface="Times New Roman" pitchFamily="18" charset="0"/>
            </a:endParaRPr>
          </a:p>
          <a:p>
            <a:pPr eaLnBrk="1" hangingPunct="1"/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By 1907 the Triple Alliance and Triple Entente were the strongest powers in Europe and would soon lead them into war   </a:t>
            </a:r>
          </a:p>
        </p:txBody>
      </p:sp>
      <p:pic>
        <p:nvPicPr>
          <p:cNvPr id="8196" name="Picture 6" descr="200px-Triple_En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33600"/>
            <a:ext cx="2895600" cy="3923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85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Causes of WWI</a:t>
            </a:r>
            <a:endParaRPr lang="en-US" altLang="en-US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43099"/>
            <a:ext cx="4495800" cy="4525963"/>
          </a:xfrm>
        </p:spPr>
        <p:txBody>
          <a:bodyPr/>
          <a:lstStyle/>
          <a:p>
            <a:pPr eaLnBrk="1" hangingPunct="1"/>
            <a:r>
              <a:rPr lang="en-US" altLang="en-US" sz="2500" b="1" u="sng" dirty="0" smtClean="0">
                <a:cs typeface="Times New Roman" pitchFamily="18" charset="0"/>
              </a:rPr>
              <a:t>Triple Alliance-</a:t>
            </a:r>
            <a:r>
              <a:rPr lang="en-US" altLang="en-US" sz="2500" dirty="0" smtClean="0">
                <a:solidFill>
                  <a:srgbClr val="002060"/>
                </a:solidFill>
                <a:cs typeface="Times New Roman" pitchFamily="18" charset="0"/>
              </a:rPr>
              <a:t>Alliance between Germany, Austria-Hungary and Italy whose goal was to isolate France</a:t>
            </a:r>
          </a:p>
          <a:p>
            <a:pPr lvl="1" eaLnBrk="1" hangingPunct="1"/>
            <a:r>
              <a:rPr lang="en-US" altLang="en-US" sz="2500" dirty="0" smtClean="0">
                <a:solidFill>
                  <a:schemeClr val="accent5">
                    <a:lumMod val="50000"/>
                  </a:schemeClr>
                </a:solidFill>
                <a:cs typeface="Times New Roman" pitchFamily="18" charset="0"/>
              </a:rPr>
              <a:t>Otto von Bismarck felt that “As long as it is without allies, France poses no danger to us (Triple Alliance)”</a:t>
            </a:r>
          </a:p>
          <a:p>
            <a:pPr eaLnBrk="1" hangingPunct="1"/>
            <a:endParaRPr lang="en-US" alt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33600"/>
            <a:ext cx="3200400" cy="39925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050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7172" name="Picture 5" descr="alliance_ent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0905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715</TotalTime>
  <Words>1734</Words>
  <Application>Microsoft Office PowerPoint</Application>
  <PresentationFormat>On-screen Show (4:3)</PresentationFormat>
  <Paragraphs>160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Book Antiqua</vt:lpstr>
      <vt:lpstr>Century Gothic</vt:lpstr>
      <vt:lpstr>Times New Roman</vt:lpstr>
      <vt:lpstr>Apothecary</vt:lpstr>
      <vt:lpstr>Chapter 11</vt:lpstr>
      <vt:lpstr>Section 1-World War I Begins </vt:lpstr>
      <vt:lpstr>Causes of WWI</vt:lpstr>
      <vt:lpstr>Causes of WWI</vt:lpstr>
      <vt:lpstr>Causes of WWI</vt:lpstr>
      <vt:lpstr>Causes of WWI</vt:lpstr>
      <vt:lpstr>Causes of WWI</vt:lpstr>
      <vt:lpstr>Causes of WWI</vt:lpstr>
      <vt:lpstr>PowerPoint Presentation</vt:lpstr>
      <vt:lpstr>An assassination Leads to War </vt:lpstr>
      <vt:lpstr>PowerPoint Presentation</vt:lpstr>
      <vt:lpstr>PowerPoint Presentation</vt:lpstr>
      <vt:lpstr>PowerPoint Presentation</vt:lpstr>
      <vt:lpstr>Source: John T. McCutcheon, cartoonist, Chicago Tribune, August 5th, 1914 </vt:lpstr>
      <vt:lpstr>PowerPoint Presentation</vt:lpstr>
      <vt:lpstr>The Fighting Starts </vt:lpstr>
      <vt:lpstr>The Fighting Starts </vt:lpstr>
      <vt:lpstr>PowerPoint Presentation</vt:lpstr>
      <vt:lpstr>The Fighting Starts </vt:lpstr>
      <vt:lpstr>The Fighting Starts </vt:lpstr>
      <vt:lpstr>PowerPoint Presentation</vt:lpstr>
      <vt:lpstr>PowerPoint Presentation</vt:lpstr>
      <vt:lpstr>PowerPoint Presentation</vt:lpstr>
      <vt:lpstr>Trench Warfare</vt:lpstr>
      <vt:lpstr>PowerPoint Presentation</vt:lpstr>
      <vt:lpstr>PowerPoint Presentation</vt:lpstr>
      <vt:lpstr>Americans Question Neutrality </vt:lpstr>
      <vt:lpstr>The War Hits Home </vt:lpstr>
      <vt:lpstr>The War Hits Home </vt:lpstr>
      <vt:lpstr>The British Blockade</vt:lpstr>
      <vt:lpstr>PowerPoint Presentation</vt:lpstr>
      <vt:lpstr>The War Hits Home </vt:lpstr>
      <vt:lpstr>The United States Declares War </vt:lpstr>
      <vt:lpstr>The Zimmerman Note </vt:lpstr>
      <vt:lpstr>The United States Declares War </vt:lpstr>
      <vt:lpstr>Section 2-American Power Tips the Balance</vt:lpstr>
      <vt:lpstr>A New American HEro</vt:lpstr>
      <vt:lpstr>1. How did the United States raise an army?</vt:lpstr>
      <vt:lpstr>2. How did U.S. soldiers help win the war?</vt:lpstr>
      <vt:lpstr>3. How did the U.S. build its naval force?</vt:lpstr>
      <vt:lpstr>4. How did the U.S. Navy help win the war?</vt:lpstr>
      <vt:lpstr>5. Why were US troops so effective in combat?</vt:lpstr>
      <vt:lpstr>6. American troops on the offensive…</vt:lpstr>
      <vt:lpstr>7. What did the war cost in terms of the number of…</vt:lpstr>
      <vt:lpstr>8. What were the estimated economic costs?</vt:lpstr>
      <vt:lpstr>WWI impacts life in the U.S.</vt:lpstr>
    </vt:vector>
  </TitlesOfParts>
  <Company>Dearborn Public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</dc:title>
  <dc:creator>Windows User</dc:creator>
  <cp:lastModifiedBy>Robert Murray</cp:lastModifiedBy>
  <cp:revision>32</cp:revision>
  <dcterms:created xsi:type="dcterms:W3CDTF">2016-10-19T14:04:11Z</dcterms:created>
  <dcterms:modified xsi:type="dcterms:W3CDTF">2016-10-31T10:21:21Z</dcterms:modified>
</cp:coreProperties>
</file>