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258" r:id="rId3"/>
    <p:sldId id="265" r:id="rId4"/>
    <p:sldId id="266" r:id="rId5"/>
    <p:sldId id="259" r:id="rId6"/>
    <p:sldId id="267" r:id="rId7"/>
    <p:sldId id="262" r:id="rId8"/>
    <p:sldId id="260" r:id="rId9"/>
    <p:sldId id="261" r:id="rId10"/>
    <p:sldId id="263" r:id="rId11"/>
    <p:sldId id="268" r:id="rId12"/>
    <p:sldId id="269" r:id="rId13"/>
    <p:sldId id="270" r:id="rId14"/>
    <p:sldId id="273" r:id="rId15"/>
    <p:sldId id="280" r:id="rId16"/>
    <p:sldId id="281" r:id="rId17"/>
    <p:sldId id="284" r:id="rId18"/>
    <p:sldId id="282" r:id="rId19"/>
    <p:sldId id="283" r:id="rId20"/>
    <p:sldId id="285" r:id="rId21"/>
    <p:sldId id="294" r:id="rId22"/>
    <p:sldId id="288" r:id="rId23"/>
    <p:sldId id="286" r:id="rId24"/>
    <p:sldId id="289" r:id="rId25"/>
    <p:sldId id="293" r:id="rId26"/>
    <p:sldId id="291" r:id="rId27"/>
    <p:sldId id="290" r:id="rId28"/>
    <p:sldId id="274" r:id="rId29"/>
    <p:sldId id="295" r:id="rId30"/>
    <p:sldId id="297" r:id="rId31"/>
    <p:sldId id="296" r:id="rId32"/>
    <p:sldId id="298" r:id="rId33"/>
    <p:sldId id="278" r:id="rId34"/>
    <p:sldId id="279" r:id="rId35"/>
    <p:sldId id="275" r:id="rId36"/>
    <p:sldId id="264" r:id="rId37"/>
    <p:sldId id="312" r:id="rId38"/>
    <p:sldId id="301" r:id="rId39"/>
    <p:sldId id="302" r:id="rId40"/>
    <p:sldId id="303" r:id="rId41"/>
    <p:sldId id="304" r:id="rId42"/>
    <p:sldId id="305" r:id="rId43"/>
    <p:sldId id="307" r:id="rId44"/>
    <p:sldId id="308" r:id="rId45"/>
    <p:sldId id="309" r:id="rId46"/>
    <p:sldId id="311" r:id="rId47"/>
    <p:sldId id="326" r:id="rId48"/>
    <p:sldId id="315" r:id="rId49"/>
    <p:sldId id="327" r:id="rId50"/>
    <p:sldId id="316" r:id="rId51"/>
    <p:sldId id="317" r:id="rId52"/>
    <p:sldId id="318" r:id="rId53"/>
    <p:sldId id="328" r:id="rId54"/>
    <p:sldId id="329" r:id="rId55"/>
    <p:sldId id="321" r:id="rId56"/>
    <p:sldId id="323" r:id="rId57"/>
    <p:sldId id="319" r:id="rId58"/>
    <p:sldId id="320" r:id="rId59"/>
    <p:sldId id="330" r:id="rId60"/>
    <p:sldId id="324" r:id="rId61"/>
    <p:sldId id="325" r:id="rId62"/>
    <p:sldId id="34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C9DD9-15BF-4DAD-9536-B3B14027A85E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415F9-36B8-4C17-A52F-31B2C664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F4112-7D43-4323-87FB-3723AFD7A8D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7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DA957-E84E-4186-AE20-2ACFF488C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32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6CE3583-E98C-401C-8439-1EFE86F9A070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sss.gov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First World War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Chapter 11</a:t>
            </a:r>
            <a:endParaRPr lang="en-US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704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An assassination Leads to War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57150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In 1908 Austria-Hungary annexed Bosnia and Herzegovina thus creating tension in the region</a:t>
            </a:r>
          </a:p>
          <a:p>
            <a:pPr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On June 28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, 1914 Gavrilo </a:t>
            </a:r>
            <a:r>
              <a:rPr lang="en-US" altLang="en-US" dirty="0" err="1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Princip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assassinated the Archduke Franz Ferdinand and his wife Sophie in Sarajevo, Bosnia.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002060"/>
                </a:solidFill>
                <a:cs typeface="Times New Roman" pitchFamily="18" charset="0"/>
              </a:rPr>
              <a:t>Princip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 was Serbian so the Austrians declared war to punish Serbia</a:t>
            </a:r>
          </a:p>
          <a:p>
            <a:pPr lvl="2" eaLnBrk="1" hangingPunct="1"/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Harsh demands were placed on Serbia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Russia soon sided with Serbia and soon the rest of Europe began to take sides as well</a:t>
            </a:r>
          </a:p>
        </p:txBody>
      </p:sp>
      <p:pic>
        <p:nvPicPr>
          <p:cNvPr id="9220" name="Picture 6" descr="FWWprinci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0"/>
            <a:ext cx="2096270" cy="3317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93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VLDn9Wznce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222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091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ages.rarenewspapers.com/ebayimgs/1.65.2012/image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4" cy="688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578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" y="0"/>
            <a:ext cx="9131135" cy="693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6378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24600"/>
            <a:ext cx="8260672" cy="381000"/>
          </a:xfrm>
        </p:spPr>
        <p:txBody>
          <a:bodyPr>
            <a:normAutofit fontScale="90000"/>
          </a:bodyPr>
          <a:lstStyle/>
          <a:p>
            <a:r>
              <a:rPr lang="en-US" sz="1400" b="1" dirty="0">
                <a:latin typeface="+mn-lt"/>
              </a:rPr>
              <a:t>Source: John T. McCutcheon, cartoonist, Chicago Tribune, August 5</a:t>
            </a:r>
            <a:r>
              <a:rPr lang="en-US" sz="1400" b="1" baseline="30000" dirty="0">
                <a:latin typeface="+mn-lt"/>
              </a:rPr>
              <a:t>th</a:t>
            </a:r>
            <a:r>
              <a:rPr lang="en-US" sz="1400" b="1" dirty="0">
                <a:latin typeface="+mn-lt"/>
              </a:rPr>
              <a:t>, 1914</a:t>
            </a:r>
            <a:r>
              <a:rPr lang="en-US" sz="1400" dirty="0">
                <a:latin typeface="+mn-lt"/>
              </a:rPr>
              <a:t/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01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71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40" name="Picture 5" descr="ImageVaultHand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45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u="sng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43434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Western Front-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The deadlocked region of Northern France fought over in WWI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en-US" altLang="en-US" b="1" u="sng" dirty="0">
                <a:cs typeface="Times New Roman" pitchFamily="18" charset="0"/>
              </a:rPr>
              <a:t>The Eastern Front-</a:t>
            </a: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battlefield along the German and Russian border </a:t>
            </a:r>
          </a:p>
          <a:p>
            <a:pPr lvl="1"/>
            <a:r>
              <a:rPr lang="en-US" altLang="en-US" dirty="0">
                <a:solidFill>
                  <a:srgbClr val="002060"/>
                </a:solidFill>
                <a:cs typeface="Times New Roman" pitchFamily="18" charset="0"/>
              </a:rPr>
              <a:t>Russians and Serbs battled Germans and Austro-Hungarians for control of the Eastern front </a:t>
            </a:r>
          </a:p>
          <a:p>
            <a:pPr eaLnBrk="1" hangingPunct="1"/>
            <a:endParaRPr lang="en-US" altLang="en-US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/>
            <a:endParaRPr lang="en-US" altLang="en-US" b="1" u="sng" dirty="0" smtClean="0">
              <a:cs typeface="Times New Roman" pitchFamily="18" charset="0"/>
            </a:endParaRPr>
          </a:p>
        </p:txBody>
      </p:sp>
      <p:pic>
        <p:nvPicPr>
          <p:cNvPr id="15364" name="Picture 6" descr="img_dead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524250" cy="2705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50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The Fighting Starts </a:t>
            </a:r>
            <a:endParaRPr lang="en-US" altLang="en-US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866105"/>
            <a:ext cx="4343400" cy="4525963"/>
          </a:xfrm>
        </p:spPr>
        <p:txBody>
          <a:bodyPr>
            <a:normAutofit/>
          </a:bodyPr>
          <a:lstStyle/>
          <a:p>
            <a:r>
              <a:rPr lang="en-US" altLang="en-US" sz="2800" b="1" u="sng" dirty="0" smtClean="0">
                <a:cs typeface="Times New Roman" pitchFamily="18" charset="0"/>
              </a:rPr>
              <a:t>Schlieffen </a:t>
            </a:r>
            <a:r>
              <a:rPr lang="en-US" altLang="en-US" sz="2800" b="1" u="sng" dirty="0">
                <a:cs typeface="Times New Roman" pitchFamily="18" charset="0"/>
              </a:rPr>
              <a:t>Plan</a:t>
            </a:r>
            <a:r>
              <a:rPr lang="en-US" altLang="en-US" sz="2800" dirty="0">
                <a:cs typeface="Times New Roman" pitchFamily="18" charset="0"/>
              </a:rPr>
              <a:t>-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Germany plan in which they would defeat France 1</a:t>
            </a:r>
            <a:r>
              <a:rPr lang="en-US" altLang="en-US" sz="2800" baseline="300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then turn east to fight Russia </a:t>
            </a:r>
          </a:p>
          <a:p>
            <a:pPr lvl="1"/>
            <a:r>
              <a:rPr lang="en-US" altLang="en-US" sz="2800" dirty="0">
                <a:solidFill>
                  <a:srgbClr val="002060"/>
                </a:solidFill>
                <a:cs typeface="Times New Roman" pitchFamily="18" charset="0"/>
              </a:rPr>
              <a:t>A quick defeat of France was vital to the plan 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37" y="2438400"/>
            <a:ext cx="3912561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978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8" name="Picture 5" descr="Western-Front-battlefields-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0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410200" cy="452596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Failures of the Schlieffen Plan-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Sept. 5</a:t>
            </a:r>
            <a:r>
              <a:rPr lang="en-US" altLang="en-US" sz="2400" baseline="30000" dirty="0" smtClean="0">
                <a:solidFill>
                  <a:srgbClr val="002060"/>
                </a:solidFill>
                <a:cs typeface="Times New Roman" pitchFamily="18" charset="0"/>
              </a:rPr>
              <a:t>th</a:t>
            </a:r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, 1914 Allied forces attacked the Germans northeast of Paris in the valley of the Marne River</a:t>
            </a:r>
          </a:p>
          <a:p>
            <a:pPr lvl="2" eaLnBrk="1" hangingPunct="1"/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600 taxicabs brought Allied        re-enforcements to the front 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Sept.9</a:t>
            </a:r>
            <a:r>
              <a:rPr lang="en-US" altLang="en-US" sz="2400" baseline="30000" dirty="0" smtClean="0">
                <a:solidFill>
                  <a:srgbClr val="002060"/>
                </a:solidFill>
                <a:cs typeface="Times New Roman" pitchFamily="18" charset="0"/>
              </a:rPr>
              <a:t>th</a:t>
            </a:r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, the Germans retreated 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1</a:t>
            </a:r>
            <a:r>
              <a:rPr lang="en-US" altLang="en-US" sz="2400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Battle of the Marne left the Schlieffen Plan in ruins b/c a quick victory no longer existed </a:t>
            </a:r>
          </a:p>
          <a:p>
            <a:pPr lvl="1"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altLang="en-US" dirty="0" smtClean="0"/>
          </a:p>
        </p:txBody>
      </p:sp>
      <p:pic>
        <p:nvPicPr>
          <p:cNvPr id="17412" name="Picture 8" descr="FWWsch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200400" cy="238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11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Section 1-World War I Begins </a:t>
            </a:r>
          </a:p>
        </p:txBody>
      </p:sp>
      <p:pic>
        <p:nvPicPr>
          <p:cNvPr id="4099" name="Picture 5" descr="Figure10-P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3025"/>
            <a:ext cx="7953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5638800" cy="5029200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Trench Warfare</a:t>
            </a:r>
            <a:r>
              <a:rPr lang="en-US" altLang="en-US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Soldiers would fight from trenches often for pitifully small pieces of land</a:t>
            </a:r>
          </a:p>
          <a:p>
            <a:pPr lvl="1"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space between the trenches was called “no man’s land”</a:t>
            </a:r>
          </a:p>
          <a:p>
            <a:pPr lvl="1"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The trenches along the Western Front reached nearly 500 miles from the North Sea to the Swiss border  </a:t>
            </a:r>
          </a:p>
          <a:p>
            <a:pPr eaLnBrk="1" hangingPunct="1"/>
            <a:endParaRPr lang="en-US" altLang="en-US" b="1" u="sng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New Military Technologies-</a:t>
            </a:r>
            <a:r>
              <a:rPr lang="en-US" altLang="en-US" dirty="0" smtClean="0">
                <a:cs typeface="Times New Roman" pitchFamily="18" charset="0"/>
              </a:rPr>
              <a:t> </a:t>
            </a:r>
          </a:p>
          <a:p>
            <a:pPr lvl="1"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Machine guns, poison gas, tanks, armored cars and submarines were widely used for the 1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time in war</a:t>
            </a:r>
          </a:p>
        </p:txBody>
      </p:sp>
      <p:pic>
        <p:nvPicPr>
          <p:cNvPr id="18436" name="Picture 7" descr="t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00997"/>
            <a:ext cx="2498725" cy="177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563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8650" cy="71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4316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orldwaronetrenchwarfare.weebly.com/uploads/1/5/2/7/15275864/1387780_orig.jpg?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15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12"/>
            <a:ext cx="9120249" cy="68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69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Trench Warfare</a:t>
            </a:r>
            <a:endParaRPr lang="en-US" b="1" u="sng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33600"/>
            <a:ext cx="4114801" cy="3916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44933"/>
            <a:ext cx="3886200" cy="3931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45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65"/>
            <a:ext cx="9144000" cy="68483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00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2331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Americans Question Neutrality 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53340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1914 many Americans felt we had no reason to get involved in a war 3,000 miles away.</a:t>
            </a:r>
          </a:p>
          <a:p>
            <a:pPr lvl="1"/>
            <a:r>
              <a:rPr lang="en-US" dirty="0" smtClean="0"/>
              <a:t>Most preferred an isolationist approach </a:t>
            </a:r>
          </a:p>
          <a:p>
            <a:pPr lvl="1"/>
            <a:endParaRPr lang="en-US" dirty="0"/>
          </a:p>
          <a:p>
            <a:r>
              <a:rPr lang="en-US" dirty="0" smtClean="0"/>
              <a:t>Another issue was that many former immigrants identified and sympathized with the nations which they came from.</a:t>
            </a:r>
          </a:p>
          <a:p>
            <a:pPr lvl="1"/>
            <a:r>
              <a:rPr lang="en-US" dirty="0" smtClean="0"/>
              <a:t>This divided Americans along ethnic and social lines </a:t>
            </a:r>
          </a:p>
          <a:p>
            <a:pPr lvl="1"/>
            <a:endParaRPr lang="en-US" dirty="0"/>
          </a:p>
          <a:p>
            <a:r>
              <a:rPr lang="en-US" dirty="0" smtClean="0"/>
              <a:t>America’s economic ties also played a role in our favored position to support the Allies over the Central Powers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80" y="2438400"/>
            <a:ext cx="286258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8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The War Hits Home 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Unrestricted Submarine Warfare</a:t>
            </a:r>
            <a:r>
              <a:rPr lang="en-US" altLang="en-US" b="1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cs typeface="Times New Roman" pitchFamily="18" charset="0"/>
              </a:rPr>
              <a:t> Germany announced that their submarines would sink any ships in the water surrounding Britain without warning</a:t>
            </a:r>
          </a:p>
          <a:p>
            <a:pPr lvl="1" eaLnBrk="1" hangingPunct="1"/>
            <a:r>
              <a:rPr lang="en-US" altLang="en-US" dirty="0" smtClean="0">
                <a:cs typeface="Times New Roman" pitchFamily="18" charset="0"/>
              </a:rPr>
              <a:t>After the cruise ship </a:t>
            </a:r>
            <a:r>
              <a:rPr lang="en-US" altLang="en-US" i="1" dirty="0" smtClean="0">
                <a:cs typeface="Times New Roman" pitchFamily="18" charset="0"/>
              </a:rPr>
              <a:t>Lusitania</a:t>
            </a:r>
            <a:r>
              <a:rPr lang="en-US" altLang="en-US" dirty="0" smtClean="0">
                <a:cs typeface="Times New Roman" pitchFamily="18" charset="0"/>
              </a:rPr>
              <a:t> was sunk by a German U-boat leaving 1,198 passengers (128 of them American) dead the U.S. threatened action if the Germans continued to sink neutral ships </a:t>
            </a:r>
          </a:p>
          <a:p>
            <a:pPr lvl="1"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3735394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08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cs typeface="Times New Roman" pitchFamily="18" charset="0"/>
              </a:rPr>
              <a:t>The War Hits Home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3340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700" b="1" u="sng" dirty="0">
                <a:cs typeface="Times New Roman" pitchFamily="18" charset="0"/>
              </a:rPr>
              <a:t>Americans Join the Fight</a:t>
            </a:r>
            <a:r>
              <a:rPr lang="en-US" altLang="en-US" sz="2700" b="1" dirty="0">
                <a:cs typeface="Times New Roman" pitchFamily="18" charset="0"/>
              </a:rPr>
              <a:t>-</a:t>
            </a:r>
          </a:p>
          <a:p>
            <a:pPr lvl="1"/>
            <a:r>
              <a:rPr lang="en-US" altLang="en-US" sz="2700" dirty="0">
                <a:cs typeface="Times New Roman" pitchFamily="18" charset="0"/>
              </a:rPr>
              <a:t>Germany returned to unrestricted submarine warfare in 1917</a:t>
            </a:r>
          </a:p>
          <a:p>
            <a:endParaRPr lang="en-US" sz="2700" dirty="0" smtClean="0"/>
          </a:p>
          <a:p>
            <a:r>
              <a:rPr lang="en-US" sz="2700" b="1" u="sng" dirty="0" smtClean="0"/>
              <a:t>The British Blockade</a:t>
            </a:r>
            <a:r>
              <a:rPr lang="en-US" sz="2700" b="1" dirty="0" smtClean="0"/>
              <a:t>-</a:t>
            </a:r>
          </a:p>
          <a:p>
            <a:pPr lvl="1"/>
            <a:r>
              <a:rPr lang="en-US" sz="2700" dirty="0" smtClean="0"/>
              <a:t>As the war raged on Great Britain began blocking the German coast to prevent weapons and other military supplies from reaching the hands of the Germans</a:t>
            </a:r>
          </a:p>
          <a:p>
            <a:pPr lvl="1"/>
            <a:r>
              <a:rPr lang="en-US" sz="2700" dirty="0" smtClean="0"/>
              <a:t>By 1917, famine gripped Germany resulting in nearly 750,000 Germans starving to death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718" y="3048000"/>
            <a:ext cx="3274082" cy="2395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47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Causes of WWI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8768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Although many Americans wanted to continue their isolationist approach and stay out of Europe's conflicts several factors including industrial interests and our position as a world power made U.S. neutrality difficult 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02922"/>
            <a:ext cx="3124200" cy="38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579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The British Blockade</a:t>
            </a:r>
            <a:endParaRPr lang="en-US" b="1" u="sng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7" y="1828800"/>
            <a:ext cx="795323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2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30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515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cs typeface="Times New Roman" pitchFamily="18" charset="0"/>
              </a:rPr>
              <a:t>The War Hits Home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648200" cy="48006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 Election of 1916</a:t>
            </a:r>
            <a:r>
              <a:rPr lang="en-US" sz="2800" b="1" dirty="0" smtClean="0"/>
              <a:t>-</a:t>
            </a:r>
          </a:p>
          <a:p>
            <a:pPr lvl="1"/>
            <a:r>
              <a:rPr lang="en-US" sz="2800" dirty="0" smtClean="0"/>
              <a:t>President Woodrow running under the slogan “He kept us out of war” wins the election against Supreme Court Justice Charles Evans Hughes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233" y="2108200"/>
            <a:ext cx="2923567" cy="383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5587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The United States Declares War 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5410200" cy="4876800"/>
          </a:xfrm>
        </p:spPr>
        <p:txBody>
          <a:bodyPr>
            <a:normAutofit lnSpcReduction="10000"/>
          </a:bodyPr>
          <a:lstStyle/>
          <a:p>
            <a:r>
              <a:rPr lang="en-US" altLang="en-US" b="1" u="sng" dirty="0" smtClean="0">
                <a:cs typeface="Times New Roman" pitchFamily="18" charset="0"/>
              </a:rPr>
              <a:t>The Zimmerman Note</a:t>
            </a:r>
            <a:r>
              <a:rPr lang="en-US" altLang="en-US" b="1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cs typeface="Times New Roman" pitchFamily="18" charset="0"/>
              </a:rPr>
              <a:t> In February, 1917 the U.S. intercepted a German telegram headed to Mexico</a:t>
            </a:r>
          </a:p>
          <a:p>
            <a:pPr lvl="2" eaLnBrk="1" hangingPunct="1"/>
            <a:r>
              <a:rPr lang="en-US" altLang="en-US" sz="2400" dirty="0" smtClean="0">
                <a:cs typeface="Times New Roman" pitchFamily="18" charset="0"/>
              </a:rPr>
              <a:t>Germany wanted Mexico to join their fight and in return they would help Mexico “reconquer” the lands they lost to the U.S.</a:t>
            </a:r>
          </a:p>
          <a:p>
            <a:pPr lvl="2" eaLnBrk="1" hangingPunct="1"/>
            <a:r>
              <a:rPr lang="en-US" altLang="en-US" sz="2400" dirty="0" smtClean="0">
                <a:cs typeface="Times New Roman" pitchFamily="18" charset="0"/>
              </a:rPr>
              <a:t>This led President Wilson to ask for a declaration of war against Germany on April 2</a:t>
            </a:r>
            <a:r>
              <a:rPr lang="en-US" altLang="en-US" sz="2400" baseline="30000" dirty="0" smtClean="0">
                <a:cs typeface="Times New Roman" pitchFamily="18" charset="0"/>
              </a:rPr>
              <a:t>nd</a:t>
            </a:r>
            <a:r>
              <a:rPr lang="en-US" altLang="en-US" sz="2400" dirty="0" smtClean="0">
                <a:cs typeface="Times New Roman" pitchFamily="18" charset="0"/>
              </a:rPr>
              <a:t>, 1917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499" y="3000375"/>
            <a:ext cx="2767301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51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>
                <a:latin typeface="Times New Roman" pitchFamily="18" charset="0"/>
                <a:cs typeface="Times New Roman" pitchFamily="18" charset="0"/>
              </a:rPr>
              <a:t>The Zimmerman Note </a:t>
            </a:r>
          </a:p>
        </p:txBody>
      </p:sp>
      <p:pic>
        <p:nvPicPr>
          <p:cNvPr id="27651" name="Picture 4" descr="Zimmerman Note- Orig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96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Zimmerman Note-De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12" y="1676400"/>
            <a:ext cx="40513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u="sng" dirty="0">
                <a:latin typeface="+mn-lt"/>
                <a:cs typeface="Times New Roman" pitchFamily="18" charset="0"/>
              </a:rPr>
              <a:t>The United States Declares War 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828800"/>
            <a:ext cx="4800600" cy="48006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America Acts</a:t>
            </a:r>
            <a:r>
              <a:rPr lang="en-US" b="1" dirty="0" smtClean="0"/>
              <a:t>-</a:t>
            </a:r>
          </a:p>
          <a:p>
            <a:pPr lvl="1"/>
            <a:r>
              <a:rPr lang="en-US" sz="2400" dirty="0" smtClean="0"/>
              <a:t>On April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, 1917 President Wilson delivered his war resolution in which he hoped to make the world “safe for democracy”</a:t>
            </a:r>
          </a:p>
          <a:p>
            <a:pPr lvl="2"/>
            <a:r>
              <a:rPr lang="en-US" sz="2400" dirty="0" smtClean="0"/>
              <a:t>Congress granted a declaration of war a few days later allowing the United States to enter the war on the side of the allies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336" y="3107531"/>
            <a:ext cx="3354224" cy="224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12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u="sng" dirty="0" smtClean="0">
                <a:latin typeface="+mn-lt"/>
              </a:rPr>
              <a:t>Section 2-American Power Tips the Balance</a:t>
            </a:r>
            <a:endParaRPr lang="en-US" sz="2600" b="1" u="sng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133600"/>
            <a:ext cx="5984987" cy="4124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1524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A New American </a:t>
            </a:r>
            <a:r>
              <a:rPr lang="en-US" u="sng" dirty="0" err="1" smtClean="0">
                <a:latin typeface="+mn-lt"/>
              </a:rPr>
              <a:t>HEro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8674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Eddie </a:t>
            </a:r>
            <a:r>
              <a:rPr lang="en-US" dirty="0" err="1" smtClean="0">
                <a:solidFill>
                  <a:srgbClr val="7030A0"/>
                </a:solidFill>
              </a:rPr>
              <a:t>Rickenbaker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/>
              <a:t>Famous </a:t>
            </a:r>
            <a:r>
              <a:rPr lang="en-US" dirty="0"/>
              <a:t>WWI fighter </a:t>
            </a:r>
            <a:r>
              <a:rPr lang="en-US" dirty="0" smtClean="0"/>
              <a:t>pilot who before the war was a race car driver </a:t>
            </a:r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Very little military training and he actually learned </a:t>
            </a:r>
            <a:r>
              <a:rPr lang="en-US" dirty="0">
                <a:solidFill>
                  <a:srgbClr val="7030A0"/>
                </a:solidFill>
              </a:rPr>
              <a:t>to fly on his </a:t>
            </a:r>
            <a:r>
              <a:rPr lang="en-US" dirty="0" smtClean="0">
                <a:solidFill>
                  <a:srgbClr val="7030A0"/>
                </a:solidFill>
              </a:rPr>
              <a:t>own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/>
              <a:t>He is best known for fighting </a:t>
            </a:r>
            <a:r>
              <a:rPr lang="en-US" dirty="0"/>
              <a:t>the German “Flying Circus” led by the “Red Baron” Manfred von </a:t>
            </a:r>
            <a:r>
              <a:rPr lang="en-US" dirty="0" err="1"/>
              <a:t>Richthofen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Engaged in 134 air battles and downed 26 enemy </a:t>
            </a:r>
            <a:r>
              <a:rPr lang="en-US" dirty="0" smtClean="0">
                <a:solidFill>
                  <a:srgbClr val="7030A0"/>
                </a:solidFill>
              </a:rPr>
              <a:t>aircrafts</a:t>
            </a:r>
          </a:p>
          <a:p>
            <a:pPr lvl="1"/>
            <a:r>
              <a:rPr lang="en-US" dirty="0" smtClean="0"/>
              <a:t>He received the nickname “American Ace of Aces”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096" y="2714146"/>
            <a:ext cx="2556704" cy="2953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6382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1. How did the United States raise an </a:t>
            </a:r>
            <a:r>
              <a:rPr lang="en-US" u="sng" dirty="0" smtClean="0">
                <a:latin typeface="+mn-lt"/>
              </a:rPr>
              <a:t>army?</a:t>
            </a:r>
            <a:endParaRPr lang="en-US" u="sng" dirty="0"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1722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Selective Service Act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tx1"/>
                </a:solidFill>
              </a:rPr>
              <a:t>This act forced men to register to be randomly selected for military service.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There was only 200,000 men in service when war was declared.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Selective Service Act required all abled bodied men 18 to 45 to register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24 million register; 3 million are drafted; 2 million go to Europe.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Most did not attend high school (illiteracy at 25%)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Almost ½ million African Americans in US armed forces; over ½ served in France.  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Their units were segregated. The all-black 369</a:t>
            </a:r>
            <a:r>
              <a:rPr lang="en-US" sz="1600" baseline="30000" dirty="0" smtClean="0">
                <a:solidFill>
                  <a:schemeClr val="tx1"/>
                </a:solidFill>
              </a:rPr>
              <a:t>th</a:t>
            </a:r>
            <a:r>
              <a:rPr lang="en-US" sz="1600" dirty="0" smtClean="0">
                <a:solidFill>
                  <a:schemeClr val="tx1"/>
                </a:solidFill>
              </a:rPr>
              <a:t> infantry  saw more continuous duty on front line than any other regiment. 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Women served in the Navy &amp; Marines (non-combat positions).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2297271" cy="35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8100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2. How did U.S. soldiers help win the </a:t>
            </a:r>
            <a:r>
              <a:rPr lang="en-US" u="sng" dirty="0" smtClean="0">
                <a:latin typeface="+mn-lt"/>
              </a:rPr>
              <a:t>war?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43400" y="1752600"/>
            <a:ext cx="4495800" cy="48307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Gov’t. made mass production of ships a priority.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US factories (with help from the Gov’t.) mass produced ships to get men, supplies &amp; equipment overseas);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After almost three years of fighting, Allied forces were exhausted.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American troops were fresh and enthusiastic!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35688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21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19600" cy="47244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Generally historians cite four long-term causes of WWI:</a:t>
            </a:r>
          </a:p>
          <a:p>
            <a:pPr lvl="1"/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</a:rPr>
              <a:t>Nationalism</a:t>
            </a:r>
            <a:r>
              <a:rPr lang="en-US" sz="3400" dirty="0" smtClean="0"/>
              <a:t> </a:t>
            </a:r>
          </a:p>
          <a:p>
            <a:pPr lvl="1"/>
            <a:r>
              <a:rPr lang="en-US" sz="3400" dirty="0" smtClean="0">
                <a:solidFill>
                  <a:srgbClr val="002060"/>
                </a:solidFill>
              </a:rPr>
              <a:t>Imperialism </a:t>
            </a:r>
          </a:p>
          <a:p>
            <a:pPr lvl="1"/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</a:rPr>
              <a:t>Militarism </a:t>
            </a:r>
          </a:p>
          <a:p>
            <a:pPr lvl="1"/>
            <a:r>
              <a:rPr lang="en-US" sz="3400" dirty="0" smtClean="0">
                <a:solidFill>
                  <a:srgbClr val="002060"/>
                </a:solidFill>
              </a:rPr>
              <a:t>Alliance Systems </a:t>
            </a:r>
            <a:endParaRPr lang="en-US" sz="3400" dirty="0">
              <a:solidFill>
                <a:srgbClr val="00206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2907221" cy="45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028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3. How did the U.S. build its naval </a:t>
            </a:r>
            <a:r>
              <a:rPr lang="en-US" u="sng" dirty="0" smtClean="0">
                <a:latin typeface="+mn-lt"/>
              </a:rPr>
              <a:t>force?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Four crucial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7030A0"/>
                </a:solidFill>
              </a:rPr>
              <a:t>Did not draft shipyard workers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Emphasized the importance of shipyard workers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7030A0"/>
                </a:solidFill>
              </a:rPr>
              <a:t>Prefabrication using standardized parts saved valuable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Government took control of all ships.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4. How did the U.S. Navy help win the </a:t>
            </a:r>
            <a:r>
              <a:rPr lang="en-US" u="sng" dirty="0" smtClean="0">
                <a:latin typeface="+mn-lt"/>
              </a:rPr>
              <a:t>war?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0960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i="1" u="sng" dirty="0" smtClean="0">
                <a:solidFill>
                  <a:srgbClr val="7030A0"/>
                </a:solidFill>
              </a:rPr>
              <a:t>Convoy System</a:t>
            </a:r>
            <a:r>
              <a:rPr lang="en-US" sz="2800" i="1" dirty="0" smtClean="0">
                <a:solidFill>
                  <a:srgbClr val="7030A0"/>
                </a:solidFill>
              </a:rPr>
              <a:t>-A strategy </a:t>
            </a:r>
            <a:r>
              <a:rPr lang="en-US" sz="2800" dirty="0" smtClean="0">
                <a:solidFill>
                  <a:srgbClr val="7030A0"/>
                </a:solidFill>
              </a:rPr>
              <a:t>where armed destroyers escorted </a:t>
            </a:r>
            <a:r>
              <a:rPr lang="en-US" sz="2800" i="1" dirty="0" smtClean="0">
                <a:solidFill>
                  <a:srgbClr val="7030A0"/>
                </a:solidFill>
              </a:rPr>
              <a:t>merchant ships across the Atlantic Ocean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Laid a 230-mile barrier of mines in the North Sea to “bottle” the German subs (U-boats) &amp; keep them out of the Atlantic. </a:t>
            </a:r>
          </a:p>
          <a:p>
            <a:pPr lvl="1"/>
            <a:r>
              <a:rPr lang="en-US" sz="2800" dirty="0" smtClean="0">
                <a:solidFill>
                  <a:srgbClr val="7030A0"/>
                </a:solidFill>
              </a:rPr>
              <a:t>This cut down the number of American lives </a:t>
            </a:r>
            <a:r>
              <a:rPr lang="en-US" sz="2800" i="1" dirty="0" smtClean="0">
                <a:solidFill>
                  <a:srgbClr val="7030A0"/>
                </a:solidFill>
              </a:rPr>
              <a:t>lost at sea significantly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On land, US troops brought freshness &amp; </a:t>
            </a:r>
            <a:r>
              <a:rPr lang="en-US" sz="2800" i="1" dirty="0" smtClean="0">
                <a:solidFill>
                  <a:schemeClr val="tx1"/>
                </a:solidFill>
              </a:rPr>
              <a:t>enthusiasm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After two and a half years of fighting, Allied troops were exhausted &amp; demoralized. 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30419"/>
            <a:ext cx="2513012" cy="189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987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5. Why were US troops so effective in </a:t>
            </a:r>
            <a:r>
              <a:rPr lang="en-US" u="sng" dirty="0" smtClean="0">
                <a:latin typeface="+mn-lt"/>
              </a:rPr>
              <a:t>combat?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0888" y="1828800"/>
            <a:ext cx="6218512" cy="48006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</a:rPr>
              <a:t>Strong Leadership</a:t>
            </a:r>
            <a:r>
              <a:rPr lang="en-US" dirty="0" smtClean="0">
                <a:solidFill>
                  <a:srgbClr val="7030A0"/>
                </a:solidFill>
              </a:rPr>
              <a:t>-General John. J. Pershing – Commander of U.S. Army in Europe (AEF).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He changed the style of combat from a series of </a:t>
            </a:r>
            <a:r>
              <a:rPr lang="en-US" b="1" i="1" dirty="0" smtClean="0">
                <a:solidFill>
                  <a:schemeClr val="tx1"/>
                </a:solidFill>
              </a:rPr>
              <a:t>DEFENSIVE</a:t>
            </a:r>
            <a:r>
              <a:rPr lang="en-US" dirty="0" smtClean="0">
                <a:solidFill>
                  <a:schemeClr val="tx1"/>
                </a:solidFill>
              </a:rPr>
              <a:t> (trenches) battles to one marked by strategic </a:t>
            </a:r>
            <a:r>
              <a:rPr lang="en-US" b="1" i="1" dirty="0" smtClean="0">
                <a:solidFill>
                  <a:schemeClr val="tx1"/>
                </a:solidFill>
              </a:rPr>
              <a:t>OFFENSIVE </a:t>
            </a:r>
            <a:r>
              <a:rPr lang="en-US" dirty="0" smtClean="0">
                <a:solidFill>
                  <a:schemeClr val="tx1"/>
                </a:solidFill>
              </a:rPr>
              <a:t>attacks.</a:t>
            </a:r>
          </a:p>
          <a:p>
            <a:r>
              <a:rPr lang="en-US" b="1" u="sng" dirty="0" smtClean="0">
                <a:solidFill>
                  <a:srgbClr val="7030A0"/>
                </a:solidFill>
              </a:rPr>
              <a:t>DOUGH BOYS</a:t>
            </a:r>
            <a:r>
              <a:rPr lang="en-US" dirty="0" smtClean="0">
                <a:solidFill>
                  <a:srgbClr val="7030A0"/>
                </a:solidFill>
              </a:rPr>
              <a:t>- The nickname for American infantryman.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New Weapons were introduced: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Machine gun; Tanks; Airplanes; Antiaircraft guns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Poison gas masks </a:t>
            </a:r>
            <a:r>
              <a:rPr lang="en-US" i="1" dirty="0" smtClean="0">
                <a:solidFill>
                  <a:schemeClr val="tx1"/>
                </a:solidFill>
              </a:rPr>
              <a:t>became standard issue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4259580"/>
            <a:ext cx="2136349" cy="177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81200"/>
            <a:ext cx="2103194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88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6. American troops on the </a:t>
            </a:r>
            <a:r>
              <a:rPr lang="en-US" u="sng" dirty="0" smtClean="0">
                <a:latin typeface="+mn-lt"/>
              </a:rPr>
              <a:t>offensive…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6106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Russia pulls out of the war in 1917 and soon the Germans are within 50 miles of Paris.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US troops arrived in time to stop Germany from making big gains in France.  </a:t>
            </a:r>
          </a:p>
          <a:p>
            <a:pPr lvl="2"/>
            <a:r>
              <a:rPr lang="en-US" sz="2400" dirty="0" smtClean="0">
                <a:solidFill>
                  <a:srgbClr val="7030A0"/>
                </a:solidFill>
              </a:rPr>
              <a:t>By mid-year the tide had turned against the Central Powers.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Alvin York emerged as a </a:t>
            </a:r>
            <a:r>
              <a:rPr lang="en-US" i="1" dirty="0" smtClean="0">
                <a:solidFill>
                  <a:schemeClr val="tx1"/>
                </a:solidFill>
              </a:rPr>
              <a:t>U.S. war hero</a:t>
            </a:r>
            <a:r>
              <a:rPr lang="en-US" dirty="0" smtClean="0">
                <a:solidFill>
                  <a:schemeClr val="tx1"/>
                </a:solidFill>
              </a:rPr>
              <a:t>, despite his initial position as a conscientious objector </a:t>
            </a:r>
            <a:r>
              <a:rPr lang="en-US" i="1" dirty="0" smtClean="0">
                <a:solidFill>
                  <a:schemeClr val="tx1"/>
                </a:solidFill>
              </a:rPr>
              <a:t>(a person who opposes warfare on moral grounds, based on religious beliefs).</a:t>
            </a:r>
          </a:p>
          <a:p>
            <a:pPr lvl="1"/>
            <a:r>
              <a:rPr lang="en-US" sz="2400" i="1" dirty="0" smtClean="0">
                <a:solidFill>
                  <a:srgbClr val="7030A0"/>
                </a:solidFill>
              </a:rPr>
              <a:t>He kills 25 Germans and with the help of six other dough boys captures another 132</a:t>
            </a:r>
          </a:p>
          <a:p>
            <a:r>
              <a:rPr lang="en-US" b="1" u="sng" dirty="0" smtClean="0">
                <a:solidFill>
                  <a:schemeClr val="tx1"/>
                </a:solidFill>
              </a:rPr>
              <a:t>Collapse of Germany</a:t>
            </a:r>
            <a:r>
              <a:rPr lang="en-US" dirty="0" smtClean="0">
                <a:solidFill>
                  <a:schemeClr val="tx1"/>
                </a:solidFill>
              </a:rPr>
              <a:t>–</a:t>
            </a:r>
            <a:r>
              <a:rPr lang="en-US" i="1" dirty="0" smtClean="0">
                <a:solidFill>
                  <a:schemeClr val="tx1"/>
                </a:solidFill>
              </a:rPr>
              <a:t>November 1918 naval mutiny quickly spreads throughout German army </a:t>
            </a:r>
          </a:p>
          <a:p>
            <a:pPr lvl="1"/>
            <a:r>
              <a:rPr lang="en-US" sz="2400" i="1" dirty="0" smtClean="0">
                <a:solidFill>
                  <a:srgbClr val="7030A0"/>
                </a:solidFill>
              </a:rPr>
              <a:t>That same month Socialist leaders take control of the gov’t. and the Kaiser gives up the throne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On November 11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, 1918 and ARMISTACE (truce/cease fire) is signed officially ending WWI.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4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7. What did the war cost in terms of </a:t>
            </a:r>
            <a:r>
              <a:rPr lang="en-US" u="sng" dirty="0" smtClean="0">
                <a:latin typeface="+mn-lt"/>
              </a:rPr>
              <a:t>the number of…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5257800" cy="4953000"/>
          </a:xfrm>
        </p:spPr>
        <p:txBody>
          <a:bodyPr>
            <a:noAutofit/>
          </a:bodyPr>
          <a:lstStyle/>
          <a:p>
            <a:r>
              <a:rPr lang="en-US" sz="2100" dirty="0" smtClean="0">
                <a:solidFill>
                  <a:srgbClr val="7030A0"/>
                </a:solidFill>
              </a:rPr>
              <a:t>22 million people die during WW</a:t>
            </a:r>
            <a:r>
              <a:rPr lang="en-US" sz="2100" dirty="0" smtClean="0">
                <a:solidFill>
                  <a:schemeClr val="tx1"/>
                </a:solidFill>
              </a:rPr>
              <a:t>I</a:t>
            </a:r>
          </a:p>
          <a:p>
            <a:pPr lvl="1"/>
            <a:r>
              <a:rPr lang="en-US" sz="2100" i="1" dirty="0" smtClean="0">
                <a:solidFill>
                  <a:schemeClr val="tx1"/>
                </a:solidFill>
              </a:rPr>
              <a:t>Civilian deaths </a:t>
            </a:r>
            <a:r>
              <a:rPr lang="en-US" sz="2100" dirty="0" smtClean="0">
                <a:solidFill>
                  <a:schemeClr val="tx1"/>
                </a:solidFill>
              </a:rPr>
              <a:t>accounted for nearly half of that number.</a:t>
            </a: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Military deaths are estimated to between nine and eleven million</a:t>
            </a:r>
          </a:p>
          <a:p>
            <a:pPr lvl="2"/>
            <a:r>
              <a:rPr lang="en-US" sz="2100" dirty="0" smtClean="0">
                <a:solidFill>
                  <a:schemeClr val="tx1"/>
                </a:solidFill>
              </a:rPr>
              <a:t>Twenty million soldiers are wounded </a:t>
            </a:r>
            <a:r>
              <a:rPr lang="en-US" sz="2100" i="1" dirty="0" smtClean="0">
                <a:solidFill>
                  <a:schemeClr val="tx1"/>
                </a:solidFill>
              </a:rPr>
              <a:t>but survive</a:t>
            </a:r>
          </a:p>
          <a:p>
            <a:pPr lvl="2"/>
            <a:r>
              <a:rPr lang="en-US" sz="2100" i="1" dirty="0" smtClean="0">
                <a:solidFill>
                  <a:srgbClr val="7030A0"/>
                </a:solidFill>
              </a:rPr>
              <a:t>Ten million refugees are forced to leave their homes </a:t>
            </a:r>
          </a:p>
          <a:p>
            <a:r>
              <a:rPr lang="en-US" sz="2100" dirty="0" smtClean="0">
                <a:solidFill>
                  <a:schemeClr val="tx1"/>
                </a:solidFill>
              </a:rPr>
              <a:t>The cost of American involvement:</a:t>
            </a: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52,000 died in battle</a:t>
            </a:r>
          </a:p>
          <a:p>
            <a:pPr lvl="1"/>
            <a:r>
              <a:rPr lang="en-US" sz="2100" dirty="0" smtClean="0">
                <a:solidFill>
                  <a:schemeClr val="tx1"/>
                </a:solidFill>
              </a:rPr>
              <a:t>62,000 died of disease</a:t>
            </a: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200,000 wounded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2971800"/>
            <a:ext cx="31115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8. What were the estimated </a:t>
            </a:r>
            <a:r>
              <a:rPr lang="en-US" u="sng" dirty="0" smtClean="0">
                <a:latin typeface="+mn-lt"/>
              </a:rPr>
              <a:t>economic costs?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6128" y="1706878"/>
            <a:ext cx="5288872" cy="5105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The war cost an estimated $338 billion  dollars </a:t>
            </a:r>
            <a:endParaRPr lang="en-US" sz="4000" dirty="0">
              <a:solidFill>
                <a:srgbClr val="7030A0"/>
              </a:solidFill>
            </a:endParaRPr>
          </a:p>
          <a:p>
            <a:pPr lvl="1"/>
            <a:r>
              <a:rPr lang="en-US" sz="2800" dirty="0" smtClean="0"/>
              <a:t>Since Germany was the last of the Central Powers to surrender the burden of this debt will rest squarely on their shoulders setting the stage for WWII</a:t>
            </a:r>
            <a:endParaRPr lang="en-US" sz="4000" b="1" u="sng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14222"/>
            <a:ext cx="3022599" cy="189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330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WWI impacts life in the U.S.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7848600" cy="4724400"/>
          </a:xfrm>
        </p:spPr>
        <p:txBody>
          <a:bodyPr>
            <a:normAutofit lnSpcReduction="10000"/>
          </a:bodyPr>
          <a:lstStyle/>
          <a:p>
            <a:r>
              <a:rPr lang="en-US" sz="2800" b="1" u="sng" dirty="0" smtClean="0"/>
              <a:t>Closing Activity-Marking Predictions</a:t>
            </a:r>
          </a:p>
          <a:p>
            <a:r>
              <a:rPr lang="en-US" sz="2800" dirty="0" smtClean="0"/>
              <a:t>Brainstorm with your small groups as to how you think being involved in a long, costly war like WWI would affect the lives of Americans on the home front during its course.  </a:t>
            </a:r>
          </a:p>
          <a:p>
            <a:pPr lvl="1"/>
            <a:r>
              <a:rPr lang="en-US" sz="2800" dirty="0" smtClean="0">
                <a:solidFill>
                  <a:srgbClr val="7030A0"/>
                </a:solidFill>
              </a:rPr>
              <a:t>Create a thinking map that would help list the economic, social and political changes your group thinks we might have experienced at home as a result of America entering into WWI.</a:t>
            </a:r>
          </a:p>
        </p:txBody>
      </p:sp>
    </p:spTree>
    <p:extLst>
      <p:ext uri="{BB962C8B-B14F-4D97-AF65-F5344CB8AC3E}">
        <p14:creationId xmlns:p14="http://schemas.microsoft.com/office/powerpoint/2010/main" val="10440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>
                <a:latin typeface="+mn-lt"/>
              </a:rPr>
              <a:t>Section 3-The War at Home</a:t>
            </a:r>
            <a:endParaRPr lang="en-US" sz="4000" b="1" u="sng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64" y="1905000"/>
            <a:ext cx="7924800" cy="461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902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American Proprieties During WWI 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48640" y="1948654"/>
            <a:ext cx="463296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800" b="1" dirty="0" smtClean="0"/>
              <a:t>The Three Priorities of </a:t>
            </a:r>
            <a:r>
              <a:rPr lang="en-US" altLang="en-US" sz="2800" b="1" u="sng" dirty="0" smtClean="0"/>
              <a:t>Congress during WWI</a:t>
            </a:r>
          </a:p>
          <a:p>
            <a:pPr lvl="1"/>
            <a:r>
              <a:rPr lang="en-US" altLang="en-US" dirty="0" smtClean="0">
                <a:solidFill>
                  <a:srgbClr val="00B050"/>
                </a:solidFill>
              </a:rPr>
              <a:t>1. Supply allies with food and equipment</a:t>
            </a:r>
          </a:p>
          <a:p>
            <a:pPr lvl="2"/>
            <a:r>
              <a:rPr lang="en-US" altLang="en-US" dirty="0" smtClean="0">
                <a:solidFill>
                  <a:srgbClr val="00B050"/>
                </a:solidFill>
              </a:rPr>
              <a:t>Over a million women joined the work force</a:t>
            </a:r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2. Raise money to pay for war</a:t>
            </a:r>
          </a:p>
          <a:p>
            <a:pPr lvl="2"/>
            <a:r>
              <a:rPr lang="en-US" altLang="en-US" dirty="0" smtClean="0"/>
              <a:t>Selling war bonds </a:t>
            </a:r>
          </a:p>
          <a:p>
            <a:pPr marL="685800" lvl="2" indent="0">
              <a:buNone/>
            </a:pPr>
            <a:r>
              <a:rPr lang="en-US" altLang="en-US" dirty="0" smtClean="0">
                <a:solidFill>
                  <a:srgbClr val="00B050"/>
                </a:solidFill>
              </a:rPr>
              <a:t>	</a:t>
            </a:r>
          </a:p>
          <a:p>
            <a:pPr lvl="1"/>
            <a:r>
              <a:rPr lang="en-US" altLang="en-US" dirty="0" smtClean="0">
                <a:solidFill>
                  <a:srgbClr val="00B050"/>
                </a:solidFill>
              </a:rPr>
              <a:t>3. Get the American public to maintain support for the war</a:t>
            </a:r>
          </a:p>
          <a:p>
            <a:pPr lvl="2"/>
            <a:r>
              <a:rPr lang="en-US" altLang="en-US" dirty="0" smtClean="0">
                <a:solidFill>
                  <a:srgbClr val="00B050"/>
                </a:solidFill>
              </a:rPr>
              <a:t>Use of war propaganda </a:t>
            </a:r>
          </a:p>
        </p:txBody>
      </p:sp>
      <p:pic>
        <p:nvPicPr>
          <p:cNvPr id="37892" name="Picture 8" descr="ConvoyUnderAirProtectio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3005" y="2482055"/>
            <a:ext cx="3304275" cy="3459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31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Congress Gives Power to Wilson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181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Due to the war being such an immense conflict private industry and the government began to work together to guide the U.S</a:t>
            </a:r>
            <a:r>
              <a:rPr lang="en-US" dirty="0">
                <a:solidFill>
                  <a:srgbClr val="00B050"/>
                </a:solidFill>
              </a:rPr>
              <a:t>.</a:t>
            </a:r>
            <a:r>
              <a:rPr lang="en-US" dirty="0" smtClean="0">
                <a:solidFill>
                  <a:srgbClr val="00B050"/>
                </a:solidFill>
              </a:rPr>
              <a:t> economy from the production of consumer goods to war time materials </a:t>
            </a:r>
          </a:p>
          <a:p>
            <a:endParaRPr lang="en-US" dirty="0" smtClean="0"/>
          </a:p>
          <a:p>
            <a:r>
              <a:rPr lang="en-US" dirty="0" smtClean="0"/>
              <a:t>Congress gave Wilson direct control over the economy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Including the power to fix prices and nationalize or regulate war-related industries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0" y="2263140"/>
            <a:ext cx="2915619" cy="393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278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u="sng" dirty="0" smtClean="0"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5791200" cy="5029200"/>
          </a:xfrm>
        </p:spPr>
        <p:txBody>
          <a:bodyPr>
            <a:normAutofit/>
          </a:bodyPr>
          <a:lstStyle/>
          <a:p>
            <a:r>
              <a:rPr lang="en-US" altLang="en-US" sz="2000" b="1" u="sng" dirty="0" smtClean="0"/>
              <a:t>Nationalism-</a:t>
            </a: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A deep devotion to one’s own nation</a:t>
            </a:r>
          </a:p>
          <a:p>
            <a:pPr lvl="2" eaLnBrk="1" hangingPunct="1"/>
            <a:r>
              <a:rPr lang="en-US" altLang="en-US" sz="2000" dirty="0" smtClean="0">
                <a:solidFill>
                  <a:srgbClr val="002060"/>
                </a:solidFill>
              </a:rPr>
              <a:t>It can serve as a unifying force or the catalyst for fierce competition among others </a:t>
            </a:r>
          </a:p>
          <a:p>
            <a:pPr lvl="3" eaLnBrk="1" hangingPunct="1"/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Ex. By the  turn of the 20</a:t>
            </a:r>
            <a:r>
              <a:rPr lang="en-US" altLang="en-US" sz="2000" baseline="30000" dirty="0" smtClean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 century Great Britain, Germany, Russia, Italy, France and the Austria-Hungarian empire were engaged in a fierce rivalry</a:t>
            </a:r>
          </a:p>
          <a:p>
            <a:pPr eaLnBrk="1" hangingPunct="1"/>
            <a:endParaRPr lang="en-US" altLang="en-US" sz="2000" b="1" u="sng" dirty="0" smtClean="0"/>
          </a:p>
          <a:p>
            <a:pPr eaLnBrk="1" hangingPunct="1"/>
            <a:r>
              <a:rPr lang="en-US" altLang="en-US" sz="2000" b="1" u="sng" dirty="0" smtClean="0"/>
              <a:t>Imperialism</a:t>
            </a:r>
            <a:r>
              <a:rPr lang="en-US" altLang="en-US" sz="2000" b="1" dirty="0" smtClean="0"/>
              <a:t>-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For centuries European nations had been building empires slowly extending their economic and political control around the world</a:t>
            </a:r>
          </a:p>
          <a:p>
            <a:pPr eaLnBrk="1" hangingPunct="1"/>
            <a:endParaRPr lang="en-US" altLang="en-US" sz="2000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10" y="2209800"/>
            <a:ext cx="2567712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War Industries Board 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4724400" cy="495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650" dirty="0" smtClean="0"/>
              <a:t>War Industries Board</a:t>
            </a:r>
          </a:p>
          <a:p>
            <a:pPr lvl="1"/>
            <a:r>
              <a:rPr lang="en-US" altLang="en-US" sz="2650" dirty="0" smtClean="0">
                <a:solidFill>
                  <a:srgbClr val="00B050"/>
                </a:solidFill>
              </a:rPr>
              <a:t>Created in 1917 and headed by Bernard Baruch</a:t>
            </a:r>
          </a:p>
          <a:p>
            <a:pPr eaLnBrk="1" hangingPunct="1"/>
            <a:r>
              <a:rPr lang="en-US" altLang="en-US" sz="2650" dirty="0" smtClean="0"/>
              <a:t>Purchased items for war</a:t>
            </a:r>
          </a:p>
          <a:p>
            <a:pPr lvl="1"/>
            <a:r>
              <a:rPr lang="en-US" altLang="en-US" sz="2650" dirty="0" smtClean="0">
                <a:solidFill>
                  <a:srgbClr val="00B050"/>
                </a:solidFill>
              </a:rPr>
              <a:t>Converted factories</a:t>
            </a:r>
          </a:p>
          <a:p>
            <a:pPr lvl="1"/>
            <a:r>
              <a:rPr lang="en-US" altLang="en-US" sz="2650" dirty="0" smtClean="0"/>
              <a:t>Could control prices</a:t>
            </a:r>
          </a:p>
          <a:p>
            <a:pPr eaLnBrk="1" hangingPunct="1"/>
            <a:r>
              <a:rPr lang="en-US" altLang="en-US" sz="2650" dirty="0" smtClean="0">
                <a:solidFill>
                  <a:srgbClr val="00B050"/>
                </a:solidFill>
              </a:rPr>
              <a:t>Businesses made massive profits, but consumers lacked many of the things they needed </a:t>
            </a:r>
          </a:p>
        </p:txBody>
      </p:sp>
      <p:pic>
        <p:nvPicPr>
          <p:cNvPr id="10242" name="Picture 2" descr="http://philadelphiaencyclopedia.org/wp-content/uploads/2011/12/3f05600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9800"/>
            <a:ext cx="3276600" cy="428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59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/>
              <a:t>War Industries Board </a:t>
            </a:r>
            <a:endParaRPr lang="en-US" altLang="en-US" dirty="0" smtClean="0"/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006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700" dirty="0" smtClean="0">
                <a:solidFill>
                  <a:srgbClr val="00B050"/>
                </a:solidFill>
              </a:rPr>
              <a:t>The WIB (War Industries Board) along with the Fuel Administration and Railroad Administration helped regulate the economy during the war </a:t>
            </a:r>
          </a:p>
          <a:p>
            <a:pPr lvl="1"/>
            <a:r>
              <a:rPr lang="en-US" altLang="en-US" sz="2700" dirty="0" smtClean="0"/>
              <a:t>Regulated the railroads, boosted coal and oil production, encouraged conservation of energy</a:t>
            </a:r>
          </a:p>
          <a:p>
            <a:pPr eaLnBrk="1" hangingPunct="1"/>
            <a:r>
              <a:rPr lang="en-US" altLang="en-US" sz="2700" dirty="0" smtClean="0">
                <a:solidFill>
                  <a:srgbClr val="00B050"/>
                </a:solidFill>
              </a:rPr>
              <a:t>In March 1918 the Fuel Administration created Daylight Savings Time</a:t>
            </a:r>
          </a:p>
          <a:p>
            <a:pPr lvl="1"/>
            <a:r>
              <a:rPr lang="en-US" altLang="en-US" sz="2700" dirty="0" smtClean="0"/>
              <a:t>Originally suggested by Ben Franklin in the 1770’s</a:t>
            </a:r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39940" name="Picture 8" descr="Cheap-Oil-Is-A-Right-250.jpg image by USAMidda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2133600"/>
            <a:ext cx="2902134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87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War Economy 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76800" cy="5105400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sz="2800" dirty="0" smtClean="0">
                <a:solidFill>
                  <a:srgbClr val="00B050"/>
                </a:solidFill>
              </a:rPr>
              <a:t>Designed to prevent Labor disputes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Union membership doubled</a:t>
            </a:r>
          </a:p>
          <a:p>
            <a:pPr lvl="1"/>
            <a:r>
              <a:rPr lang="en-US" altLang="en-US" dirty="0" smtClean="0">
                <a:solidFill>
                  <a:srgbClr val="00B050"/>
                </a:solidFill>
              </a:rPr>
              <a:t>Membership climbed to nearly four million </a:t>
            </a:r>
          </a:p>
          <a:p>
            <a:pPr lvl="2"/>
            <a:r>
              <a:rPr lang="en-US" altLang="en-US" dirty="0" smtClean="0"/>
              <a:t>There were also more than 6,000 strikes that broke out 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>
                <a:solidFill>
                  <a:srgbClr val="00B050"/>
                </a:solidFill>
              </a:rPr>
              <a:t>Better pay and working conditions</a:t>
            </a:r>
          </a:p>
          <a:p>
            <a:pPr lvl="1"/>
            <a:r>
              <a:rPr lang="en-US" altLang="en-US" dirty="0" smtClean="0"/>
              <a:t>Mainly those in metal trades, shipbuilding and meatpacking by roughly 20%</a:t>
            </a:r>
          </a:p>
          <a:p>
            <a:pPr lvl="1"/>
            <a:r>
              <a:rPr lang="en-US" altLang="en-US" dirty="0" smtClean="0">
                <a:solidFill>
                  <a:srgbClr val="00B050"/>
                </a:solidFill>
              </a:rPr>
              <a:t>However, household incomes were undercut by rising food costs </a:t>
            </a:r>
          </a:p>
        </p:txBody>
      </p:sp>
      <p:pic>
        <p:nvPicPr>
          <p:cNvPr id="40964" name="Picture 8" descr="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1207" y="2057400"/>
            <a:ext cx="2955593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38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Goudy Old Style" panose="02020502050305020303" pitchFamily="18" charset="0"/>
              </a:rPr>
              <a:t>Food Administration</a:t>
            </a:r>
            <a:endParaRPr lang="en-US" b="1" u="sng" dirty="0">
              <a:latin typeface="Goudy Old Style" panose="0202050205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410200" cy="4876800"/>
          </a:xfrm>
        </p:spPr>
        <p:txBody>
          <a:bodyPr/>
          <a:lstStyle/>
          <a:p>
            <a:r>
              <a:rPr lang="en-US" b="1" u="sng" dirty="0" smtClean="0"/>
              <a:t>Food Administration</a:t>
            </a:r>
            <a:r>
              <a:rPr lang="en-US" dirty="0" smtClean="0"/>
              <a:t>- Created by Wilson under the Hoover administration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Instead of rationing food Wilson encouraged people to prevent waste citing the “gospel of the clean plate”</a:t>
            </a:r>
          </a:p>
          <a:p>
            <a:pPr lvl="2"/>
            <a:r>
              <a:rPr lang="en-US" dirty="0" smtClean="0"/>
              <a:t>He declared to prevent waste Americans should have one day “meatless”, one “</a:t>
            </a:r>
            <a:r>
              <a:rPr lang="en-US" dirty="0" err="1" smtClean="0"/>
              <a:t>sweetless</a:t>
            </a:r>
            <a:r>
              <a:rPr lang="en-US" dirty="0" smtClean="0"/>
              <a:t>”, two days “</a:t>
            </a:r>
            <a:r>
              <a:rPr lang="en-US" dirty="0" err="1" smtClean="0"/>
              <a:t>wheatless</a:t>
            </a:r>
            <a:r>
              <a:rPr lang="en-US" dirty="0" smtClean="0"/>
              <a:t>” </a:t>
            </a:r>
            <a:r>
              <a:rPr lang="en-US" dirty="0"/>
              <a:t>a</a:t>
            </a:r>
            <a:r>
              <a:rPr lang="en-US" dirty="0" smtClean="0"/>
              <a:t>nd two days “</a:t>
            </a:r>
            <a:r>
              <a:rPr lang="en-US" dirty="0" err="1" smtClean="0"/>
              <a:t>porkless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Restaurants removed sugar bowls from tables and only served bread after the first course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528" y="1981200"/>
            <a:ext cx="2629472" cy="407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319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f/f3/%22This_Store_is_pledged_to_conform_to_the_Sugar_Regulations_of_the_Food_Administration._Your_Sugar_Ration_is_2lbs._per_mo_-_NARA_-_512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62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391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War Financing 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5334000" cy="495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200" dirty="0" smtClean="0">
                <a:solidFill>
                  <a:srgbClr val="00B050"/>
                </a:solidFill>
              </a:rPr>
              <a:t>The United States spent about $35.5 billion on the war. They raised the money through: </a:t>
            </a:r>
          </a:p>
          <a:p>
            <a:pPr lvl="1"/>
            <a:r>
              <a:rPr lang="en-US" altLang="en-US" sz="2200" dirty="0" smtClean="0"/>
              <a:t>1. Taxes-</a:t>
            </a:r>
          </a:p>
          <a:p>
            <a:pPr lvl="2"/>
            <a:r>
              <a:rPr lang="en-US" altLang="en-US" sz="2200" dirty="0" smtClean="0"/>
              <a:t>Not just income, but corporate and excise tax (gum, liquor…)</a:t>
            </a:r>
          </a:p>
          <a:p>
            <a:pPr lvl="1"/>
            <a:r>
              <a:rPr lang="en-US" altLang="en-US" sz="2200" dirty="0" smtClean="0">
                <a:solidFill>
                  <a:srgbClr val="00B050"/>
                </a:solidFill>
              </a:rPr>
              <a:t>2. Bonds-</a:t>
            </a:r>
          </a:p>
          <a:p>
            <a:pPr lvl="2"/>
            <a:r>
              <a:rPr lang="en-US" altLang="en-US" sz="2200" dirty="0" smtClean="0">
                <a:solidFill>
                  <a:srgbClr val="00B050"/>
                </a:solidFill>
              </a:rPr>
              <a:t>Sold to “War Bonds” and solicited “Victory Loans” from the public</a:t>
            </a:r>
          </a:p>
          <a:p>
            <a:pPr lvl="1"/>
            <a:r>
              <a:rPr lang="en-US" altLang="en-US" sz="2200" dirty="0" smtClean="0"/>
              <a:t>3. Propaganda-</a:t>
            </a:r>
          </a:p>
          <a:p>
            <a:pPr lvl="2"/>
            <a:r>
              <a:rPr lang="en-US" altLang="en-US" sz="2200" dirty="0" smtClean="0"/>
              <a:t>They used films, posters, public speakers and radio ads to help </a:t>
            </a:r>
          </a:p>
        </p:txBody>
      </p:sp>
      <p:pic>
        <p:nvPicPr>
          <p:cNvPr id="44036" name="Picture 8" descr="misc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935321"/>
            <a:ext cx="2909425" cy="4587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004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u="sng" dirty="0" smtClean="0">
                <a:latin typeface="+mn-lt"/>
              </a:rPr>
              <a:t>Espionage and Sedition Act </a:t>
            </a:r>
          </a:p>
        </p:txBody>
      </p:sp>
      <p:sp>
        <p:nvSpPr>
          <p:cNvPr id="4608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196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dirty="0" smtClean="0">
                <a:solidFill>
                  <a:srgbClr val="00B050"/>
                </a:solidFill>
              </a:rPr>
              <a:t>U.S. Government was w</a:t>
            </a:r>
            <a:r>
              <a:rPr lang="en-US" altLang="en-US" sz="2400" dirty="0" smtClean="0">
                <a:solidFill>
                  <a:srgbClr val="00B050"/>
                </a:solidFill>
              </a:rPr>
              <a:t>orried about spies so they passed the Espionage and Sedition Acts (1918)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Fine and jail people who violate these laws</a:t>
            </a:r>
            <a:r>
              <a:rPr lang="en-US" altLang="en-US" dirty="0"/>
              <a:t> </a:t>
            </a:r>
            <a:r>
              <a:rPr lang="en-US" altLang="en-US" dirty="0" smtClean="0"/>
              <a:t>which l</a:t>
            </a:r>
            <a:r>
              <a:rPr lang="en-US" altLang="en-US" sz="2000" dirty="0" smtClean="0"/>
              <a:t>imited 1</a:t>
            </a:r>
            <a:r>
              <a:rPr lang="en-US" altLang="en-US" sz="2000" baseline="30000" dirty="0" smtClean="0"/>
              <a:t>st</a:t>
            </a:r>
            <a:r>
              <a:rPr lang="en-US" altLang="en-US" sz="2000" dirty="0" smtClean="0"/>
              <a:t> Amendment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b="1" u="sng" dirty="0" err="1" smtClean="0"/>
              <a:t>Schenck</a:t>
            </a:r>
            <a:r>
              <a:rPr lang="en-US" altLang="en-US" sz="2400" b="1" u="sng" dirty="0" smtClean="0"/>
              <a:t> v. US</a:t>
            </a:r>
            <a:r>
              <a:rPr lang="en-US" altLang="en-US" sz="2400" dirty="0" smtClean="0"/>
              <a:t>-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Socialist who wrote pamphlets that said the draft was like slavery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During was First Amendment does not always apply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Sentenced to Jail</a:t>
            </a:r>
          </a:p>
        </p:txBody>
      </p:sp>
      <p:pic>
        <p:nvPicPr>
          <p:cNvPr id="46084" name="Picture 8" descr="debs192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2590800"/>
            <a:ext cx="3429000" cy="308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67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The Great Migration </a:t>
            </a: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799" y="1828800"/>
            <a:ext cx="5265821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Seeking better opportunities thousands of African Americans began moving </a:t>
            </a:r>
            <a:r>
              <a:rPr lang="en-US" altLang="en-US" dirty="0" smtClean="0"/>
              <a:t>north</a:t>
            </a:r>
            <a:r>
              <a:rPr lang="en-US" altLang="en-US" sz="2400" dirty="0" smtClean="0"/>
              <a:t> in search of jobs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This was called the Great Migration</a:t>
            </a:r>
          </a:p>
          <a:p>
            <a:pPr lvl="2">
              <a:lnSpc>
                <a:spcPct val="90000"/>
              </a:lnSpc>
            </a:pPr>
            <a:r>
              <a:rPr lang="en-US" altLang="en-US" sz="2200" dirty="0" smtClean="0"/>
              <a:t>African Americans experienced less discrimination and found a b</a:t>
            </a:r>
            <a:r>
              <a:rPr lang="en-US" altLang="en-US" sz="2400" dirty="0" smtClean="0"/>
              <a:t>etter standard of living</a:t>
            </a:r>
          </a:p>
          <a:p>
            <a:pPr lvl="3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Although some race riots erupted </a:t>
            </a:r>
          </a:p>
        </p:txBody>
      </p:sp>
      <p:pic>
        <p:nvPicPr>
          <p:cNvPr id="41988" name="Picture 8" descr="h701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2667000"/>
            <a:ext cx="3116179" cy="2819400"/>
          </a:xfrm>
        </p:spPr>
      </p:pic>
    </p:spTree>
    <p:extLst>
      <p:ext uri="{BB962C8B-B14F-4D97-AF65-F5344CB8AC3E}">
        <p14:creationId xmlns:p14="http://schemas.microsoft.com/office/powerpoint/2010/main" val="12844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A Citizens Role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53340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Regular people had part to play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Herbert Hoover encouraged volunteerism and created the food administration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Women went to factories, proved they could do mans job and got </a:t>
            </a:r>
            <a:r>
              <a:rPr lang="en-US" altLang="en-US" dirty="0" smtClean="0"/>
              <a:t>vote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Americans created “Victory Gardens”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Americans sacrificed with things like “Wheat-less Wednesdays”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Government bought farmers goods for soldiers at great price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133600"/>
            <a:ext cx="2949131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859637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64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00600" cy="4800600"/>
          </a:xfrm>
        </p:spPr>
        <p:txBody>
          <a:bodyPr>
            <a:normAutofit lnSpcReduction="10000"/>
          </a:bodyPr>
          <a:lstStyle/>
          <a:p>
            <a:r>
              <a:rPr lang="en-US" altLang="en-US" b="1" u="sng" dirty="0"/>
              <a:t>Militarism</a:t>
            </a:r>
            <a:r>
              <a:rPr lang="en-US" altLang="en-US" b="1" dirty="0"/>
              <a:t>-</a:t>
            </a:r>
            <a:r>
              <a:rPr lang="en-US" dirty="0">
                <a:solidFill>
                  <a:srgbClr val="002060"/>
                </a:solidFill>
              </a:rPr>
              <a:t>The policy of glorifying military power and keeping an army prepared for war</a:t>
            </a:r>
            <a:endParaRPr lang="en-US" altLang="en-US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r>
              <a:rPr lang="en-US" b="1" u="sng" dirty="0" smtClean="0"/>
              <a:t>Alliance System</a:t>
            </a:r>
            <a:r>
              <a:rPr lang="en-US" b="1" dirty="0" smtClean="0"/>
              <a:t>-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There were two major alliance systems in Europe at the beginning of  WWI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The Triple Entente 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</a:rPr>
              <a:t>Later known as the Allies 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Triple Alliance </a:t>
            </a:r>
          </a:p>
          <a:p>
            <a:pPr lvl="2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Later known as the Central Powers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200400" cy="413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Anti-German Sentiment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66888"/>
            <a:ext cx="4572000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B050"/>
                </a:solidFill>
              </a:rPr>
              <a:t>Some Germans were picked on and many citizens did not want to be connected to anything German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Change city names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Change food names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Ban German books and songs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Some violence against recent German immigrants </a:t>
            </a:r>
          </a:p>
        </p:txBody>
      </p:sp>
      <p:pic>
        <p:nvPicPr>
          <p:cNvPr id="47108" name="Picture 8" descr="hamburg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2605088"/>
            <a:ext cx="32766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68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400" b="1" u="sng" dirty="0" smtClean="0">
                <a:latin typeface="+mn-lt"/>
              </a:rPr>
              <a:t>The Flu Epidemic</a:t>
            </a:r>
            <a:r>
              <a:rPr lang="en-US" altLang="en-US" sz="4400" b="1" dirty="0" smtClean="0">
                <a:latin typeface="+mn-lt"/>
              </a:rPr>
              <a:t>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28800"/>
            <a:ext cx="5181600" cy="4800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150" dirty="0" smtClean="0"/>
              <a:t>In 1918 the flu hit Americans during war</a:t>
            </a:r>
          </a:p>
          <a:p>
            <a:pPr lvl="1">
              <a:lnSpc>
                <a:spcPct val="90000"/>
              </a:lnSpc>
            </a:pPr>
            <a:r>
              <a:rPr lang="en-US" altLang="en-US" sz="2150" dirty="0" smtClean="0">
                <a:solidFill>
                  <a:srgbClr val="00B050"/>
                </a:solidFill>
              </a:rPr>
              <a:t>People stayed home and businesses shut down to avoid contagion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50" dirty="0" smtClean="0"/>
              <a:t>Doctors did not have answers and many soldiers affected due to close quarters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50" dirty="0" smtClean="0">
                <a:solidFill>
                  <a:srgbClr val="00B050"/>
                </a:solidFill>
              </a:rPr>
              <a:t>Nearly 30 million people around the world</a:t>
            </a:r>
            <a:r>
              <a:rPr lang="en-US" altLang="en-US" sz="2150" dirty="0">
                <a:solidFill>
                  <a:srgbClr val="00B050"/>
                </a:solidFill>
              </a:rPr>
              <a:t> </a:t>
            </a:r>
            <a:r>
              <a:rPr lang="en-US" altLang="en-US" sz="2150" dirty="0" smtClean="0">
                <a:solidFill>
                  <a:srgbClr val="00B050"/>
                </a:solidFill>
              </a:rPr>
              <a:t>died from the flu among them roughly 500,000 Americans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50" dirty="0" smtClean="0"/>
              <a:t>The epidemic ended in 1919</a:t>
            </a:r>
          </a:p>
          <a:p>
            <a:pPr lvl="1">
              <a:lnSpc>
                <a:spcPct val="90000"/>
              </a:lnSpc>
            </a:pPr>
            <a:r>
              <a:rPr lang="en-US" altLang="en-US" sz="2150" dirty="0" smtClean="0">
                <a:solidFill>
                  <a:srgbClr val="00B050"/>
                </a:solidFill>
              </a:rPr>
              <a:t>Only real answer was to clean up and quarantine</a:t>
            </a:r>
          </a:p>
        </p:txBody>
      </p:sp>
      <p:pic>
        <p:nvPicPr>
          <p:cNvPr id="48132" name="Picture 7" descr="d3e535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1937" y="2552700"/>
            <a:ext cx="2969623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39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u="sng" dirty="0">
                <a:latin typeface="Century Gothic" panose="020B0502020202020204" pitchFamily="34" charset="0"/>
              </a:rPr>
              <a:t>Wilson Fights for Peace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226" y="5867400"/>
            <a:ext cx="8229600" cy="715963"/>
          </a:xfrm>
        </p:spPr>
        <p:txBody>
          <a:bodyPr/>
          <a:lstStyle/>
          <a:p>
            <a:pPr marL="114300" indent="0" algn="ctr">
              <a:buNone/>
            </a:pPr>
            <a:r>
              <a:rPr lang="en-US" altLang="en-US" sz="2800" b="1" dirty="0">
                <a:latin typeface="Century Gothic" panose="020B0502020202020204" pitchFamily="34" charset="0"/>
              </a:rPr>
              <a:t>Chapter 11-Section 4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05000"/>
            <a:ext cx="4904452" cy="366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36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Wilson Presents His Plan </a:t>
            </a:r>
            <a:endParaRPr lang="en-US" alt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52578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5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January 18</a:t>
            </a:r>
            <a:r>
              <a:rPr lang="en-US" altLang="en-US" sz="2500" baseline="300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th</a:t>
            </a:r>
            <a:r>
              <a:rPr lang="en-US" altLang="en-US" sz="25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,1919 delegates representing 32 nations met to discuss the terms of peace at the Palace of Versailles</a:t>
            </a:r>
          </a:p>
          <a:p>
            <a:pPr lvl="1" eaLnBrk="1" hangingPunct="1"/>
            <a:r>
              <a:rPr lang="en-US" altLang="en-US" sz="25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The Big Four held most of the decision making power</a:t>
            </a:r>
          </a:p>
          <a:p>
            <a:pPr lvl="2" eaLnBrk="1" hangingPunct="1"/>
            <a:r>
              <a:rPr lang="en-US" altLang="en-US" sz="25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Woodrow Wilson of the U.S., Georges Clemenceau of France, David Lloyd George of Great Britain, and Vittorio Orlando of Italy </a:t>
            </a:r>
          </a:p>
        </p:txBody>
      </p:sp>
      <p:pic>
        <p:nvPicPr>
          <p:cNvPr id="35844" name="Picture 7" descr="sca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76524"/>
            <a:ext cx="3276600" cy="2525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6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latin typeface="Century Gothic" panose="020B0502020202020204" pitchFamily="34" charset="0"/>
                <a:cs typeface="Times New Roman" panose="02020603050405020304" pitchFamily="18" charset="0"/>
              </a:rPr>
              <a:t>Wilson’s </a:t>
            </a:r>
            <a:r>
              <a:rPr lang="en-US" altLang="en-US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Fourteen </a:t>
            </a:r>
            <a:r>
              <a:rPr lang="en-US" altLang="en-US" b="1" u="sng" dirty="0">
                <a:latin typeface="Century Gothic" panose="020B0502020202020204" pitchFamily="34" charset="0"/>
                <a:cs typeface="Times New Roman" panose="02020603050405020304" pitchFamily="18" charset="0"/>
              </a:rPr>
              <a:t>Points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5943600" cy="4876800"/>
          </a:xfrm>
        </p:spPr>
        <p:txBody>
          <a:bodyPr>
            <a:normAutofit/>
          </a:bodyPr>
          <a:lstStyle/>
          <a:p>
            <a:r>
              <a:rPr lang="en-US" alt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On January 18</a:t>
            </a:r>
            <a:r>
              <a:rPr lang="en-US" altLang="en-US" sz="2000" baseline="30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US" alt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1918 Woodrow Wilson delivered his Fourteen Points before Congress</a:t>
            </a:r>
          </a:p>
          <a:p>
            <a:pPr lvl="1"/>
            <a:r>
              <a:rPr lang="en-US" altLang="en-US" dirty="0" smtClean="0">
                <a:latin typeface="Century Gothic" panose="020B0502020202020204" pitchFamily="34" charset="0"/>
              </a:rPr>
              <a:t>They were divided into three groups </a:t>
            </a:r>
          </a:p>
          <a:p>
            <a:pPr lvl="2"/>
            <a:r>
              <a:rPr lang="en-US" alt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The first five points Wilson believed had to be addressed if future wars were to be prevented </a:t>
            </a:r>
          </a:p>
          <a:p>
            <a:pPr lvl="2"/>
            <a:r>
              <a:rPr lang="en-US" altLang="en-US" sz="2000" dirty="0" smtClean="0">
                <a:latin typeface="Century Gothic" panose="020B0502020202020204" pitchFamily="34" charset="0"/>
              </a:rPr>
              <a:t>The next eight dealt with boundary changes </a:t>
            </a:r>
          </a:p>
          <a:p>
            <a:pPr lvl="2"/>
            <a:r>
              <a:rPr lang="en-US" alt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The fourteenth and final point called for the creation of an international organization designed to address diplomatic causes </a:t>
            </a:r>
          </a:p>
          <a:p>
            <a:pPr lvl="3"/>
            <a:r>
              <a:rPr lang="en-US" altLang="en-US" sz="2000" dirty="0" smtClean="0">
                <a:latin typeface="Century Gothic" panose="020B0502020202020204" pitchFamily="34" charset="0"/>
              </a:rPr>
              <a:t>The League of Nations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558064"/>
            <a:ext cx="2380458" cy="326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94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Century Gothic" panose="020B0502020202020204" pitchFamily="34" charset="0"/>
              </a:rPr>
              <a:t>The First Five Points </a:t>
            </a:r>
            <a:endParaRPr lang="en-US" altLang="en-US" b="1" u="sng" dirty="0">
              <a:latin typeface="Century Gothic" panose="020B050202020202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4953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1.) No secret treaties</a:t>
            </a:r>
          </a:p>
          <a:p>
            <a:pPr marL="0" indent="0">
              <a:buNone/>
            </a:pPr>
            <a:r>
              <a:rPr lang="en-US" altLang="en-US" dirty="0" smtClean="0">
                <a:latin typeface="Century Gothic" panose="020B0502020202020204" pitchFamily="34" charset="0"/>
              </a:rPr>
              <a:t>2.) Freedom of the seas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3.) Tariffs lowered or abolished</a:t>
            </a:r>
          </a:p>
          <a:p>
            <a:pPr marL="0" indent="0">
              <a:buNone/>
            </a:pPr>
            <a:r>
              <a:rPr lang="en-US" altLang="en-US" dirty="0" smtClean="0">
                <a:latin typeface="Century Gothic" panose="020B0502020202020204" pitchFamily="34" charset="0"/>
              </a:rPr>
              <a:t>4.) Decrease in armaments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5.) Colonial policies should take into account the interests of the colonized</a:t>
            </a:r>
          </a:p>
          <a:p>
            <a:pPr marL="0" indent="0">
              <a:buNone/>
            </a:pPr>
            <a:r>
              <a:rPr lang="en-US" altLang="en-US" dirty="0" smtClean="0">
                <a:latin typeface="Century Gothic" panose="020B0502020202020204" pitchFamily="34" charset="0"/>
              </a:rPr>
              <a:t>6-13.) </a:t>
            </a:r>
            <a:r>
              <a:rPr lang="en-US" altLang="en-US" dirty="0">
                <a:latin typeface="Century Gothic" panose="020B0502020202020204" pitchFamily="34" charset="0"/>
              </a:rPr>
              <a:t>Deal with specific boundary changes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14.)  Created the League of Nations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421" y="1981200"/>
            <a:ext cx="3066859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17220" y="156527"/>
            <a:ext cx="8229600" cy="990600"/>
          </a:xfrm>
        </p:spPr>
        <p:txBody>
          <a:bodyPr/>
          <a:lstStyle/>
          <a:p>
            <a:r>
              <a:rPr lang="en-US" altLang="en-US" sz="3600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Debating the Treaty of Versailles </a:t>
            </a:r>
            <a:endParaRPr lang="en-US" altLang="en-US" sz="3600" b="1" dirty="0" smtClean="0">
              <a:latin typeface="Century Gothic" panose="020B0502020202020204" pitchFamily="34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28600" y="1817687"/>
            <a:ext cx="5867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600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The Treaty of Versailles</a:t>
            </a:r>
            <a:r>
              <a:rPr lang="en-US" altLang="en-US" sz="2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-An agreement designed to bring peace among the nations, and punish Germany </a:t>
            </a:r>
          </a:p>
          <a:p>
            <a:pPr lvl="1"/>
            <a:r>
              <a:rPr lang="en-US" altLang="en-US" sz="26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As a result Germany lost all of it’s war making powers </a:t>
            </a:r>
          </a:p>
          <a:p>
            <a:pPr lvl="1"/>
            <a:r>
              <a:rPr lang="en-US" altLang="en-US" sz="2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Wilson’s </a:t>
            </a:r>
            <a:r>
              <a:rPr lang="en-US" altLang="en-US" sz="2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Fourteen Points were </a:t>
            </a:r>
            <a:r>
              <a:rPr lang="en-US" altLang="en-US" sz="2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adopted</a:t>
            </a:r>
          </a:p>
          <a:p>
            <a:pPr lvl="1"/>
            <a:r>
              <a:rPr lang="en-US" altLang="en-US" sz="26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The League of Nations was created but the U.S doesn’t join</a:t>
            </a:r>
          </a:p>
          <a:p>
            <a:pPr lvl="2"/>
            <a:r>
              <a:rPr lang="en-US" altLang="en-US" sz="2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Its goal was to keep peace among the nations </a:t>
            </a:r>
          </a:p>
          <a:p>
            <a:endParaRPr lang="en-US" altLang="en-US" dirty="0" smtClean="0"/>
          </a:p>
        </p:txBody>
      </p:sp>
      <p:pic>
        <p:nvPicPr>
          <p:cNvPr id="39940" name="Picture 7" descr="180px-Treaty_of_Versailles,_English_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3653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7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Debating the Treaty of Versailles </a:t>
            </a:r>
            <a:endParaRPr lang="en-US" altLang="en-US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 total of five treaties were signed by the allied powers </a:t>
            </a:r>
          </a:p>
          <a:p>
            <a:pPr lvl="1"/>
            <a:r>
              <a:rPr lang="en-US" altLang="en-US" sz="2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This created feelings of bitterness and betrayal among the losing nations</a:t>
            </a:r>
          </a:p>
          <a:p>
            <a:r>
              <a:rPr lang="en-US" altLang="en-US" sz="2800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New Nations Created After WWI-</a:t>
            </a:r>
          </a:p>
          <a:p>
            <a:pPr lvl="1"/>
            <a:r>
              <a:rPr lang="en-US" altLang="en-US" sz="28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Austria, Hungary, Czechoslovakia, and Yugoslavia were recognized as independent nations </a:t>
            </a:r>
          </a:p>
          <a:p>
            <a:pPr lvl="1"/>
            <a:r>
              <a:rPr lang="en-US" altLang="en-US" sz="2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The Ottomans lost all of their territory except modern day Turkey </a:t>
            </a:r>
          </a:p>
        </p:txBody>
      </p:sp>
    </p:spTree>
    <p:extLst>
      <p:ext uri="{BB962C8B-B14F-4D97-AF65-F5344CB8AC3E}">
        <p14:creationId xmlns:p14="http://schemas.microsoft.com/office/powerpoint/2010/main" val="34483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m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84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3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The Treaties Weakness </a:t>
            </a:r>
            <a:endParaRPr lang="en-US" altLang="en-US" b="1" dirty="0" smtClean="0">
              <a:latin typeface="Century Gothic" panose="020B0502020202020204" pitchFamily="34" charset="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57480" y="1828800"/>
            <a:ext cx="7239000" cy="4525963"/>
          </a:xfrm>
        </p:spPr>
        <p:txBody>
          <a:bodyPr>
            <a:normAutofit fontScale="92500"/>
          </a:bodyPr>
          <a:lstStyle/>
          <a:p>
            <a:r>
              <a:rPr lang="en-US" altLang="en-US" sz="2350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End Results of WWI-</a:t>
            </a:r>
          </a:p>
          <a:p>
            <a:pPr lvl="1"/>
            <a:r>
              <a:rPr lang="en-US" altLang="en-US" sz="235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The Treaty of Versailles could not guarantee lasting peace </a:t>
            </a:r>
          </a:p>
          <a:p>
            <a:pPr lvl="2"/>
            <a:r>
              <a:rPr lang="en-US" altLang="en-US" sz="235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The U.S. ultimately rejected the Treaty of Versailles in favor of an isolationist approach </a:t>
            </a:r>
          </a:p>
          <a:p>
            <a:pPr lvl="1"/>
            <a:r>
              <a:rPr lang="en-US" altLang="en-US" sz="235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The War Guilt Clause left Germany extremely bitter</a:t>
            </a:r>
          </a:p>
          <a:p>
            <a:pPr lvl="2"/>
            <a:r>
              <a:rPr lang="en-US" altLang="en-US" sz="235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Germany received the harshest punishment including </a:t>
            </a:r>
            <a:r>
              <a:rPr lang="en-US" altLang="en-US" sz="235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$33 </a:t>
            </a:r>
            <a:r>
              <a:rPr lang="en-US" altLang="en-US" sz="235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billion dollars in reparations owed to the allied powers </a:t>
            </a:r>
          </a:p>
          <a:p>
            <a:pPr lvl="1"/>
            <a:r>
              <a:rPr lang="en-US" altLang="en-US" sz="235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Africa and Asia were upset with the way the Allies disregarded their calls for independence </a:t>
            </a:r>
          </a:p>
        </p:txBody>
      </p:sp>
      <p:pic>
        <p:nvPicPr>
          <p:cNvPr id="43012" name="Picture 5" descr="Versail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480" y="2930128"/>
            <a:ext cx="1545027" cy="232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4800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500" b="1" u="sng" dirty="0" smtClean="0">
                <a:cs typeface="Times New Roman" pitchFamily="18" charset="0"/>
              </a:rPr>
              <a:t>Triple Entente</a:t>
            </a:r>
            <a:r>
              <a:rPr lang="en-US" altLang="en-US" sz="2500" dirty="0" smtClean="0">
                <a:cs typeface="Times New Roman" pitchFamily="18" charset="0"/>
              </a:rPr>
              <a:t>-</a:t>
            </a:r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Britain’s alliance with France and Russia </a:t>
            </a:r>
          </a:p>
          <a:p>
            <a:pPr lvl="1" eaLnBrk="1" hangingPunct="1"/>
            <a:r>
              <a:rPr lang="en-US" altLang="en-US" sz="25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Did not mean that Britain would fight with them but it did ensure they would not fight against them</a:t>
            </a:r>
          </a:p>
          <a:p>
            <a:pPr eaLnBrk="1" hangingPunct="1"/>
            <a:endParaRPr lang="en-US" altLang="en-US" sz="2500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By 1907 the Triple Alliance and Triple Entente were the strongest powers in Europe and would soon lead them into war   </a:t>
            </a:r>
          </a:p>
        </p:txBody>
      </p:sp>
      <p:pic>
        <p:nvPicPr>
          <p:cNvPr id="8196" name="Picture 6" descr="200px-Triple_En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0"/>
            <a:ext cx="2895600" cy="392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1" u="sng" dirty="0" smtClean="0">
                <a:latin typeface="Century Gothic" panose="020B0502020202020204" pitchFamily="34" charset="0"/>
              </a:rPr>
              <a:t>Debate Over The League of Nations </a:t>
            </a:r>
            <a:endParaRPr lang="en-US" altLang="en-US" sz="3600" b="1" u="sng" dirty="0">
              <a:latin typeface="Century Gothic" panose="020B0502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91958"/>
            <a:ext cx="5219700" cy="518128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Many felt it would draw U.S. into further war</a:t>
            </a:r>
          </a:p>
          <a:p>
            <a:pPr>
              <a:lnSpc>
                <a:spcPct val="90000"/>
              </a:lnSpc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entury Gothic" panose="020B0502020202020204" pitchFamily="34" charset="0"/>
              </a:rPr>
              <a:t>Senate </a:t>
            </a:r>
            <a:r>
              <a:rPr lang="en-US" altLang="en-US" sz="2800" dirty="0">
                <a:latin typeface="Century Gothic" panose="020B0502020202020204" pitchFamily="34" charset="0"/>
              </a:rPr>
              <a:t>wanted to weaken it, but Wilson would not back down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Senate refused to ratify Treaty of Versailles</a:t>
            </a:r>
          </a:p>
          <a:p>
            <a:pPr>
              <a:lnSpc>
                <a:spcPct val="90000"/>
              </a:lnSpc>
            </a:pP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entury Gothic" panose="020B0502020202020204" pitchFamily="34" charset="0"/>
              </a:rPr>
              <a:t>U.S</a:t>
            </a:r>
            <a:r>
              <a:rPr lang="en-US" altLang="en-US" sz="2800" dirty="0">
                <a:latin typeface="Century Gothic" panose="020B0502020202020204" pitchFamily="34" charset="0"/>
              </a:rPr>
              <a:t>. signed a separate peace in 1921, never joined the </a:t>
            </a:r>
            <a:r>
              <a:rPr lang="en-US" altLang="en-US" sz="2800" dirty="0" smtClean="0">
                <a:latin typeface="Century Gothic" panose="020B0502020202020204" pitchFamily="34" charset="0"/>
              </a:rPr>
              <a:t>League of Nations </a:t>
            </a:r>
            <a:endParaRPr lang="en-US" alt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011" y="1981200"/>
            <a:ext cx="3036789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Century Gothic" panose="020B0502020202020204" pitchFamily="34" charset="0"/>
              </a:rPr>
              <a:t>The Legacy of the War </a:t>
            </a:r>
            <a:endParaRPr lang="en-US" altLang="en-US" b="1" u="sng" dirty="0">
              <a:latin typeface="Century Gothic" panose="020B0502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5029200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Most Germans did not </a:t>
            </a:r>
            <a:r>
              <a:rPr lang="en-US" altLang="en-US" sz="2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really know </a:t>
            </a:r>
            <a:r>
              <a:rPr lang="en-US" alt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they had been defeated</a:t>
            </a:r>
          </a:p>
          <a:p>
            <a:r>
              <a:rPr lang="en-US" altLang="en-US" sz="2600" dirty="0">
                <a:latin typeface="Century Gothic" panose="020B0502020202020204" pitchFamily="34" charset="0"/>
              </a:rPr>
              <a:t>Germans shocked by Armistice and angered by the Treaty</a:t>
            </a:r>
          </a:p>
          <a:p>
            <a:r>
              <a:rPr lang="en-US" altLang="en-US" sz="2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Many believed </a:t>
            </a:r>
            <a:r>
              <a:rPr lang="en-US" alt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war would have to be fought </a:t>
            </a:r>
            <a:r>
              <a:rPr lang="en-US" altLang="en-US" sz="2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again</a:t>
            </a:r>
          </a:p>
          <a:p>
            <a:pPr lvl="1"/>
            <a:r>
              <a:rPr lang="en-US" altLang="en-US" sz="2600" dirty="0" smtClean="0">
                <a:latin typeface="Century Gothic" panose="020B0502020202020204" pitchFamily="34" charset="0"/>
              </a:rPr>
              <a:t>Two decades later Adolf Hitler would lead Germany into an even more disastrous war </a:t>
            </a:r>
            <a:endParaRPr lang="en-US" altLang="en-US" sz="26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33683" y="1981200"/>
            <a:ext cx="2653117" cy="387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40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43099"/>
            <a:ext cx="4495800" cy="4525963"/>
          </a:xfrm>
        </p:spPr>
        <p:txBody>
          <a:bodyPr/>
          <a:lstStyle/>
          <a:p>
            <a:pPr eaLnBrk="1" hangingPunct="1"/>
            <a:r>
              <a:rPr lang="en-US" altLang="en-US" sz="2500" b="1" u="sng" dirty="0" smtClean="0">
                <a:cs typeface="Times New Roman" pitchFamily="18" charset="0"/>
              </a:rPr>
              <a:t>Triple Alliance-</a:t>
            </a:r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Alliance between Germany, Austria-Hungary and Italy whose goal was to isolate France</a:t>
            </a:r>
          </a:p>
          <a:p>
            <a:pPr lvl="1" eaLnBrk="1" hangingPunct="1"/>
            <a:r>
              <a:rPr lang="en-US" altLang="en-US" sz="25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Otto von Bismarck felt that “As long as it is without allies, France poses no danger to us (Triple Alliance)”</a:t>
            </a:r>
          </a:p>
          <a:p>
            <a:pPr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200400" cy="399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05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2" name="Picture 5" descr="alliance_en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90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859</TotalTime>
  <Words>2848</Words>
  <Application>Microsoft Office PowerPoint</Application>
  <PresentationFormat>On-screen Show (4:3)</PresentationFormat>
  <Paragraphs>297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Book Antiqua</vt:lpstr>
      <vt:lpstr>Calibri</vt:lpstr>
      <vt:lpstr>Century Gothic</vt:lpstr>
      <vt:lpstr>Goudy Old Style</vt:lpstr>
      <vt:lpstr>Times New Roman</vt:lpstr>
      <vt:lpstr>Apothecary</vt:lpstr>
      <vt:lpstr>Chapter 11</vt:lpstr>
      <vt:lpstr>Section 1-World War I Begins </vt:lpstr>
      <vt:lpstr>Causes of WWI</vt:lpstr>
      <vt:lpstr>Causes of WWI</vt:lpstr>
      <vt:lpstr>Causes of WWI</vt:lpstr>
      <vt:lpstr>Causes of WWI</vt:lpstr>
      <vt:lpstr>Causes of WWI</vt:lpstr>
      <vt:lpstr>Causes of WWI</vt:lpstr>
      <vt:lpstr>PowerPoint Presentation</vt:lpstr>
      <vt:lpstr>An assassination Leads to War </vt:lpstr>
      <vt:lpstr>PowerPoint Presentation</vt:lpstr>
      <vt:lpstr>PowerPoint Presentation</vt:lpstr>
      <vt:lpstr>PowerPoint Presentation</vt:lpstr>
      <vt:lpstr>Source: John T. McCutcheon, cartoonist, Chicago Tribune, August 5th, 1914 </vt:lpstr>
      <vt:lpstr>PowerPoint Presentation</vt:lpstr>
      <vt:lpstr>The Fighting Starts </vt:lpstr>
      <vt:lpstr>The Fighting Starts </vt:lpstr>
      <vt:lpstr>PowerPoint Presentation</vt:lpstr>
      <vt:lpstr>The Fighting Starts </vt:lpstr>
      <vt:lpstr>The Fighting Starts </vt:lpstr>
      <vt:lpstr>PowerPoint Presentation</vt:lpstr>
      <vt:lpstr>PowerPoint Presentation</vt:lpstr>
      <vt:lpstr>PowerPoint Presentation</vt:lpstr>
      <vt:lpstr>Trench Warfare</vt:lpstr>
      <vt:lpstr>PowerPoint Presentation</vt:lpstr>
      <vt:lpstr>PowerPoint Presentation</vt:lpstr>
      <vt:lpstr>Americans Question Neutrality </vt:lpstr>
      <vt:lpstr>The War Hits Home </vt:lpstr>
      <vt:lpstr>The War Hits Home </vt:lpstr>
      <vt:lpstr>The British Blockade</vt:lpstr>
      <vt:lpstr>PowerPoint Presentation</vt:lpstr>
      <vt:lpstr>The War Hits Home </vt:lpstr>
      <vt:lpstr>The United States Declares War </vt:lpstr>
      <vt:lpstr>The Zimmerman Note </vt:lpstr>
      <vt:lpstr>The United States Declares War </vt:lpstr>
      <vt:lpstr>Section 2-American Power Tips the Balance</vt:lpstr>
      <vt:lpstr>A New American HEro</vt:lpstr>
      <vt:lpstr>1. How did the United States raise an army?</vt:lpstr>
      <vt:lpstr>2. How did U.S. soldiers help win the war?</vt:lpstr>
      <vt:lpstr>3. How did the U.S. build its naval force?</vt:lpstr>
      <vt:lpstr>4. How did the U.S. Navy help win the war?</vt:lpstr>
      <vt:lpstr>5. Why were US troops so effective in combat?</vt:lpstr>
      <vt:lpstr>6. American troops on the offensive…</vt:lpstr>
      <vt:lpstr>7. What did the war cost in terms of the number of…</vt:lpstr>
      <vt:lpstr>8. What were the estimated economic costs?</vt:lpstr>
      <vt:lpstr>WWI impacts life in the U.S.</vt:lpstr>
      <vt:lpstr>Section 3-The War at Home</vt:lpstr>
      <vt:lpstr>American Proprieties During WWI </vt:lpstr>
      <vt:lpstr>Congress Gives Power to Wilson </vt:lpstr>
      <vt:lpstr>War Industries Board </vt:lpstr>
      <vt:lpstr>War Industries Board </vt:lpstr>
      <vt:lpstr>War Economy </vt:lpstr>
      <vt:lpstr>Food Administration</vt:lpstr>
      <vt:lpstr>PowerPoint Presentation</vt:lpstr>
      <vt:lpstr>War Financing </vt:lpstr>
      <vt:lpstr>Espionage and Sedition Act </vt:lpstr>
      <vt:lpstr>The Great Migration </vt:lpstr>
      <vt:lpstr>A Citizens Role</vt:lpstr>
      <vt:lpstr>PowerPoint Presentation</vt:lpstr>
      <vt:lpstr>Anti-German Sentiment</vt:lpstr>
      <vt:lpstr>The Flu Epidemic </vt:lpstr>
      <vt:lpstr>Wilson Fights for Peace</vt:lpstr>
      <vt:lpstr>Wilson Presents His Plan </vt:lpstr>
      <vt:lpstr>Wilson’s Fourteen Points</vt:lpstr>
      <vt:lpstr>The First Five Points </vt:lpstr>
      <vt:lpstr>Debating the Treaty of Versailles </vt:lpstr>
      <vt:lpstr>Debating the Treaty of Versailles </vt:lpstr>
      <vt:lpstr>PowerPoint Presentation</vt:lpstr>
      <vt:lpstr>The Treaties Weakness </vt:lpstr>
      <vt:lpstr>Debate Over The League of Nations </vt:lpstr>
      <vt:lpstr>The Legacy of the War </vt:lpstr>
    </vt:vector>
  </TitlesOfParts>
  <Company>Dearborn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</dc:title>
  <dc:creator>Windows User</dc:creator>
  <cp:lastModifiedBy>Robert Murray</cp:lastModifiedBy>
  <cp:revision>45</cp:revision>
  <dcterms:created xsi:type="dcterms:W3CDTF">2016-10-19T14:04:11Z</dcterms:created>
  <dcterms:modified xsi:type="dcterms:W3CDTF">2016-11-14T03:59:33Z</dcterms:modified>
</cp:coreProperties>
</file>