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60923A0-9B4E-4988-AFD4-094A015E0BF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74D570-D60D-47C9-8D82-FDB0C95874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93662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latin typeface="Bookman Old Style" panose="02050604050505020204" pitchFamily="18" charset="0"/>
              </a:rPr>
              <a:t>Test Materials</a:t>
            </a:r>
            <a:endParaRPr lang="en-US" sz="5400" b="1" u="sng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893" y="6019800"/>
            <a:ext cx="7315200" cy="6723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Bookman Old Style" panose="02050604050505020204" pitchFamily="18" charset="0"/>
              </a:rPr>
              <a:t>Chapter 3 and 4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98658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9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88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15200" cy="793812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Bookman Old Style" panose="02050604050505020204" pitchFamily="18" charset="0"/>
              </a:rPr>
              <a:t>Political Cartoon</a:t>
            </a:r>
            <a:endParaRPr lang="en-US" b="1" u="sng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" y="1752600"/>
            <a:ext cx="809915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8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15200" cy="773097"/>
          </a:xfrm>
        </p:spPr>
        <p:txBody>
          <a:bodyPr/>
          <a:lstStyle/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Political Cartoon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45297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05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Bookman Old Style" panose="02050604050505020204" pitchFamily="18" charset="0"/>
              </a:rPr>
              <a:t>Primary Source Excerpt</a:t>
            </a:r>
            <a:endParaRPr lang="en-US" b="1" u="sng" dirty="0">
              <a:latin typeface="Bookman Old Style" panose="020506040505050202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8001000" cy="3657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Document A</a:t>
            </a:r>
            <a:endParaRPr lang="en-US" sz="2400" dirty="0">
              <a:effectLst/>
              <a:ea typeface="Calibri"/>
              <a:cs typeface="Times New Roman"/>
            </a:endParaRPr>
          </a:p>
          <a:p>
            <a:pPr marL="0" marR="0"/>
            <a:r>
              <a:rPr lang="en-US" sz="2400" i="1" dirty="0">
                <a:effectLst/>
                <a:latin typeface="Times New Roman"/>
                <a:ea typeface="Times New Roman"/>
              </a:rPr>
              <a:t>There is no security in the system [under the proposed new U.S. Constitution] either for the rights of [people with different ideas] or the liberty of the press . . . The executive and the legislature are so dangerously [combined] that [it should cause people to be alarmed] . . . There is no [system] for [making sure that power does not stay] in the same hands for life.</a:t>
            </a:r>
            <a:endParaRPr lang="en-US" sz="2400" dirty="0">
              <a:effectLst/>
              <a:latin typeface="Times New Roman"/>
              <a:ea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b="1" dirty="0">
                <a:effectLst/>
                <a:latin typeface="Times New Roman"/>
                <a:ea typeface="Calibri"/>
                <a:cs typeface="Times New Roman"/>
              </a:rPr>
              <a:t>Source: "Observations on the New Federal Constitution and on the Federal and State Conventions," by Mercy Otis Warren. It originally appeared as a newspaper article in the spring of 1788.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59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7612"/>
          </a:xfrm>
        </p:spPr>
        <p:txBody>
          <a:bodyPr/>
          <a:lstStyle/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Primary Source Excerpt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7543800" cy="411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Document B</a:t>
            </a:r>
            <a:endParaRPr lang="en-US" sz="2400" dirty="0">
              <a:effectLst/>
              <a:ea typeface="Calibri"/>
              <a:cs typeface="Times New Roman"/>
            </a:endParaRPr>
          </a:p>
          <a:p>
            <a:pPr marL="0" marR="0"/>
            <a:r>
              <a:rPr lang="en-US" sz="2400" i="1" dirty="0">
                <a:effectLst/>
                <a:latin typeface="Times New Roman"/>
                <a:ea typeface="Times New Roman"/>
              </a:rPr>
              <a:t>Your [opinion], that our [situation is quickly coming] to a crisis, [agree] with my own ...  We have errors to correct. We have probably had too good an opinion of human nature in forming our confederation (i.e. the Articles of Confederation) . . . thirteen [powerful], independent, disunited States are in the habit of . . . refusing [to obey our national Congress] . . . [I pray that we can act in time to prevent the bad things we fear may happen].</a:t>
            </a:r>
            <a:endParaRPr lang="en-US" sz="2400" dirty="0">
              <a:effectLst/>
              <a:latin typeface="Times New Roman"/>
              <a:ea typeface="Times New Roman"/>
            </a:endParaRPr>
          </a:p>
          <a:p>
            <a:pPr marL="0" marR="0" algn="r"/>
            <a:endParaRPr lang="en-US" sz="800" b="1" dirty="0" smtClean="0">
              <a:effectLst/>
              <a:latin typeface="Times New Roman"/>
              <a:ea typeface="Times New Roman"/>
            </a:endParaRPr>
          </a:p>
          <a:p>
            <a:pPr marL="0" marR="0" algn="r"/>
            <a:r>
              <a:rPr lang="en-US" sz="800" b="1" dirty="0" smtClean="0">
                <a:effectLst/>
                <a:latin typeface="Times New Roman"/>
                <a:ea typeface="Times New Roman"/>
              </a:rPr>
              <a:t>Source</a:t>
            </a:r>
            <a:r>
              <a:rPr lang="en-US" sz="800" b="1" dirty="0">
                <a:effectLst/>
                <a:latin typeface="Times New Roman"/>
                <a:ea typeface="Times New Roman"/>
              </a:rPr>
              <a:t>: A letter written by George Washington to John Jay, dated August 1, 1786. In these lines, Washington is agreeing with Jay’s criticism of the Articles of Confederation.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755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717612"/>
          </a:xfrm>
        </p:spPr>
        <p:txBody>
          <a:bodyPr/>
          <a:lstStyle/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Primary Source Excerpt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772400" cy="403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/>
            <a:r>
              <a:rPr lang="en-US" sz="2400" b="1" dirty="0">
                <a:effectLst/>
                <a:latin typeface="Times New Roman"/>
                <a:ea typeface="Times New Roman"/>
              </a:rPr>
              <a:t>Document C</a:t>
            </a:r>
            <a:endParaRPr lang="en-US" sz="2400" dirty="0">
              <a:effectLst/>
              <a:latin typeface="Times New Roman"/>
              <a:ea typeface="Times New Roman"/>
            </a:endParaRPr>
          </a:p>
          <a:p>
            <a:pPr marL="0" marR="0"/>
            <a:r>
              <a:rPr lang="en-US" sz="2400" i="1" dirty="0">
                <a:effectLst/>
                <a:latin typeface="Times New Roman"/>
                <a:ea typeface="Times New Roman"/>
              </a:rPr>
              <a:t>Let us look and [see] the [problems that exist] in every part of our country . . . the complaints of our farmers . . . the complaints of every class of [people who loan money] . . . the [sad] faces of our working people . . . our ships rotting in our harbors . . . the insults that are [made against America] in every court in Europe . . . View these things, fellow citizens, and then say that we do not require a new, a protecting, and efficient federal [national] government if you can.</a:t>
            </a:r>
            <a:endParaRPr lang="en-US" sz="2400" dirty="0">
              <a:effectLst/>
              <a:latin typeface="Times New Roman"/>
              <a:ea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800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b="1" i="1" dirty="0" smtClean="0">
                <a:effectLst/>
                <a:latin typeface="Times New Roman"/>
                <a:ea typeface="Calibri"/>
                <a:cs typeface="Times New Roman"/>
              </a:rPr>
              <a:t>Source</a:t>
            </a:r>
            <a:r>
              <a:rPr lang="en-US" sz="800" b="1" i="1" dirty="0">
                <a:effectLst/>
                <a:latin typeface="Times New Roman"/>
                <a:ea typeface="Calibri"/>
                <a:cs typeface="Times New Roman"/>
              </a:rPr>
              <a:t>: The Massachusetts Sentinel</a:t>
            </a:r>
            <a:r>
              <a:rPr lang="en-US" sz="800" b="1" dirty="0">
                <a:effectLst/>
                <a:latin typeface="Times New Roman"/>
                <a:ea typeface="Calibri"/>
                <a:cs typeface="Times New Roman"/>
              </a:rPr>
              <a:t>, October 20, 1787. (From </a:t>
            </a:r>
            <a:r>
              <a:rPr lang="en-US" sz="800" b="1" i="1" dirty="0">
                <a:effectLst/>
                <a:latin typeface="Times New Roman"/>
                <a:ea typeface="Calibri"/>
                <a:cs typeface="Times New Roman"/>
              </a:rPr>
              <a:t>Voices of America: Readings in American History</a:t>
            </a:r>
            <a:r>
              <a:rPr lang="en-US" sz="800" b="1" dirty="0">
                <a:effectLst/>
                <a:latin typeface="Times New Roman"/>
                <a:ea typeface="Calibri"/>
                <a:cs typeface="Times New Roman"/>
              </a:rPr>
              <a:t>, Thomas R. Frazier, ed. Boston: Houghton </a:t>
            </a:r>
            <a:r>
              <a:rPr lang="en-US" sz="800" b="1" dirty="0" err="1">
                <a:effectLst/>
                <a:latin typeface="Times New Roman"/>
                <a:ea typeface="Calibri"/>
                <a:cs typeface="Times New Roman"/>
              </a:rPr>
              <a:t>Miflin</a:t>
            </a:r>
            <a:r>
              <a:rPr lang="en-US" sz="800" b="1" dirty="0">
                <a:effectLst/>
                <a:latin typeface="Times New Roman"/>
                <a:ea typeface="Calibri"/>
                <a:cs typeface="Times New Roman"/>
              </a:rPr>
              <a:t>, 1985, p. 61)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28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793812"/>
          </a:xfrm>
        </p:spPr>
        <p:txBody>
          <a:bodyPr/>
          <a:lstStyle/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Primary Source Excerpt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5400" y="2819400"/>
            <a:ext cx="6324600" cy="1402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spc="2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Document D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just">
              <a:lnSpc>
                <a:spcPts val="13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spc="2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When all government, in little as in great things, shall be drawn to Washington as the Center of all power, it will render powerless the </a:t>
            </a:r>
            <a:r>
              <a:rPr lang="en-US" sz="1400" spc="3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checks provided of one government on another and will become as </a:t>
            </a:r>
            <a:r>
              <a:rPr lang="en-US" sz="1400" spc="5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venal [corruptible] and oppressive as the government from which we </a:t>
            </a:r>
            <a:r>
              <a:rPr lang="en-US" sz="1400" spc="-2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separated.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4381500" marR="0">
              <a:lnSpc>
                <a:spcPts val="17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i="1" spc="-25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—Thomas Jefferson, 1821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0344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27</TotalTime>
  <Words>461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Perspective</vt:lpstr>
      <vt:lpstr>Test Materials</vt:lpstr>
      <vt:lpstr>PowerPoint Presentation</vt:lpstr>
      <vt:lpstr>Political Cartoon</vt:lpstr>
      <vt:lpstr>Political Cartoon</vt:lpstr>
      <vt:lpstr>Primary Source Excerpt</vt:lpstr>
      <vt:lpstr>Primary Source Excerpt</vt:lpstr>
      <vt:lpstr>Primary Source Excerpt</vt:lpstr>
      <vt:lpstr>Primary Source Excerpt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Materials</dc:title>
  <dc:creator>Windows User</dc:creator>
  <cp:lastModifiedBy>Windows User</cp:lastModifiedBy>
  <cp:revision>2</cp:revision>
  <dcterms:created xsi:type="dcterms:W3CDTF">2016-10-26T15:34:12Z</dcterms:created>
  <dcterms:modified xsi:type="dcterms:W3CDTF">2016-10-26T16:01:58Z</dcterms:modified>
</cp:coreProperties>
</file>