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98AF307-8669-4708-8811-A17E8DF147D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A048FB7-F657-450F-A943-0466001F02D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F307-8669-4708-8811-A17E8DF147D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8FB7-F657-450F-A943-0466001F02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F307-8669-4708-8811-A17E8DF147D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8FB7-F657-450F-A943-0466001F02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990600"/>
            <a:ext cx="8610600" cy="42672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878690096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98AF307-8669-4708-8811-A17E8DF147D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A048FB7-F657-450F-A943-0466001F02D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98AF307-8669-4708-8811-A17E8DF147D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A048FB7-F657-450F-A943-0466001F02D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F307-8669-4708-8811-A17E8DF147D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8FB7-F657-450F-A943-0466001F02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F307-8669-4708-8811-A17E8DF147D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8FB7-F657-450F-A943-0466001F02D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8AF307-8669-4708-8811-A17E8DF147D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A048FB7-F657-450F-A943-0466001F02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F307-8669-4708-8811-A17E8DF147D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8FB7-F657-450F-A943-0466001F02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98AF307-8669-4708-8811-A17E8DF147D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A048FB7-F657-450F-A943-0466001F02D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8AF307-8669-4708-8811-A17E8DF147D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A048FB7-F657-450F-A943-0466001F02D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98AF307-8669-4708-8811-A17E8DF147D9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A048FB7-F657-450F-A943-0466001F02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33400"/>
            <a:ext cx="7772400" cy="631825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1-Principles of Government 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10200"/>
            <a:ext cx="6400800" cy="9144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2-Forms of Government</a:t>
            </a:r>
          </a:p>
          <a:p>
            <a:pPr algn="ctr"/>
            <a:r>
              <a:rPr lang="en-US" sz="36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(Pg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12-18)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raymondpronk.files.wordpress.com/2012/05/forms_of_govern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47800"/>
            <a:ext cx="5181600" cy="351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9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7013" y="-31750"/>
            <a:ext cx="8666162" cy="9144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en-US" b="1" u="sng" dirty="0" smtClean="0">
                <a:solidFill>
                  <a:schemeClr val="tx1"/>
                </a:solidFill>
              </a:rPr>
              <a:t>Classification by the Relationship Between Legislative and Executive Branches</a:t>
            </a:r>
          </a:p>
        </p:txBody>
      </p:sp>
      <p:pic>
        <p:nvPicPr>
          <p:cNvPr id="423974" name="Picture 1062" descr="MAG01se0102a5186.jpg                                           00000179PenyackJ HD                    B33A4082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799"/>
            <a:ext cx="8497888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8507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467600" cy="655638"/>
          </a:xfrm>
        </p:spPr>
        <p:txBody>
          <a:bodyPr/>
          <a:lstStyle/>
          <a:p>
            <a:pPr algn="ctr"/>
            <a:r>
              <a:rPr lang="en-US" b="1" u="sng" dirty="0" smtClean="0"/>
              <a:t>Different Forms of Government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600200"/>
            <a:ext cx="36576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 smtClean="0">
                <a:latin typeface="Goudy Old Style" panose="02020502050305020303" pitchFamily="18" charset="0"/>
              </a:rPr>
              <a:t>Direct Democracy</a:t>
            </a:r>
          </a:p>
          <a:p>
            <a:endParaRPr lang="en-US" sz="3600" dirty="0" smtClean="0">
              <a:latin typeface="Goudy Old Style" panose="02020502050305020303" pitchFamily="18" charset="0"/>
            </a:endParaRPr>
          </a:p>
          <a:p>
            <a:r>
              <a:rPr lang="en-US" sz="3600" dirty="0" smtClean="0">
                <a:latin typeface="Goudy Old Style" panose="02020502050305020303" pitchFamily="18" charset="0"/>
              </a:rPr>
              <a:t>Representative Democracy</a:t>
            </a:r>
          </a:p>
          <a:p>
            <a:endParaRPr lang="en-US" sz="3600" dirty="0" smtClean="0">
              <a:latin typeface="Goudy Old Style" panose="02020502050305020303" pitchFamily="18" charset="0"/>
            </a:endParaRPr>
          </a:p>
          <a:p>
            <a:r>
              <a:rPr lang="en-US" sz="3600" dirty="0" smtClean="0">
                <a:latin typeface="Goudy Old Style" panose="02020502050305020303" pitchFamily="18" charset="0"/>
              </a:rPr>
              <a:t>Autocracy </a:t>
            </a:r>
          </a:p>
          <a:p>
            <a:endParaRPr lang="en-US" sz="3600" dirty="0" smtClean="0">
              <a:latin typeface="Goudy Old Style" panose="02020502050305020303" pitchFamily="18" charset="0"/>
            </a:endParaRPr>
          </a:p>
          <a:p>
            <a:r>
              <a:rPr lang="en-US" sz="3600" dirty="0" smtClean="0">
                <a:latin typeface="Goudy Old Style" panose="02020502050305020303" pitchFamily="18" charset="0"/>
              </a:rPr>
              <a:t>Oligarchy </a:t>
            </a:r>
          </a:p>
          <a:p>
            <a:endParaRPr lang="en-US" sz="3600" dirty="0" smtClean="0">
              <a:latin typeface="Goudy Old Style" panose="02020502050305020303" pitchFamily="18" charset="0"/>
            </a:endParaRPr>
          </a:p>
          <a:p>
            <a:r>
              <a:rPr lang="en-US" sz="3600" dirty="0" smtClean="0">
                <a:latin typeface="Goudy Old Style" panose="02020502050305020303" pitchFamily="18" charset="0"/>
              </a:rPr>
              <a:t>Unitary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600200"/>
            <a:ext cx="3657600" cy="4572000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Goudy Old Style" panose="02020502050305020303" pitchFamily="18" charset="0"/>
              </a:rPr>
              <a:t>Federal Government </a:t>
            </a:r>
          </a:p>
          <a:p>
            <a:endParaRPr lang="en-US" sz="3000" dirty="0" smtClean="0">
              <a:latin typeface="Goudy Old Style" panose="02020502050305020303" pitchFamily="18" charset="0"/>
            </a:endParaRPr>
          </a:p>
          <a:p>
            <a:r>
              <a:rPr lang="en-US" sz="3000" dirty="0" smtClean="0">
                <a:latin typeface="Goudy Old Style" panose="02020502050305020303" pitchFamily="18" charset="0"/>
              </a:rPr>
              <a:t>Confederation </a:t>
            </a:r>
          </a:p>
          <a:p>
            <a:endParaRPr lang="en-US" sz="3000" dirty="0" smtClean="0">
              <a:latin typeface="Goudy Old Style" panose="02020502050305020303" pitchFamily="18" charset="0"/>
            </a:endParaRPr>
          </a:p>
          <a:p>
            <a:r>
              <a:rPr lang="en-US" sz="3000" dirty="0" smtClean="0">
                <a:latin typeface="Goudy Old Style" panose="02020502050305020303" pitchFamily="18" charset="0"/>
              </a:rPr>
              <a:t>Presidential Government </a:t>
            </a:r>
          </a:p>
          <a:p>
            <a:endParaRPr lang="en-US" sz="3000" dirty="0" smtClean="0">
              <a:latin typeface="Goudy Old Style" panose="02020502050305020303" pitchFamily="18" charset="0"/>
            </a:endParaRPr>
          </a:p>
          <a:p>
            <a:r>
              <a:rPr lang="en-US" sz="3000" dirty="0" smtClean="0">
                <a:latin typeface="Goudy Old Style" panose="02020502050305020303" pitchFamily="18" charset="0"/>
              </a:rPr>
              <a:t>Parliamentary Government </a:t>
            </a:r>
            <a:endParaRPr lang="en-US" sz="3000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504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856357"/>
            <a:ext cx="5791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Governments are classified based on the following concepts: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Who can participate in government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3200" dirty="0" smtClean="0"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Where (geographically) the power to govern is located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3200" dirty="0" smtClean="0"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The relationship between the lawmaking and the law-executing branches of government</a:t>
            </a:r>
            <a:endParaRPr lang="en-US" sz="3200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49525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How Are </a:t>
            </a:r>
            <a:r>
              <a:rPr lang="en-US" sz="40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G</a:t>
            </a:r>
            <a:r>
              <a:rPr lang="en-US" sz="400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overnments </a:t>
            </a:r>
            <a:r>
              <a:rPr lang="en-US" sz="40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lassified?</a:t>
            </a:r>
            <a:endParaRPr lang="en-US" sz="4000" b="1" u="sng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177" y="2286000"/>
            <a:ext cx="31496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8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Who Can </a:t>
            </a:r>
            <a:r>
              <a:rPr lang="en-US" sz="36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P</a:t>
            </a:r>
            <a:r>
              <a:rPr lang="en-US" sz="360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articipate in Different </a:t>
            </a:r>
            <a:r>
              <a:rPr lang="en-US" sz="36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ypes of Government?</a:t>
            </a:r>
            <a:endParaRPr lang="en-US" sz="3600" b="1" u="sng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95400"/>
            <a:ext cx="6705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In a </a:t>
            </a:r>
            <a:r>
              <a:rPr lang="en-US" sz="280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democracy</a:t>
            </a:r>
            <a:r>
              <a:rPr lang="en-US" sz="2800" b="1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the people hold the supreme political authority.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In a </a:t>
            </a:r>
            <a:r>
              <a:rPr lang="en-US" sz="280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direct democracy</a:t>
            </a:r>
            <a:r>
              <a:rPr lang="en-US" sz="28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, they exercise it by getting together and making decisions in mass meetings.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We in the U.S. have what’s known as </a:t>
            </a:r>
            <a:r>
              <a:rPr lang="en-US" sz="280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representative democracy</a:t>
            </a:r>
            <a:r>
              <a:rPr lang="en-US" sz="2800" b="1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because we elect representatives who then govern for us.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The word </a:t>
            </a:r>
            <a:r>
              <a:rPr lang="en-US" sz="280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republic</a:t>
            </a:r>
            <a:r>
              <a:rPr lang="en-US" sz="2800" b="1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can be thought of as meaning the same as democracy</a:t>
            </a:r>
            <a:r>
              <a:rPr lang="en-US" sz="2800" dirty="0">
                <a:latin typeface="Goudy Old Style" panose="02020502050305020303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667000"/>
            <a:ext cx="2073544" cy="231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3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Who Can </a:t>
            </a:r>
            <a:r>
              <a:rPr lang="en-US" sz="36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P</a:t>
            </a:r>
            <a:r>
              <a:rPr lang="en-US" sz="360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articipate in Different </a:t>
            </a:r>
            <a:r>
              <a:rPr lang="en-US" sz="36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ypes of Government?</a:t>
            </a:r>
            <a:endParaRPr lang="en-US" sz="3600" b="1" u="sng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28929"/>
            <a:ext cx="646176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b="1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Dictatorship </a:t>
            </a:r>
            <a:r>
              <a:rPr lang="en-US" sz="29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is the term used for any government not responsible to or answerable to the people. The government does what it wants. You should be familiar with two different types of dictatorship.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b="1" dirty="0" smtClean="0"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b="1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Autocracy </a:t>
            </a:r>
            <a:r>
              <a:rPr lang="en-US" sz="29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is a government where one person has all the power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b="1" dirty="0" smtClean="0"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b="1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Oligarchy </a:t>
            </a:r>
            <a:r>
              <a:rPr lang="en-US" sz="29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refers to a government where a small elite group rules.</a:t>
            </a:r>
            <a:endParaRPr lang="en-US" sz="2900" b="1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334491"/>
            <a:ext cx="2277869" cy="223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4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7" y="34904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A Unitary Government</a:t>
            </a:r>
            <a:endParaRPr lang="en-US" sz="3600" b="1" u="sng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64134"/>
            <a:ext cx="5562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In a </a:t>
            </a:r>
            <a:r>
              <a:rPr lang="en-US" sz="2800" b="1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unitary government</a:t>
            </a:r>
            <a:r>
              <a:rPr lang="en-US" sz="28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, political power is centralized in the sovereign state.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This is because every state (nation) has a capital, and the government there makes all decisions.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Local governments are for administration purposes only. If the U.S. were considered unitary it would mean every decision has be made in Washington, DC.</a:t>
            </a:r>
            <a:endParaRPr lang="en-US" sz="2800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981200"/>
            <a:ext cx="3370146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9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23165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A Federal Government</a:t>
            </a:r>
            <a:endParaRPr lang="en-US" sz="3600" b="1" u="sng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06" y="1143000"/>
            <a:ext cx="61518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A </a:t>
            </a:r>
            <a:r>
              <a:rPr lang="en-US" sz="2800" b="1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federal government</a:t>
            </a:r>
            <a:r>
              <a:rPr lang="en-US" sz="28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 has more than one “level”. Some of the power can only be exercised by the sovereign state (nation) while others can be incanted on the state or local level.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In our case there is the federal government is located in Washington, DC, while our State government for Michigan meets in Lansing, and a local government exists for the city of Dearborn </a:t>
            </a:r>
            <a:endParaRPr lang="en-US" sz="2800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67000"/>
            <a:ext cx="2454667" cy="179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0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A Confederate Government</a:t>
            </a:r>
            <a:endParaRPr lang="en-US" sz="3600" b="1" u="sng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5791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In a </a:t>
            </a:r>
            <a:r>
              <a:rPr lang="en-US" sz="3200" b="1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confederate government</a:t>
            </a:r>
            <a:r>
              <a:rPr lang="en-US" sz="32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, a bunch of sovereign states get together and agree on some kind of additional government covering all of them.</a:t>
            </a:r>
          </a:p>
          <a:p>
            <a:r>
              <a:rPr lang="en-US" sz="32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Power is located in the capital of each sovereign state, and only a very limited amount is given to the federal government.</a:t>
            </a:r>
            <a:endParaRPr lang="en-US" sz="3200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70488"/>
            <a:ext cx="2627416" cy="42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30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A</a:t>
            </a:r>
            <a:r>
              <a:rPr lang="en-US" sz="340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P</a:t>
            </a:r>
            <a:r>
              <a:rPr lang="en-US" sz="340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residential Government</a:t>
            </a:r>
            <a:endParaRPr lang="en-US" sz="3400" b="1" u="sng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8691" y="914400"/>
            <a:ext cx="56574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Presidential government </a:t>
            </a:r>
            <a:r>
              <a:rPr lang="en-US" sz="24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features an elected president who serves as the head of </a:t>
            </a:r>
            <a:r>
              <a:rPr lang="en-US" sz="2400" b="1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state</a:t>
            </a:r>
            <a:r>
              <a:rPr lang="en-US" sz="24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 (the ceremonial “face” a state presents to the world )as well as its Chief Executive (head of the executive branch of </a:t>
            </a:r>
            <a:r>
              <a:rPr lang="en-US" sz="2400" b="1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government)</a:t>
            </a:r>
            <a:r>
              <a:rPr lang="en-US" sz="24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, with a separate and co-equal elected legislature (which actually makes the laws).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In America there is a separation of powers between the legislative branch (Congress), the executive branch (President), Judicial Branch (Supreme Court) all of which is outlined in our Constitution.</a:t>
            </a:r>
            <a:endParaRPr lang="en-US" sz="2400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971800"/>
            <a:ext cx="3115294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3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P</a:t>
            </a:r>
            <a:r>
              <a:rPr lang="en-US" sz="360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arliamentary </a:t>
            </a:r>
            <a:r>
              <a:rPr lang="en-US" sz="36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G</a:t>
            </a:r>
            <a:r>
              <a:rPr lang="en-US" sz="360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overnment</a:t>
            </a:r>
            <a:endParaRPr lang="en-US" sz="3600" b="1" u="sng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997726"/>
            <a:ext cx="6400800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In parliamentary states, the head of state is a king or queen, or someone </a:t>
            </a:r>
            <a:r>
              <a:rPr lang="en-US" sz="2900" b="1" i="1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called</a:t>
            </a:r>
            <a:r>
              <a:rPr lang="en-US" sz="29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 a president (but nothing like our kind). They are ceremonial or “figurehead” leaders.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The head of government is the </a:t>
            </a:r>
            <a:r>
              <a:rPr lang="en-US" sz="2900" b="1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prime minister </a:t>
            </a:r>
            <a:r>
              <a:rPr lang="en-US" sz="29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(sometimes called a </a:t>
            </a:r>
            <a:r>
              <a:rPr lang="en-US" sz="2900" b="1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premier</a:t>
            </a:r>
            <a:r>
              <a:rPr lang="en-US" sz="29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).   The prime minister and his/her cabinet is the executive branch, and these executives also serve as members of parliament, which is the legislative branch.</a:t>
            </a:r>
            <a:endParaRPr lang="en-US" sz="2900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088" y="1219200"/>
            <a:ext cx="2133600" cy="2624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088" y="4267200"/>
            <a:ext cx="2138751" cy="2362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812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564</TotalTime>
  <Words>587</Words>
  <Application>Microsoft Office PowerPoint</Application>
  <PresentationFormat>On-screen Show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Oriel</vt:lpstr>
      <vt:lpstr>Chapter 1-Principles of Government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Classification by the Relationship Between Legislative and Executive Branches</vt:lpstr>
      <vt:lpstr>Different Forms of Government </vt:lpstr>
    </vt:vector>
  </TitlesOfParts>
  <Company>LMTSD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1, Section 2</dc:title>
  <dc:creator>lmtsd</dc:creator>
  <cp:lastModifiedBy>Windows User</cp:lastModifiedBy>
  <cp:revision>26</cp:revision>
  <dcterms:created xsi:type="dcterms:W3CDTF">2011-09-12T13:02:21Z</dcterms:created>
  <dcterms:modified xsi:type="dcterms:W3CDTF">2016-09-21T16:30:58Z</dcterms:modified>
</cp:coreProperties>
</file>