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EDEADC-94AE-4273-BA5A-1415514776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8879D23-A1AE-4BA3-97F6-781E0F8FC97D}" type="datetimeFigureOut">
              <a:rPr lang="en-US" smtClean="0"/>
              <a:t>10/12/2016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153400" cy="8683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Goudy Old Style" panose="02020502050305020303" pitchFamily="18" charset="0"/>
              </a:rPr>
              <a:t>Chapter 3-Section 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Goudy Old Style" panose="02020502050305020303" pitchFamily="18" charset="0"/>
              </a:rPr>
              <a:t>2-Formal Amendments </a:t>
            </a:r>
            <a:endParaRPr lang="en-US" sz="3600" b="1" u="sng" dirty="0">
              <a:solidFill>
                <a:schemeClr val="accent5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19459" name="Picture 2" descr="http://2.bp.blogspot.com/-UYgyHB49aK0/UcB6mln2ArI/AAAAAAAAAJQ/kfWnr9WjM6s/s1600/amendment+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5626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533400"/>
            <a:ext cx="7269163" cy="776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</a:rPr>
              <a:t>Amending the Constitution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4724400" cy="4351338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The Constitution has stood as our fundamental document for over 200 years-in most ways, it has remained exactly the same, but several changes have been made throughout the years.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002822" cy="386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99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7269163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Goudy Old Style" panose="02020502050305020303" pitchFamily="18" charset="0"/>
              </a:rPr>
              <a:t>The Formal Amendment Process: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105400" cy="47244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The Constitution itself provides for its own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“amendment”: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000" dirty="0" smtClean="0">
                <a:latin typeface="Goudy Old Style" panose="02020502050305020303" pitchFamily="18" charset="0"/>
              </a:rPr>
              <a:t>changes in its written words.  There are 2 methods of proposal and 2 methods of ratification (</a:t>
            </a:r>
            <a:r>
              <a:rPr lang="en-US" sz="2000" i="1" dirty="0" smtClean="0">
                <a:latin typeface="Goudy Old Style" panose="02020502050305020303" pitchFamily="18" charset="0"/>
              </a:rPr>
              <a:t>there are 4 total methods</a:t>
            </a:r>
            <a:r>
              <a:rPr lang="en-US" sz="2000" dirty="0" smtClean="0">
                <a:latin typeface="Goudy Old Style" panose="02020502050305020303" pitchFamily="18" charset="0"/>
              </a:rPr>
              <a:t>).</a:t>
            </a:r>
          </a:p>
          <a:p>
            <a:pPr eaLnBrk="1" fontAlgn="auto" hangingPunct="1"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Two Methods of Proposal </a:t>
            </a:r>
          </a:p>
          <a:p>
            <a:pPr marL="674687" lvl="1" indent="-400050" eaLnBrk="1" fontAlgn="auto" hangingPunct="1">
              <a:buFont typeface="+mj-lt"/>
              <a:buAutoNum type="romanUcPeriod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By </a:t>
            </a:r>
            <a:r>
              <a:rPr lang="en-US" sz="20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Congress (2/3 approval in each </a:t>
            </a:r>
            <a:r>
              <a:rPr lang="en-US" sz="2000" b="1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House)</a:t>
            </a:r>
          </a:p>
          <a:p>
            <a:pPr marL="674687" lvl="1" indent="-400050" eaLnBrk="1" fontAlgn="auto" hangingPunct="1"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Proposed </a:t>
            </a: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</a:rPr>
              <a:t>at a national convention called by congress, when requested by 2/3 of state </a:t>
            </a:r>
            <a:r>
              <a:rPr lang="en-US" sz="20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legislatures</a:t>
            </a:r>
            <a:r>
              <a:rPr lang="en-US" sz="2000" dirty="0" smtClean="0">
                <a:latin typeface="Goudy Old Style" panose="02020502050305020303" pitchFamily="18" charset="0"/>
              </a:rPr>
              <a:t>.</a:t>
            </a:r>
          </a:p>
          <a:p>
            <a:pPr eaLnBrk="1" fontAlgn="auto" hangingPunct="1"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Two Methods of Ratification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marL="674687" lvl="1" indent="-400050" eaLnBrk="1" fontAlgn="auto" hangingPunct="1">
              <a:buFont typeface="+mj-lt"/>
              <a:buAutoNum type="romanUcPeriod"/>
              <a:defRPr/>
            </a:pPr>
            <a:r>
              <a:rPr lang="en-US" sz="20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Ratified by the state legislatures of ¾ of the </a:t>
            </a:r>
            <a:r>
              <a:rPr lang="en-US" sz="2000" b="1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states.</a:t>
            </a:r>
          </a:p>
          <a:p>
            <a:pPr marL="674687" lvl="1" indent="-400050" eaLnBrk="1" fontAlgn="auto" hangingPunct="1"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Ratified </a:t>
            </a: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</a:rPr>
              <a:t>by conventions held in ¾ of the states.</a:t>
            </a:r>
          </a:p>
          <a:p>
            <a:pPr lvl="1" eaLnBrk="1" fontAlgn="auto" hangingPunct="1">
              <a:defRPr/>
            </a:pPr>
            <a:endParaRPr lang="en-US" sz="2000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1" eaLnBrk="1" fontAlgn="auto" hangingPunct="1">
              <a:defRPr/>
            </a:pPr>
            <a:endParaRPr lang="en-US" sz="2000" dirty="0" smtClean="0">
              <a:latin typeface="Goudy Old Style" panose="02020502050305020303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676107" cy="187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7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269163" cy="776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Amendment Process Options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93965" cy="51054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98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7269163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Proposed Amendments</a:t>
            </a:r>
            <a:endParaRPr lang="en-US" b="1" u="sng" dirty="0" smtClean="0">
              <a:solidFill>
                <a:schemeClr val="accent5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6172200" cy="4953000"/>
          </a:xfrm>
        </p:spPr>
        <p:txBody>
          <a:bodyPr>
            <a:normAutofit fontScale="92500"/>
          </a:bodyPr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b="1" dirty="0" smtClean="0">
                <a:latin typeface="Goudy Old Style" panose="02020502050305020303" pitchFamily="18" charset="0"/>
              </a:rPr>
              <a:t>*</a:t>
            </a:r>
            <a:r>
              <a:rPr lang="en-US" sz="3200" i="1" dirty="0" smtClean="0">
                <a:latin typeface="Goudy Old Style" panose="02020502050305020303" pitchFamily="18" charset="0"/>
              </a:rPr>
              <a:t>The most common way is to be proposed by 2/3 vote in each house and ratified by ¾ of state </a:t>
            </a:r>
            <a:r>
              <a:rPr lang="en-US" sz="3200" i="1" dirty="0" smtClean="0">
                <a:latin typeface="Goudy Old Style" panose="02020502050305020303" pitchFamily="18" charset="0"/>
              </a:rPr>
              <a:t>legislatures–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26 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of the 27 amendments have been passed this way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32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b="1" i="1" dirty="0" smtClean="0">
                <a:latin typeface="Goudy Old Style" panose="02020502050305020303" pitchFamily="18" charset="0"/>
              </a:rPr>
              <a:t>*</a:t>
            </a:r>
            <a:r>
              <a:rPr lang="en-US" sz="3200" i="1" dirty="0" smtClean="0">
                <a:latin typeface="Goudy Old Style" panose="02020502050305020303" pitchFamily="18" charset="0"/>
              </a:rPr>
              <a:t>15,000 joint resolutions calling for amendments have been  proposed in Congress since 1789 – 33 have been sent to the </a:t>
            </a:r>
            <a:r>
              <a:rPr lang="en-US" sz="3200" i="1" dirty="0" smtClean="0">
                <a:latin typeface="Goudy Old Style" panose="02020502050305020303" pitchFamily="18" charset="0"/>
              </a:rPr>
              <a:t>states–only </a:t>
            </a:r>
            <a:r>
              <a:rPr lang="en-US" sz="3200" i="1" dirty="0" smtClean="0">
                <a:latin typeface="Goudy Old Style" panose="02020502050305020303" pitchFamily="18" charset="0"/>
              </a:rPr>
              <a:t>27 have been passed.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2667000"/>
            <a:ext cx="192024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2737" y="838200"/>
            <a:ext cx="7269163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The </a:t>
            </a:r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Twenty-Seven </a:t>
            </a:r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Amendments: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4572000" cy="4800600"/>
          </a:xfrm>
        </p:spPr>
        <p:txBody>
          <a:bodyPr>
            <a:normAutofit fontScale="92500"/>
          </a:bodyPr>
          <a:lstStyle/>
          <a:p>
            <a:pPr eaLnBrk="1" fontAlgn="auto" hangingPunct="1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“Bill of Rights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”: </a:t>
            </a:r>
            <a:r>
              <a:rPr lang="en-US" sz="3200" dirty="0" smtClean="0">
                <a:latin typeface="Goudy Old Style" panose="02020502050305020303" pitchFamily="18" charset="0"/>
              </a:rPr>
              <a:t>The </a:t>
            </a:r>
            <a:r>
              <a:rPr lang="en-US" sz="3200" dirty="0" smtClean="0">
                <a:latin typeface="Goudy Old Style" panose="02020502050305020303" pitchFamily="18" charset="0"/>
              </a:rPr>
              <a:t>first ten amendments to the Constitution. </a:t>
            </a:r>
            <a:r>
              <a:rPr lang="en-US" sz="3200" dirty="0" smtClean="0">
                <a:latin typeface="Goudy Old Style" panose="02020502050305020303" pitchFamily="18" charset="0"/>
              </a:rPr>
              <a:t>These </a:t>
            </a:r>
            <a:r>
              <a:rPr lang="en-US" sz="3200" dirty="0" smtClean="0">
                <a:latin typeface="Goudy Old Style" panose="02020502050305020303" pitchFamily="18" charset="0"/>
              </a:rPr>
              <a:t>were added less than </a:t>
            </a:r>
            <a:r>
              <a:rPr lang="en-US" sz="3200" dirty="0" smtClean="0">
                <a:latin typeface="Goudy Old Style" panose="02020502050305020303" pitchFamily="18" charset="0"/>
              </a:rPr>
              <a:t>three </a:t>
            </a:r>
            <a:r>
              <a:rPr lang="en-US" sz="3200" dirty="0" smtClean="0">
                <a:latin typeface="Goudy Old Style" panose="02020502050305020303" pitchFamily="18" charset="0"/>
              </a:rPr>
              <a:t>years after ratification.  </a:t>
            </a:r>
            <a:endParaRPr lang="en-US" sz="3200" dirty="0" smtClean="0">
              <a:latin typeface="Goudy Old Style" panose="02020502050305020303" pitchFamily="18" charset="0"/>
            </a:endParaRPr>
          </a:p>
          <a:p>
            <a:pPr lvl="1" eaLnBrk="1" fontAlgn="auto" hangingPunct="1">
              <a:defRPr/>
            </a:pP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These 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amendments ensure our personal freedoms</a:t>
            </a:r>
            <a:r>
              <a:rPr lang="en-US" sz="32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3200" dirty="0" smtClean="0">
                <a:latin typeface="Goudy Old Style" panose="02020502050305020303" pitchFamily="18" charset="0"/>
              </a:rPr>
              <a:t>(expression, speech, security, equality before the law).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b="1" dirty="0" smtClean="0">
              <a:latin typeface="Goudy Old Style" panose="02020502050305020303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96" y="2209800"/>
            <a:ext cx="304168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govbooktalk.files.wordpress.com/2013/12/cartoon-bill-of-rights-1971-young-citizen-teachers-gu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5" y="609600"/>
            <a:ext cx="80676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7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838200"/>
            <a:ext cx="7269163" cy="700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The Twenty-Seven Amendments</a:t>
            </a:r>
            <a:endParaRPr lang="en-US" b="1" u="sng" dirty="0" smtClean="0">
              <a:solidFill>
                <a:schemeClr val="accent5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98637"/>
            <a:ext cx="4876800" cy="5059363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The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Later 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Amendments</a:t>
            </a: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The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next 17 amendments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400" dirty="0" smtClean="0">
                <a:latin typeface="Goudy Old Style" panose="02020502050305020303" pitchFamily="18" charset="0"/>
              </a:rPr>
              <a:t>have been added throughout the past 200 years.  </a:t>
            </a:r>
            <a:r>
              <a:rPr lang="en-US" sz="2400" dirty="0" smtClean="0">
                <a:latin typeface="Goudy Old Style" panose="02020502050305020303" pitchFamily="18" charset="0"/>
              </a:rPr>
              <a:t>Many were passed, and symbolized, historic changes (13th abolished slavery, 18th banned alcohol, 21st brought alcohol back).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*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All of the amendments are intended to improve upon the existing governmental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structure</a:t>
            </a:r>
            <a:r>
              <a:rPr lang="en-US" sz="2400" dirty="0">
                <a:latin typeface="Goudy Old Style" panose="02020502050305020303" pitchFamily="18" charset="0"/>
              </a:rPr>
              <a:t>-</a:t>
            </a:r>
            <a:r>
              <a:rPr lang="en-US" sz="2400" dirty="0" smtClean="0">
                <a:latin typeface="Goudy Old Style" panose="02020502050305020303" pitchFamily="18" charset="0"/>
              </a:rPr>
              <a:t>they </a:t>
            </a:r>
            <a:r>
              <a:rPr lang="en-US" sz="2400" dirty="0" smtClean="0">
                <a:latin typeface="Goudy Old Style" panose="02020502050305020303" pitchFamily="18" charset="0"/>
              </a:rPr>
              <a:t>are well thought out, and viewed as necessary by the </a:t>
            </a:r>
            <a:r>
              <a:rPr lang="en-US" sz="2400" u="sng" dirty="0" smtClean="0">
                <a:latin typeface="Goudy Old Style" panose="02020502050305020303" pitchFamily="18" charset="0"/>
              </a:rPr>
              <a:t>vast </a:t>
            </a:r>
            <a:r>
              <a:rPr lang="en-US" sz="2400" dirty="0" smtClean="0">
                <a:latin typeface="Goudy Old Style" panose="02020502050305020303" pitchFamily="18" charset="0"/>
              </a:rPr>
              <a:t>majority.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96" y="2438400"/>
            <a:ext cx="304809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312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Chapter 3-Section 2-Formal Amendments </vt:lpstr>
      <vt:lpstr>Amending the Constitution</vt:lpstr>
      <vt:lpstr>The Formal Amendment Process:</vt:lpstr>
      <vt:lpstr>Amendment Process Options</vt:lpstr>
      <vt:lpstr>Proposed Amendments</vt:lpstr>
      <vt:lpstr>The Twenty-Seven Amendments:</vt:lpstr>
      <vt:lpstr>PowerPoint Presentation</vt:lpstr>
      <vt:lpstr>The Twenty-Seven Amendments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3-Section 2-Formal Amendments </dc:title>
  <dc:creator>Windows User</dc:creator>
  <cp:lastModifiedBy>Windows User</cp:lastModifiedBy>
  <cp:revision>1</cp:revision>
  <dcterms:created xsi:type="dcterms:W3CDTF">2016-10-12T15:35:52Z</dcterms:created>
  <dcterms:modified xsi:type="dcterms:W3CDTF">2016-10-12T15:36:48Z</dcterms:modified>
</cp:coreProperties>
</file>