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6" r:id="rId5"/>
    <p:sldId id="259" r:id="rId6"/>
    <p:sldId id="267" r:id="rId7"/>
    <p:sldId id="262" r:id="rId8"/>
    <p:sldId id="260" r:id="rId9"/>
    <p:sldId id="261" r:id="rId10"/>
    <p:sldId id="263" r:id="rId11"/>
    <p:sldId id="268" r:id="rId12"/>
    <p:sldId id="269" r:id="rId13"/>
    <p:sldId id="270" r:id="rId14"/>
    <p:sldId id="273" r:id="rId15"/>
    <p:sldId id="280" r:id="rId16"/>
    <p:sldId id="281" r:id="rId17"/>
    <p:sldId id="284" r:id="rId18"/>
    <p:sldId id="282" r:id="rId19"/>
    <p:sldId id="283" r:id="rId20"/>
    <p:sldId id="285" r:id="rId21"/>
    <p:sldId id="294" r:id="rId22"/>
    <p:sldId id="288" r:id="rId23"/>
    <p:sldId id="286" r:id="rId24"/>
    <p:sldId id="289" r:id="rId25"/>
    <p:sldId id="293" r:id="rId26"/>
    <p:sldId id="291" r:id="rId27"/>
    <p:sldId id="290" r:id="rId28"/>
    <p:sldId id="274" r:id="rId29"/>
    <p:sldId id="295" r:id="rId30"/>
    <p:sldId id="297" r:id="rId31"/>
    <p:sldId id="296" r:id="rId32"/>
    <p:sldId id="298" r:id="rId33"/>
    <p:sldId id="278" r:id="rId34"/>
    <p:sldId id="279" r:id="rId35"/>
    <p:sldId id="27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CE3583-E98C-401C-8439-1EFE86F9A070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First World War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Chapter 11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0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An assassination Leads to War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57150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In 1908 Austria-Hungary annexed Bosnia and Herzegovina thus creating tension in the region</a:t>
            </a:r>
          </a:p>
          <a:p>
            <a:pPr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On June 28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, 1914 Gavrilo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assassinated the Archduke Franz Ferdinand and his wife Sophie in Sarajevo, Bosnia.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2060"/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 was Serbian so the Austrians declared war to punish Serbia</a:t>
            </a:r>
          </a:p>
          <a:p>
            <a:pPr lvl="2" eaLnBrk="1" hangingPunct="1"/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Harsh demands were placed on Serbia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Russia soon sided with Serbia and soon the rest of Europe began to take sides as well</a:t>
            </a:r>
          </a:p>
        </p:txBody>
      </p:sp>
      <p:pic>
        <p:nvPicPr>
          <p:cNvPr id="9220" name="Picture 6" descr="FWWprinci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096270" cy="331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93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VLDn9Wznce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222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9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rarenewspapers.com/ebayimgs/1.65.2012/image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4" cy="688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57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" y="0"/>
            <a:ext cx="9131135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3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4600"/>
            <a:ext cx="8260672" cy="381000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+mn-lt"/>
              </a:rPr>
              <a:t>Source: John T. McCutcheon, cartoonist, Chicago Tribune, August 5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, 1914</a:t>
            </a:r>
            <a:r>
              <a:rPr lang="en-US" sz="1400" dirty="0">
                <a:latin typeface="+mn-lt"/>
              </a:rPr>
              <a:t/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0" name="Picture 5" descr="ImageVaultHa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4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u="sng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4343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Western Front-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deadlocked region of Northern France fought over in WWI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en-US" altLang="en-US" b="1" u="sng" dirty="0">
                <a:cs typeface="Times New Roman" pitchFamily="18" charset="0"/>
              </a:rPr>
              <a:t>The Eastern Front-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battlefield along the German and Russian border </a:t>
            </a:r>
          </a:p>
          <a:p>
            <a:pPr lvl="1"/>
            <a:r>
              <a:rPr lang="en-US" altLang="en-US" dirty="0">
                <a:solidFill>
                  <a:srgbClr val="002060"/>
                </a:solidFill>
                <a:cs typeface="Times New Roman" pitchFamily="18" charset="0"/>
              </a:rPr>
              <a:t>Russians and Serbs battled Germans and Austro-Hungarians for control of the Eastern front </a:t>
            </a:r>
          </a:p>
          <a:p>
            <a:pPr eaLnBrk="1" hangingPunct="1"/>
            <a:endParaRPr lang="en-US" altLang="en-US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</p:txBody>
      </p:sp>
      <p:pic>
        <p:nvPicPr>
          <p:cNvPr id="15364" name="Picture 6" descr="img_dead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524250" cy="270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50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Fighting Starts 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866105"/>
            <a:ext cx="4343400" cy="4525963"/>
          </a:xfrm>
        </p:spPr>
        <p:txBody>
          <a:bodyPr>
            <a:normAutofit/>
          </a:bodyPr>
          <a:lstStyle/>
          <a:p>
            <a:r>
              <a:rPr lang="en-US" altLang="en-US" sz="2800" b="1" u="sng" dirty="0" smtClean="0">
                <a:cs typeface="Times New Roman" pitchFamily="18" charset="0"/>
              </a:rPr>
              <a:t>Schlieffen </a:t>
            </a:r>
            <a:r>
              <a:rPr lang="en-US" altLang="en-US" sz="2800" b="1" u="sng" dirty="0">
                <a:cs typeface="Times New Roman" pitchFamily="18" charset="0"/>
              </a:rPr>
              <a:t>Plan</a:t>
            </a:r>
            <a:r>
              <a:rPr lang="en-US" altLang="en-US" sz="2800" dirty="0">
                <a:cs typeface="Times New Roman" pitchFamily="18" charset="0"/>
              </a:rPr>
              <a:t>-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Germany plan in which they would defeat France 1</a:t>
            </a:r>
            <a:r>
              <a:rPr lang="en-US" altLang="en-US" sz="2800" baseline="300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then turn east to fight Russia </a:t>
            </a:r>
          </a:p>
          <a:p>
            <a:pPr lvl="1"/>
            <a:r>
              <a:rPr lang="en-US" altLang="en-US" sz="2800" dirty="0">
                <a:solidFill>
                  <a:srgbClr val="002060"/>
                </a:solidFill>
                <a:cs typeface="Times New Roman" pitchFamily="18" charset="0"/>
              </a:rPr>
              <a:t>A quick defeat of France was vital to the plan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37" y="2438400"/>
            <a:ext cx="3912561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978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5" descr="Western-Front-battlefields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0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Failures of the Schlieffen Plan-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 5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1914 Allied forces attacked the Germans northeast of Paris in the valley of the Marne River</a:t>
            </a:r>
          </a:p>
          <a:p>
            <a:pPr lvl="2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600 taxicabs brought Allied        re-enforcements to the front 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Sept.9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the Germans retreated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1</a:t>
            </a:r>
            <a:r>
              <a:rPr lang="en-US" altLang="en-US" sz="2400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Battle of the Marne left the Schlieffen Plan in ruins b/c a quick victory no longer existed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17412" name="Picture 8" descr="FWWsch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200400" cy="23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1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Section 1-World War I Begins </a:t>
            </a:r>
          </a:p>
        </p:txBody>
      </p:sp>
      <p:pic>
        <p:nvPicPr>
          <p:cNvPr id="4099" name="Picture 5" descr="Figure10-P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025"/>
            <a:ext cx="7953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638800" cy="50292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Trench Warfare</a:t>
            </a:r>
            <a:r>
              <a:rPr lang="en-US" altLang="en-US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Soldiers would fight from trenches often for pitifully small pieces of land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space between the trenches was called “no man’s land”</a:t>
            </a:r>
          </a:p>
          <a:p>
            <a:pPr lvl="1"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trenches along the Western Front reached nearly 500 miles from the North Sea to the Swiss border  </a:t>
            </a: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New Military Technologies-</a:t>
            </a:r>
            <a:r>
              <a:rPr lang="en-US" altLang="en-US" dirty="0" smtClean="0"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Machine guns, poison gas, tanks, armored cars and submarines were widely used for the 1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time in war</a:t>
            </a:r>
          </a:p>
        </p:txBody>
      </p:sp>
      <p:pic>
        <p:nvPicPr>
          <p:cNvPr id="18436" name="Picture 7" descr="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00997"/>
            <a:ext cx="2498725" cy="17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563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8650" cy="71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31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orldwaronetrenchwarfare.weebly.com/uploads/1/5/2/7/15275864/1387780_orig.jpg?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1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2"/>
            <a:ext cx="9120249" cy="68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6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Trench Warfare</a:t>
            </a:r>
            <a:endParaRPr lang="en-US" b="1" u="sng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33600"/>
            <a:ext cx="4114801" cy="3916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4933"/>
            <a:ext cx="3886200" cy="3931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4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5"/>
            <a:ext cx="9144000" cy="6848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0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233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Americans Question Neutrality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334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1914 many Americans felt we had no reason to get involved in a war 3,000 miles away.</a:t>
            </a:r>
          </a:p>
          <a:p>
            <a:pPr lvl="1"/>
            <a:r>
              <a:rPr lang="en-US" dirty="0" smtClean="0"/>
              <a:t>Most preferred an isolationist approach </a:t>
            </a:r>
          </a:p>
          <a:p>
            <a:pPr lvl="1"/>
            <a:endParaRPr lang="en-US" dirty="0"/>
          </a:p>
          <a:p>
            <a:r>
              <a:rPr lang="en-US" dirty="0" smtClean="0"/>
              <a:t>Another issue was that many former immigrants identified and sympathized with the nations which they came from.</a:t>
            </a:r>
          </a:p>
          <a:p>
            <a:pPr lvl="1"/>
            <a:r>
              <a:rPr lang="en-US" dirty="0" smtClean="0"/>
              <a:t>This divided Americans along ethnic and social lines </a:t>
            </a:r>
          </a:p>
          <a:p>
            <a:pPr lvl="1"/>
            <a:endParaRPr lang="en-US" dirty="0"/>
          </a:p>
          <a:p>
            <a:r>
              <a:rPr lang="en-US" dirty="0" smtClean="0"/>
              <a:t>America’s economic ties also played a role in our favored position to support the Allies over the Central Powers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0" y="2438400"/>
            <a:ext cx="28625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8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War Hits Home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Unrestricted Submarine Warfare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Germany announced that their submarines would sink any ships in the water surrounding Britain without warning</a:t>
            </a:r>
          </a:p>
          <a:p>
            <a:pPr lvl="1" eaLnBrk="1" hangingPunct="1"/>
            <a:r>
              <a:rPr lang="en-US" altLang="en-US" dirty="0" smtClean="0">
                <a:cs typeface="Times New Roman" pitchFamily="18" charset="0"/>
              </a:rPr>
              <a:t>After the cruise ship </a:t>
            </a:r>
            <a:r>
              <a:rPr lang="en-US" altLang="en-US" i="1" dirty="0" smtClean="0">
                <a:cs typeface="Times New Roman" pitchFamily="18" charset="0"/>
              </a:rPr>
              <a:t>Lusitania</a:t>
            </a:r>
            <a:r>
              <a:rPr lang="en-US" altLang="en-US" dirty="0" smtClean="0">
                <a:cs typeface="Times New Roman" pitchFamily="18" charset="0"/>
              </a:rPr>
              <a:t> was sunk by a German U-boat leaving 1,198 passengers (128 of them American) dead the U.S. threatened action if the Germans continued to sink neutral ships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735394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08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34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700" b="1" u="sng" dirty="0">
                <a:cs typeface="Times New Roman" pitchFamily="18" charset="0"/>
              </a:rPr>
              <a:t>Americans Join the Fight</a:t>
            </a:r>
            <a:r>
              <a:rPr lang="en-US" altLang="en-US" sz="2700" b="1" dirty="0">
                <a:cs typeface="Times New Roman" pitchFamily="18" charset="0"/>
              </a:rPr>
              <a:t>-</a:t>
            </a:r>
          </a:p>
          <a:p>
            <a:pPr lvl="1"/>
            <a:r>
              <a:rPr lang="en-US" altLang="en-US" sz="2700" dirty="0">
                <a:cs typeface="Times New Roman" pitchFamily="18" charset="0"/>
              </a:rPr>
              <a:t>Germany returned to unrestricted submarine warfare in 1917</a:t>
            </a:r>
          </a:p>
          <a:p>
            <a:endParaRPr lang="en-US" sz="2700" dirty="0" smtClean="0"/>
          </a:p>
          <a:p>
            <a:r>
              <a:rPr lang="en-US" sz="2700" b="1" u="sng" dirty="0" smtClean="0"/>
              <a:t>The British Blockade</a:t>
            </a:r>
            <a:r>
              <a:rPr lang="en-US" sz="2700" b="1" dirty="0" smtClean="0"/>
              <a:t>-</a:t>
            </a:r>
          </a:p>
          <a:p>
            <a:pPr lvl="1"/>
            <a:r>
              <a:rPr lang="en-US" sz="2700" dirty="0" smtClean="0"/>
              <a:t>As the war raged on Great Britain began blocking the German coast to prevent weapons and other military supplies from reaching the hands of the Germans</a:t>
            </a:r>
          </a:p>
          <a:p>
            <a:pPr lvl="1"/>
            <a:r>
              <a:rPr lang="en-US" sz="2700" dirty="0" smtClean="0"/>
              <a:t>By 1917, famine gripped Germany resulting in nearly 750,000 Germans starving to death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18" y="3048000"/>
            <a:ext cx="3274082" cy="239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47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Causes of WWI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76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Although many Americans wanted to continue their isolationist approach and stay out of Europe's conflicts several factors including industrial interests and our position as a world power made U.S. neutrality difficult 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02922"/>
            <a:ext cx="3124200" cy="3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The British Blockade</a:t>
            </a:r>
            <a:endParaRPr lang="en-US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7" y="1828800"/>
            <a:ext cx="79532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2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30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51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8006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 Election of 1916</a:t>
            </a:r>
            <a:r>
              <a:rPr lang="en-US" sz="2800" b="1" dirty="0" smtClean="0"/>
              <a:t>-</a:t>
            </a:r>
          </a:p>
          <a:p>
            <a:pPr lvl="1"/>
            <a:r>
              <a:rPr lang="en-US" sz="2800" dirty="0" smtClean="0"/>
              <a:t>President Woodrow running under the slogan “He kept us out of war” wins the election against Supreme Court Justice Charles Evans Hughes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33" y="2108200"/>
            <a:ext cx="2923567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58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United States Declares War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410200" cy="48768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 smtClean="0">
                <a:cs typeface="Times New Roman" pitchFamily="18" charset="0"/>
              </a:rPr>
              <a:t>The Zimmerman Note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In February, 1917 the U.S. intercepted a German telegram headed to Mexico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Germany wanted Mexico to join their fight and in return they would help Mexico “reconquer” the lands they lost to the U.S.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This led President Wilson to ask for a declaration of war against Germany on April 2</a:t>
            </a:r>
            <a:r>
              <a:rPr lang="en-US" altLang="en-US" sz="2400" baseline="30000" dirty="0" smtClean="0">
                <a:cs typeface="Times New Roman" pitchFamily="18" charset="0"/>
              </a:rPr>
              <a:t>nd</a:t>
            </a:r>
            <a:r>
              <a:rPr lang="en-US" altLang="en-US" sz="2400" dirty="0" smtClean="0">
                <a:cs typeface="Times New Roman" pitchFamily="18" charset="0"/>
              </a:rPr>
              <a:t>, 1917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99" y="3000375"/>
            <a:ext cx="2767301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1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latin typeface="Times New Roman" pitchFamily="18" charset="0"/>
                <a:cs typeface="Times New Roman" pitchFamily="18" charset="0"/>
              </a:rPr>
              <a:t>The Zimmerman Note </a:t>
            </a:r>
          </a:p>
        </p:txBody>
      </p:sp>
      <p:pic>
        <p:nvPicPr>
          <p:cNvPr id="27651" name="Picture 4" descr="Zimmerman Note- Orig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Zimmerman Note-De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12" y="1676400"/>
            <a:ext cx="40513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u="sng" dirty="0">
                <a:latin typeface="+mn-lt"/>
                <a:cs typeface="Times New Roman" pitchFamily="18" charset="0"/>
              </a:rPr>
              <a:t>The United States Declares War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828800"/>
            <a:ext cx="4800600" cy="48006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America Acts</a:t>
            </a:r>
            <a:r>
              <a:rPr lang="en-US" b="1" dirty="0" smtClean="0"/>
              <a:t>-</a:t>
            </a:r>
          </a:p>
          <a:p>
            <a:pPr lvl="1"/>
            <a:r>
              <a:rPr lang="en-US" sz="2400" dirty="0" smtClean="0"/>
              <a:t>On April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, 1917 President Wilson delivered his war resolution in which he hoped to make the world “safe for democracy”</a:t>
            </a:r>
          </a:p>
          <a:p>
            <a:pPr lvl="2"/>
            <a:r>
              <a:rPr lang="en-US" sz="2400" dirty="0" smtClean="0"/>
              <a:t>Congress granted a declaration of war a few days later allowing the United States to enter the war on the side of the allies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36" y="3107531"/>
            <a:ext cx="3354224" cy="224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2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47244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Generally historians cite four long-term causes of WWI: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Nationalism</a:t>
            </a:r>
            <a:r>
              <a:rPr lang="en-US" sz="3400" dirty="0" smtClean="0"/>
              <a:t>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Imperialism 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Militarism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Alliance Systems </a:t>
            </a: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2907221" cy="45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5791200" cy="5029200"/>
          </a:xfrm>
        </p:spPr>
        <p:txBody>
          <a:bodyPr>
            <a:normAutofit/>
          </a:bodyPr>
          <a:lstStyle/>
          <a:p>
            <a:r>
              <a:rPr lang="en-US" altLang="en-US" sz="2000" b="1" u="sng" dirty="0" smtClean="0"/>
              <a:t>Nationalism-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A deep devotion to one’s own nation</a:t>
            </a:r>
          </a:p>
          <a:p>
            <a:pPr lvl="2" eaLnBrk="1" hangingPunct="1"/>
            <a:r>
              <a:rPr lang="en-US" altLang="en-US" sz="2000" dirty="0" smtClean="0">
                <a:solidFill>
                  <a:srgbClr val="002060"/>
                </a:solidFill>
              </a:rPr>
              <a:t>It can serve as a unifying force or the catalyst for fierce competition among others </a:t>
            </a:r>
          </a:p>
          <a:p>
            <a:pPr lvl="3" eaLnBrk="1" hangingPunct="1"/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Ex. By the  turn of the 20</a:t>
            </a:r>
            <a:r>
              <a:rPr lang="en-US" altLang="en-US" sz="2000" baseline="30000" dirty="0" smtClean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 century Great Britain, Germany, Russia, Italy, France and the Austria-Hungarian empire were engaged in a fierce rivalry</a:t>
            </a:r>
          </a:p>
          <a:p>
            <a:pPr eaLnBrk="1" hangingPunct="1"/>
            <a:endParaRPr lang="en-US" altLang="en-US" sz="2000" b="1" u="sng" dirty="0" smtClean="0"/>
          </a:p>
          <a:p>
            <a:pPr eaLnBrk="1" hangingPunct="1"/>
            <a:r>
              <a:rPr lang="en-US" altLang="en-US" sz="2000" b="1" u="sng" dirty="0" smtClean="0"/>
              <a:t>Imperialism</a:t>
            </a:r>
            <a:r>
              <a:rPr lang="en-US" altLang="en-US" sz="2000" b="1" dirty="0" smtClean="0"/>
              <a:t>-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For centuries European nations had been building empires slowly extending their economic and political control around the world</a:t>
            </a:r>
          </a:p>
          <a:p>
            <a:pPr eaLnBrk="1" hangingPunct="1"/>
            <a:endParaRPr lang="en-US" altLang="en-US" sz="20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10" y="2209800"/>
            <a:ext cx="256771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00600" cy="48006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/>
              <a:t>Militarism</a:t>
            </a:r>
            <a:r>
              <a:rPr lang="en-US" altLang="en-US" b="1" dirty="0"/>
              <a:t>-</a:t>
            </a:r>
            <a:r>
              <a:rPr lang="en-US" dirty="0">
                <a:solidFill>
                  <a:srgbClr val="002060"/>
                </a:solidFill>
              </a:rPr>
              <a:t>The policy of glorifying military power and keeping an army prepared for war</a:t>
            </a:r>
            <a:endParaRPr lang="en-US" altLang="en-US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b="1" u="sng" dirty="0" smtClean="0"/>
              <a:t>Alliance System</a:t>
            </a:r>
            <a:r>
              <a:rPr lang="en-US" b="1" dirty="0" smtClean="0"/>
              <a:t>-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There were two major alliance systems in Europe at the beginning of  WWI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The Triple Entente 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Later known as the Allies 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Triple Alliance </a:t>
            </a:r>
          </a:p>
          <a:p>
            <a:pPr lvl="2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Later known as the Central Powers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200400" cy="413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800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Entente</a:t>
            </a:r>
            <a:r>
              <a:rPr lang="en-US" altLang="en-US" sz="2500" dirty="0" smtClean="0">
                <a:cs typeface="Times New Roman" pitchFamily="18" charset="0"/>
              </a:rPr>
              <a:t>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Britain’s alliance with France and Russia 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Did not mean that Britain would fight with them but it did ensure they would not fight against them</a:t>
            </a:r>
          </a:p>
          <a:p>
            <a:pPr eaLnBrk="1" hangingPunct="1"/>
            <a:endParaRPr lang="en-US" altLang="en-US" sz="25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By 1907 the Triple Alliance and Triple Entente were the strongest powers in Europe and would soon lead them into war   </a:t>
            </a:r>
          </a:p>
        </p:txBody>
      </p:sp>
      <p:pic>
        <p:nvPicPr>
          <p:cNvPr id="8196" name="Picture 6" descr="200px-Tripl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2895600" cy="392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43099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Alliance-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Alliance between Germany, Austria-Hungary and Italy whose goal was to isolate France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Otto von Bismarck felt that “As long as it is without allies, France poses no danger to us (Triple Alliance)”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200400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5" descr="allianc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503</TotalTime>
  <Words>908</Words>
  <Application>Microsoft Office PowerPoint</Application>
  <PresentationFormat>On-screen Show (4:3)</PresentationFormat>
  <Paragraphs>93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Apothecary</vt:lpstr>
      <vt:lpstr>Chapter 11</vt:lpstr>
      <vt:lpstr>Section 1-World War I Begins </vt:lpstr>
      <vt:lpstr>Causes of WWI</vt:lpstr>
      <vt:lpstr>Causes of WWI</vt:lpstr>
      <vt:lpstr>Causes of WWI</vt:lpstr>
      <vt:lpstr>Causes of WWI</vt:lpstr>
      <vt:lpstr>Causes of WWI</vt:lpstr>
      <vt:lpstr>Causes of WWI</vt:lpstr>
      <vt:lpstr>PowerPoint Presentation</vt:lpstr>
      <vt:lpstr>An assassination Leads to War </vt:lpstr>
      <vt:lpstr>PowerPoint Presentation</vt:lpstr>
      <vt:lpstr>PowerPoint Presentation</vt:lpstr>
      <vt:lpstr>PowerPoint Presentation</vt:lpstr>
      <vt:lpstr>Source: John T. McCutcheon, cartoonist, Chicago Tribune, August 5th, 1914 </vt:lpstr>
      <vt:lpstr>PowerPoint Presentation</vt:lpstr>
      <vt:lpstr>The Fighting Starts </vt:lpstr>
      <vt:lpstr>The Fighting Starts </vt:lpstr>
      <vt:lpstr>PowerPoint Presentation</vt:lpstr>
      <vt:lpstr>The Fighting Starts </vt:lpstr>
      <vt:lpstr>The Fighting Starts </vt:lpstr>
      <vt:lpstr>PowerPoint Presentation</vt:lpstr>
      <vt:lpstr>PowerPoint Presentation</vt:lpstr>
      <vt:lpstr>PowerPoint Presentation</vt:lpstr>
      <vt:lpstr>Trench Warfare</vt:lpstr>
      <vt:lpstr>PowerPoint Presentation</vt:lpstr>
      <vt:lpstr>PowerPoint Presentation</vt:lpstr>
      <vt:lpstr>Americans Question Neutrality </vt:lpstr>
      <vt:lpstr>The War Hits Home </vt:lpstr>
      <vt:lpstr>The War Hits Home </vt:lpstr>
      <vt:lpstr>The British Blockade</vt:lpstr>
      <vt:lpstr>PowerPoint Presentation</vt:lpstr>
      <vt:lpstr>The War Hits Home </vt:lpstr>
      <vt:lpstr>The United States Declares War </vt:lpstr>
      <vt:lpstr>The Zimmerman Note </vt:lpstr>
      <vt:lpstr>The United States Declares War </vt:lpstr>
    </vt:vector>
  </TitlesOfParts>
  <Company>Dearborn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</dc:title>
  <dc:creator>Windows User</dc:creator>
  <cp:lastModifiedBy>Windows User</cp:lastModifiedBy>
  <cp:revision>26</cp:revision>
  <dcterms:created xsi:type="dcterms:W3CDTF">2016-10-19T14:04:11Z</dcterms:created>
  <dcterms:modified xsi:type="dcterms:W3CDTF">2016-10-26T13:05:00Z</dcterms:modified>
</cp:coreProperties>
</file>