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75ACE47-DC97-43A9-979C-CAA2BD9911CB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4764A4D-E44E-4C8F-BA67-F7EC21F2B4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n-US" altLang="en-US" sz="5400" smtClean="0">
                <a:latin typeface="Goudy Old Style" pitchFamily="18" charset="0"/>
              </a:rPr>
              <a:t>Chapter 10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Goudy Old Style" pitchFamily="18" charset="0"/>
              </a:rPr>
              <a:t>America Claims an Empire </a:t>
            </a:r>
          </a:p>
        </p:txBody>
      </p:sp>
    </p:spTree>
    <p:extLst>
      <p:ext uri="{BB962C8B-B14F-4D97-AF65-F5344CB8AC3E}">
        <p14:creationId xmlns:p14="http://schemas.microsoft.com/office/powerpoint/2010/main" val="37429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024688" cy="6461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</a:rPr>
              <a:t>U.S. Imperialism in Hawaii</a:t>
            </a:r>
          </a:p>
        </p:txBody>
      </p:sp>
      <p:pic>
        <p:nvPicPr>
          <p:cNvPr id="5" name="Picture 4" descr="203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81150"/>
            <a:ext cx="7975600" cy="4706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038600" y="3733800"/>
            <a:ext cx="1676400" cy="8382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77850" y="1603375"/>
            <a:ext cx="2843213" cy="1485900"/>
          </a:xfrm>
          <a:prstGeom prst="wedgeRectCallout">
            <a:avLst>
              <a:gd name="adj1" fmla="val 59043"/>
              <a:gd name="adj2" fmla="val 97625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sz="2000" dirty="0">
                <a:latin typeface="Goudy Old Style" panose="02020502050305020303" pitchFamily="18" charset="0"/>
              </a:rPr>
              <a:t>From 1820 to 1890, Americans moved to Hawaii as missionaries &amp; fruit plantation owners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391400" y="1581150"/>
            <a:ext cx="1219200" cy="2686050"/>
          </a:xfrm>
          <a:prstGeom prst="wedgeRectCallout">
            <a:avLst>
              <a:gd name="adj1" fmla="val -157690"/>
              <a:gd name="adj2" fmla="val 39152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dirty="0">
                <a:latin typeface="Goudy Old Style" panose="02020502050305020303" pitchFamily="18" charset="0"/>
              </a:rPr>
              <a:t>In 1891, Queen Liliuokalani came to power &amp; tried to reduce the power of Americans living in Hawaii 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701675" y="4572000"/>
            <a:ext cx="3197225" cy="990600"/>
          </a:xfrm>
          <a:prstGeom prst="wedgeRectCallout">
            <a:avLst>
              <a:gd name="adj1" fmla="val 47066"/>
              <a:gd name="adj2" fmla="val -7470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en-US" dirty="0">
                <a:latin typeface="Goudy Old Style" panose="02020502050305020303" pitchFamily="18" charset="0"/>
              </a:rPr>
              <a:t>Americans overthrew Queen Liliuokalani in 1893 &amp; Hawaii was annexed by the USA in 1898</a:t>
            </a:r>
          </a:p>
        </p:txBody>
      </p:sp>
    </p:spTree>
    <p:extLst>
      <p:ext uri="{BB962C8B-B14F-4D97-AF65-F5344CB8AC3E}">
        <p14:creationId xmlns:p14="http://schemas.microsoft.com/office/powerpoint/2010/main" val="369638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637338" cy="9048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u="sng" dirty="0">
                <a:latin typeface="Goudy Old Style" panose="02020502050305020303" pitchFamily="18" charset="0"/>
              </a:rPr>
              <a:t>Chapter 10-Section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5257800"/>
            <a:ext cx="6637338" cy="838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latin typeface="Goudy Old Style" panose="02020502050305020303" pitchFamily="18" charset="0"/>
              </a:rPr>
              <a:t>Imperialism and America</a:t>
            </a:r>
          </a:p>
        </p:txBody>
      </p:sp>
      <p:pic>
        <p:nvPicPr>
          <p:cNvPr id="4" name="Picture 3" descr="http://faculty.weber.edu/kmackay/tr_bigstick_carto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82905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185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024688" cy="1143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American Expansionism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3962400" cy="4525963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Imperialism</a:t>
            </a: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-The policy in which stronger nations extend their economic, political, or military control over weaker territories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800" dirty="0" smtClean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Does expansionism differ? Why do we prefer to call it expansionism?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2800" dirty="0" smtClean="0">
              <a:ea typeface="ＭＳ Ｐゴシック" pitchFamily="34" charset="-128"/>
            </a:endParaRPr>
          </a:p>
        </p:txBody>
      </p:sp>
      <p:pic>
        <p:nvPicPr>
          <p:cNvPr id="8196" name="Picture 1" descr="Imperia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1814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2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latin typeface="Goudy Old Style" panose="02020502050305020303" pitchFamily="18" charset="0"/>
                <a:ea typeface="ＭＳ Ｐゴシック" pitchFamily="34" charset="-128"/>
              </a:rPr>
              <a:t>Three </a:t>
            </a:r>
            <a:r>
              <a:rPr lang="en-US" altLang="en-US" b="1" dirty="0">
                <a:latin typeface="Goudy Old Style" panose="02020502050305020303" pitchFamily="18" charset="0"/>
                <a:ea typeface="ＭＳ Ｐゴシック" pitchFamily="34" charset="-128"/>
              </a:rPr>
              <a:t>F</a:t>
            </a:r>
            <a:r>
              <a:rPr lang="en-US" altLang="en-US" b="1" dirty="0" smtClean="0">
                <a:latin typeface="Goudy Old Style" panose="02020502050305020303" pitchFamily="18" charset="0"/>
                <a:ea typeface="ＭＳ Ｐゴシック" pitchFamily="34" charset="-128"/>
              </a:rPr>
              <a:t>actors Behind American </a:t>
            </a:r>
            <a:r>
              <a:rPr lang="en-US" altLang="en-US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Imperialism/Expansionism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595813" cy="3924300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The three driving factors behind the push for American Imperialism was:</a:t>
            </a:r>
            <a:endParaRPr lang="en-US" altLang="en-US" sz="2800" dirty="0">
              <a:latin typeface="Goudy Old Style" panose="02020502050305020303" pitchFamily="18" charset="0"/>
              <a:ea typeface="ＭＳ Ｐゴシック" pitchFamily="34" charset="-128"/>
            </a:endParaRP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A desire for military strength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A thirst for new trade markets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A belief in cultural superiority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 smtClean="0">
              <a:ea typeface="ＭＳ Ｐゴシック" pitchFamily="34" charset="-128"/>
            </a:endParaRP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40000"/>
            <a:ext cx="3048000" cy="3319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823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024688" cy="762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Desire for Military Strength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029200" y="1447800"/>
            <a:ext cx="36576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Other nations were establishing a military presence around the world</a:t>
            </a:r>
          </a:p>
          <a:p>
            <a:pPr eaLnBrk="1" hangingPunct="1"/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Alfred T. Mahan– Admiral in the US Navy</a:t>
            </a:r>
          </a:p>
          <a:p>
            <a:pPr eaLnBrk="1" hangingPunct="1"/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Urged the United States to strengthen the navy in order to compete with other nations</a:t>
            </a:r>
          </a:p>
        </p:txBody>
      </p:sp>
      <p:pic>
        <p:nvPicPr>
          <p:cNvPr id="6148" name="Picture 1" descr="greatwhitesfl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4114800" cy="27220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024688" cy="762000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Thirst for New Markets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905000"/>
            <a:ext cx="3505200" cy="4525963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Advances in technology enabled farmers and factories to produce more than American citizens could use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Needed more raw materials for the factories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600" dirty="0" smtClean="0">
                <a:latin typeface="Goudy Old Style" panose="02020502050305020303" pitchFamily="18" charset="0"/>
                <a:ea typeface="ＭＳ Ｐゴシック" pitchFamily="34" charset="-128"/>
              </a:rPr>
              <a:t>New markets to sell the goods to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82800"/>
            <a:ext cx="4056993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24688" cy="722313"/>
          </a:xfrm>
        </p:spPr>
        <p:txBody>
          <a:bodyPr/>
          <a:lstStyle/>
          <a:p>
            <a:pPr algn="ctr"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Belief in Cultural Superiority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49388"/>
            <a:ext cx="3924300" cy="4530725"/>
          </a:xfrm>
        </p:spPr>
        <p:txBody>
          <a:bodyPr/>
          <a:lstStyle/>
          <a:p>
            <a:pPr eaLnBrk="1" hangingPunct="1"/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Some people believed and argued that Americans had a responsibility to spread Christianity and their beliefs to other nations</a:t>
            </a:r>
          </a:p>
          <a:p>
            <a:pPr eaLnBrk="1" hangingPunct="1"/>
            <a:endParaRPr lang="en-US" altLang="en-US" sz="2600" smtClean="0">
              <a:latin typeface="Goudy Old Style" pitchFamily="18" charset="0"/>
              <a:ea typeface="ＭＳ Ｐゴシック" pitchFamily="34" charset="-128"/>
            </a:endParaRPr>
          </a:p>
          <a:p>
            <a:pPr eaLnBrk="1" hangingPunct="1"/>
            <a:r>
              <a:rPr lang="en-US" altLang="en-US" sz="2600" b="1" u="sng" smtClean="0">
                <a:latin typeface="Goudy Old Style" pitchFamily="18" charset="0"/>
                <a:ea typeface="ＭＳ Ｐゴシック" pitchFamily="34" charset="-128"/>
              </a:rPr>
              <a:t>Social Darwinism</a:t>
            </a:r>
            <a:r>
              <a:rPr lang="en-US" altLang="en-US" sz="2600" smtClean="0">
                <a:latin typeface="Goudy Old Style" pitchFamily="18" charset="0"/>
                <a:ea typeface="ＭＳ Ｐゴシック" pitchFamily="34" charset="-128"/>
              </a:rPr>
              <a:t>-A  belief that free-market competition would lead to the survival of the fittest</a:t>
            </a:r>
          </a:p>
        </p:txBody>
      </p:sp>
      <p:pic>
        <p:nvPicPr>
          <p:cNvPr id="12292" name="Picture 1" descr="Cultural Superior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1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024688" cy="722313"/>
          </a:xfrm>
        </p:spPr>
        <p:txBody>
          <a:bodyPr/>
          <a:lstStyle/>
          <a:p>
            <a:pPr eaLnBrk="1" hangingPunct="1"/>
            <a:r>
              <a:rPr lang="en-US" altLang="en-US" b="1" u="sng" smtClean="0">
                <a:latin typeface="Goudy Old Style" pitchFamily="18" charset="0"/>
                <a:ea typeface="ＭＳ Ｐゴシック" pitchFamily="34" charset="-128"/>
              </a:rPr>
              <a:t>Alaska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30725"/>
          </a:xfrm>
        </p:spPr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Purchased in 1867 from Russia for only $7.2 million dollars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Arranged by William Seward (Sec. of State under Abe Lincoln &amp; Andrew Johnson)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Become a state in 1959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2800" dirty="0" smtClean="0">
                <a:latin typeface="Goudy Old Style" panose="02020502050305020303" pitchFamily="18" charset="0"/>
                <a:ea typeface="ＭＳ Ｐゴシック" pitchFamily="34" charset="-128"/>
              </a:rPr>
              <a:t>Rich in timber, minerals and oil</a:t>
            </a:r>
          </a:p>
        </p:txBody>
      </p:sp>
      <p:pic>
        <p:nvPicPr>
          <p:cNvPr id="9220" name="Picture 1" descr="sewardsfol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3899942" cy="427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160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024688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 u="sng" dirty="0" smtClean="0">
                <a:latin typeface="Goudy Old Style" panose="02020502050305020303" pitchFamily="18" charset="0"/>
                <a:ea typeface="ＭＳ Ｐゴシック" pitchFamily="34" charset="-128"/>
              </a:rPr>
              <a:t>Hawaii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434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u="sng" smtClean="0">
                <a:latin typeface="Goudy Old Style" pitchFamily="18" charset="0"/>
                <a:ea typeface="ＭＳ Ｐゴシック" pitchFamily="34" charset="-128"/>
              </a:rPr>
              <a:t>Pearl Harbor</a:t>
            </a: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-1887 became a naval base and refueling station for American ships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Sugar plantations became a huge part of the Hawaiian economy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1898-Congress proclaimed Hawaii an American territory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latin typeface="Goudy Old Style" pitchFamily="18" charset="0"/>
                <a:ea typeface="ＭＳ Ｐゴシック" pitchFamily="34" charset="-128"/>
              </a:rPr>
              <a:t>Hawaii became a state in 1959</a:t>
            </a:r>
          </a:p>
        </p:txBody>
      </p:sp>
      <p:pic>
        <p:nvPicPr>
          <p:cNvPr id="10244" name="Picture 1" descr="Do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1752600"/>
            <a:ext cx="2670187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98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Chapter 10</vt:lpstr>
      <vt:lpstr>Chapter 10-Section 1</vt:lpstr>
      <vt:lpstr>American Expansionism</vt:lpstr>
      <vt:lpstr>Three Factors Behind American Imperialism/Expansionism</vt:lpstr>
      <vt:lpstr>Desire for Military Strength</vt:lpstr>
      <vt:lpstr>Thirst for New Markets</vt:lpstr>
      <vt:lpstr>Belief in Cultural Superiority</vt:lpstr>
      <vt:lpstr>Alaska</vt:lpstr>
      <vt:lpstr>Hawaii</vt:lpstr>
      <vt:lpstr>U.S. Imperialism in Hawaii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</dc:title>
  <dc:creator>Windows User</dc:creator>
  <cp:lastModifiedBy>Windows User</cp:lastModifiedBy>
  <cp:revision>1</cp:revision>
  <dcterms:created xsi:type="dcterms:W3CDTF">2016-10-04T16:42:10Z</dcterms:created>
  <dcterms:modified xsi:type="dcterms:W3CDTF">2016-10-04T16:43:00Z</dcterms:modified>
</cp:coreProperties>
</file>