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2" r:id="rId8"/>
    <p:sldId id="263" r:id="rId9"/>
    <p:sldId id="265" r:id="rId10"/>
    <p:sldId id="264"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25792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217563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9729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23226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60A89-57A4-42B8-AF19-527AB6B60D7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1140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0A89-57A4-42B8-AF19-527AB6B60D7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5602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60A89-57A4-42B8-AF19-527AB6B60D74}"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837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60A89-57A4-42B8-AF19-527AB6B60D74}"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217631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60A89-57A4-42B8-AF19-527AB6B60D74}"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6509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285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90181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60A89-57A4-42B8-AF19-527AB6B60D74}"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24FC-30A8-4EF5-B4CD-0BDE2CED3D99}" type="slidenum">
              <a:rPr lang="en-US" smtClean="0"/>
              <a:t>‹#›</a:t>
            </a:fld>
            <a:endParaRPr lang="en-US"/>
          </a:p>
        </p:txBody>
      </p:sp>
    </p:spTree>
    <p:extLst>
      <p:ext uri="{BB962C8B-B14F-4D97-AF65-F5344CB8AC3E}">
        <p14:creationId xmlns:p14="http://schemas.microsoft.com/office/powerpoint/2010/main" val="130453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latin typeface="Times New Roman" panose="02020603050405020304" pitchFamily="18" charset="0"/>
                <a:cs typeface="Times New Roman" panose="02020603050405020304" pitchFamily="18" charset="0"/>
              </a:rPr>
              <a:t>The Purpose of Government </a:t>
            </a:r>
            <a:endParaRPr lang="en-US" dirty="0"/>
          </a:p>
        </p:txBody>
      </p:sp>
      <p:sp>
        <p:nvSpPr>
          <p:cNvPr id="3" name="Subtitle 2"/>
          <p:cNvSpPr>
            <a:spLocks noGrp="1"/>
          </p:cNvSpPr>
          <p:nvPr>
            <p:ph type="subTitle" idx="1"/>
          </p:nvPr>
        </p:nvSpPr>
        <p:spPr>
          <a:xfrm>
            <a:off x="1371600" y="6019800"/>
            <a:ext cx="6400800" cy="533400"/>
          </a:xfrm>
        </p:spPr>
        <p:txBody>
          <a:bodyPr>
            <a:normAutofit lnSpcReduction="10000"/>
          </a:bodyPr>
          <a:lstStyle/>
          <a:p>
            <a:r>
              <a:rPr lang="en-US" dirty="0">
                <a:latin typeface="Times New Roman" panose="02020603050405020304" pitchFamily="18" charset="0"/>
                <a:cs typeface="Times New Roman" panose="02020603050405020304" pitchFamily="18" charset="0"/>
              </a:rPr>
              <a:t>Chapter 1-Section 1 (pg. </a:t>
            </a:r>
            <a:r>
              <a:rPr lang="en-US" dirty="0" smtClean="0">
                <a:latin typeface="Times New Roman" panose="02020603050405020304" pitchFamily="18" charset="0"/>
                <a:cs typeface="Times New Roman" panose="02020603050405020304" pitchFamily="18" charset="0"/>
              </a:rPr>
              <a:t>9-11)</a:t>
            </a:r>
            <a:endParaRPr lang="en-US" dirty="0">
              <a:latin typeface="Times New Roman" panose="02020603050405020304" pitchFamily="18" charset="0"/>
              <a:cs typeface="Times New Roman" panose="02020603050405020304"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166" y="1905000"/>
            <a:ext cx="25908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0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5. Promote the General Welfare </a:t>
            </a:r>
            <a:endParaRPr lang="en-US" dirty="0"/>
          </a:p>
        </p:txBody>
      </p:sp>
      <p:sp>
        <p:nvSpPr>
          <p:cNvPr id="3" name="Content Placeholder 2"/>
          <p:cNvSpPr>
            <a:spLocks noGrp="1"/>
          </p:cNvSpPr>
          <p:nvPr>
            <p:ph idx="1"/>
          </p:nvPr>
        </p:nvSpPr>
        <p:spPr>
          <a:xfrm>
            <a:off x="457200" y="1389063"/>
            <a:ext cx="4419600" cy="5316537"/>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 services our government provides are designed to benefit all or most of our citizens.</a:t>
            </a:r>
          </a:p>
          <a:p>
            <a:pPr lvl="1"/>
            <a:r>
              <a:rPr lang="en-US" dirty="0" smtClean="0">
                <a:latin typeface="Times New Roman" panose="02020603050405020304" pitchFamily="18" charset="0"/>
                <a:cs typeface="Times New Roman" panose="02020603050405020304" pitchFamily="18" charset="0"/>
              </a:rPr>
              <a:t>Some examples are:</a:t>
            </a:r>
          </a:p>
          <a:p>
            <a:pPr lvl="2"/>
            <a:r>
              <a:rPr lang="en-US" altLang="en-US" dirty="0" smtClean="0">
                <a:latin typeface="Times New Roman" panose="02020603050405020304" pitchFamily="18" charset="0"/>
                <a:cs typeface="Times New Roman" panose="02020603050405020304" pitchFamily="18" charset="0"/>
              </a:rPr>
              <a:t>Improving </a:t>
            </a:r>
            <a:r>
              <a:rPr lang="en-US" altLang="en-US" dirty="0">
                <a:latin typeface="Times New Roman" panose="02020603050405020304" pitchFamily="18" charset="0"/>
                <a:cs typeface="Times New Roman" panose="02020603050405020304" pitchFamily="18" charset="0"/>
              </a:rPr>
              <a:t>education</a:t>
            </a:r>
          </a:p>
          <a:p>
            <a:pPr lvl="2"/>
            <a:r>
              <a:rPr lang="en-US" altLang="en-US" dirty="0">
                <a:latin typeface="Times New Roman" panose="02020603050405020304" pitchFamily="18" charset="0"/>
                <a:cs typeface="Times New Roman" panose="02020603050405020304" pitchFamily="18" charset="0"/>
              </a:rPr>
              <a:t>Improving Roads</a:t>
            </a:r>
          </a:p>
          <a:p>
            <a:pPr lvl="2"/>
            <a:r>
              <a:rPr lang="en-US" altLang="en-US" dirty="0">
                <a:latin typeface="Times New Roman" panose="02020603050405020304" pitchFamily="18" charset="0"/>
                <a:cs typeface="Times New Roman" panose="02020603050405020304" pitchFamily="18" charset="0"/>
              </a:rPr>
              <a:t>Lowering </a:t>
            </a:r>
            <a:r>
              <a:rPr lang="en-US" altLang="en-US" dirty="0" smtClean="0">
                <a:latin typeface="Times New Roman" panose="02020603050405020304" pitchFamily="18" charset="0"/>
                <a:cs typeface="Times New Roman" panose="02020603050405020304" pitchFamily="18" charset="0"/>
              </a:rPr>
              <a:t>Taxes</a:t>
            </a:r>
          </a:p>
          <a:p>
            <a:pPr lvl="2"/>
            <a:r>
              <a:rPr lang="en-US" altLang="en-US" dirty="0" smtClean="0">
                <a:latin typeface="Times New Roman" panose="02020603050405020304" pitchFamily="18" charset="0"/>
                <a:cs typeface="Times New Roman" panose="02020603050405020304" pitchFamily="18" charset="0"/>
              </a:rPr>
              <a:t>Welfare</a:t>
            </a:r>
          </a:p>
          <a:p>
            <a:pPr lvl="2"/>
            <a:r>
              <a:rPr lang="en-US" altLang="en-US" dirty="0" smtClean="0">
                <a:latin typeface="Times New Roman" panose="02020603050405020304" pitchFamily="18" charset="0"/>
                <a:cs typeface="Times New Roman" panose="02020603050405020304" pitchFamily="18" charset="0"/>
              </a:rPr>
              <a:t>Disability</a:t>
            </a:r>
          </a:p>
          <a:p>
            <a:pPr lvl="2"/>
            <a:r>
              <a:rPr lang="en-US" altLang="en-US" dirty="0" smtClean="0">
                <a:latin typeface="Times New Roman" panose="02020603050405020304" pitchFamily="18" charset="0"/>
                <a:cs typeface="Times New Roman" panose="02020603050405020304" pitchFamily="18" charset="0"/>
              </a:rPr>
              <a:t>Social </a:t>
            </a:r>
            <a:r>
              <a:rPr lang="en-US" altLang="en-US" dirty="0">
                <a:latin typeface="Times New Roman" panose="02020603050405020304" pitchFamily="18" charset="0"/>
                <a:cs typeface="Times New Roman" panose="02020603050405020304" pitchFamily="18" charset="0"/>
              </a:rPr>
              <a:t>Security</a:t>
            </a:r>
          </a:p>
          <a:p>
            <a:pPr lvl="2"/>
            <a:endParaRPr lang="en-US" altLang="en-US" dirty="0"/>
          </a:p>
          <a:p>
            <a:pPr lvl="2"/>
            <a:endParaRPr lang="en-US" dirty="0"/>
          </a:p>
        </p:txBody>
      </p:sp>
      <p:pic>
        <p:nvPicPr>
          <p:cNvPr id="4" name="Picture 3"/>
          <p:cNvPicPr>
            <a:picLocks noChangeAspect="1"/>
          </p:cNvPicPr>
          <p:nvPr/>
        </p:nvPicPr>
        <p:blipFill>
          <a:blip r:embed="rId2"/>
          <a:stretch>
            <a:fillRect/>
          </a:stretch>
        </p:blipFill>
        <p:spPr>
          <a:xfrm>
            <a:off x="4953000" y="1868759"/>
            <a:ext cx="3805646" cy="4329113"/>
          </a:xfrm>
          <a:prstGeom prst="rect">
            <a:avLst/>
          </a:prstGeom>
        </p:spPr>
      </p:pic>
    </p:spTree>
    <p:extLst>
      <p:ext uri="{BB962C8B-B14F-4D97-AF65-F5344CB8AC3E}">
        <p14:creationId xmlns:p14="http://schemas.microsoft.com/office/powerpoint/2010/main" val="87554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a:t>
            </a:r>
            <a:r>
              <a:rPr lang="en-US" b="1" u="sng" dirty="0" smtClean="0">
                <a:latin typeface="Times New Roman" panose="02020603050405020304" pitchFamily="18" charset="0"/>
                <a:cs typeface="Times New Roman" panose="02020603050405020304" pitchFamily="18" charset="0"/>
              </a:rPr>
              <a:t>5</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After examining the list of government services we just discussed please create a top five list by ranking them in order from most important to least important. </a:t>
            </a:r>
          </a:p>
          <a:p>
            <a:pPr lvl="1"/>
            <a:r>
              <a:rPr lang="en-US" dirty="0" smtClean="0">
                <a:latin typeface="Times New Roman" panose="02020603050405020304" pitchFamily="18" charset="0"/>
                <a:cs typeface="Times New Roman" panose="02020603050405020304" pitchFamily="18" charset="0"/>
              </a:rPr>
              <a:t>Please explain in one to two sentences why you decided to rank your top choice as number one and why you decided to leave the sixth service off your top five list.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6</a:t>
            </a:r>
            <a:r>
              <a:rPr lang="en-US" b="1" u="sng" dirty="0" smtClean="0">
                <a:latin typeface="Times New Roman" panose="02020603050405020304" pitchFamily="18" charset="0"/>
                <a:cs typeface="Times New Roman" panose="02020603050405020304" pitchFamily="18" charset="0"/>
              </a:rPr>
              <a:t>. Secure the Blessing of Liberty  </a:t>
            </a:r>
            <a:endParaRPr lang="en-US" dirty="0"/>
          </a:p>
        </p:txBody>
      </p:sp>
      <p:sp>
        <p:nvSpPr>
          <p:cNvPr id="3" name="Content Placeholder 2"/>
          <p:cNvSpPr>
            <a:spLocks noGrp="1"/>
          </p:cNvSpPr>
          <p:nvPr>
            <p:ph idx="1"/>
          </p:nvPr>
        </p:nvSpPr>
        <p:spPr>
          <a:xfrm>
            <a:off x="457200" y="1389063"/>
            <a:ext cx="7543800" cy="5316537"/>
          </a:xfrm>
        </p:spPr>
        <p:txBody>
          <a:bodyPr>
            <a:normAutofit/>
          </a:bodyPr>
          <a:lstStyle/>
          <a:p>
            <a:endParaRPr lang="en-US" altLang="en-US" dirty="0"/>
          </a:p>
          <a:p>
            <a:pPr lvl="2"/>
            <a:endParaRPr lang="en-US" dirty="0"/>
          </a:p>
        </p:txBody>
      </p:sp>
      <p:sp>
        <p:nvSpPr>
          <p:cNvPr id="4" name="Content Placeholder 2"/>
          <p:cNvSpPr txBox="1">
            <a:spLocks/>
          </p:cNvSpPr>
          <p:nvPr/>
        </p:nvSpPr>
        <p:spPr>
          <a:xfrm>
            <a:off x="452437" y="1417638"/>
            <a:ext cx="5491163" cy="52879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Although a high priority for our government </a:t>
            </a:r>
            <a:r>
              <a:rPr lang="en-US" dirty="0" smtClean="0">
                <a:latin typeface="Times New Roman" panose="02020603050405020304" pitchFamily="18" charset="0"/>
                <a:cs typeface="Times New Roman" panose="02020603050405020304" pitchFamily="18" charset="0"/>
              </a:rPr>
              <a:t>is the ideas </a:t>
            </a:r>
            <a:r>
              <a:rPr lang="en-US" dirty="0">
                <a:latin typeface="Times New Roman" panose="02020603050405020304" pitchFamily="18" charset="0"/>
                <a:cs typeface="Times New Roman" panose="02020603050405020304" pitchFamily="18" charset="0"/>
              </a:rPr>
              <a:t>of freedom and </a:t>
            </a:r>
            <a:r>
              <a:rPr lang="en-US">
                <a:latin typeface="Times New Roman" panose="02020603050405020304" pitchFamily="18" charset="0"/>
                <a:cs typeface="Times New Roman" panose="02020603050405020304" pitchFamily="18" charset="0"/>
              </a:rPr>
              <a:t>liberty </a:t>
            </a:r>
            <a:r>
              <a:rPr lang="en-US" smtClean="0">
                <a:latin typeface="Times New Roman" panose="02020603050405020304" pitchFamily="18" charset="0"/>
                <a:cs typeface="Times New Roman" panose="02020603050405020304" pitchFamily="18" charset="0"/>
              </a:rPr>
              <a:t>they are </a:t>
            </a:r>
            <a:r>
              <a:rPr lang="en-US" dirty="0" smtClean="0">
                <a:latin typeface="Times New Roman" panose="02020603050405020304" pitchFamily="18" charset="0"/>
                <a:cs typeface="Times New Roman" panose="02020603050405020304" pitchFamily="18" charset="0"/>
              </a:rPr>
              <a:t>not considered absolute but relative.</a:t>
            </a:r>
          </a:p>
          <a:p>
            <a:pPr lvl="1"/>
            <a:r>
              <a:rPr lang="en-US" dirty="0" smtClean="0">
                <a:latin typeface="Times New Roman" panose="02020603050405020304" pitchFamily="18" charset="0"/>
                <a:cs typeface="Times New Roman" panose="02020603050405020304" pitchFamily="18" charset="0"/>
              </a:rPr>
              <a:t>People can not be free to do whatever they want because that would infringe on the freedom of others. </a:t>
            </a:r>
          </a:p>
          <a:p>
            <a:r>
              <a:rPr lang="en-US" dirty="0" smtClean="0">
                <a:latin typeface="Times New Roman" panose="02020603050405020304" pitchFamily="18" charset="0"/>
                <a:cs typeface="Times New Roman" panose="02020603050405020304" pitchFamily="18" charset="0"/>
              </a:rPr>
              <a:t>Both Federal and State Constitutions define the rights and liberties of for those living in our country.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096000" y="2569074"/>
            <a:ext cx="2910063" cy="2162174"/>
          </a:xfrm>
          <a:prstGeom prst="rect">
            <a:avLst/>
          </a:prstGeom>
        </p:spPr>
      </p:pic>
    </p:spTree>
    <p:extLst>
      <p:ext uri="{BB962C8B-B14F-4D97-AF65-F5344CB8AC3E}">
        <p14:creationId xmlns:p14="http://schemas.microsoft.com/office/powerpoint/2010/main" val="1839068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6</a:t>
            </a:r>
            <a:endParaRPr lang="en-US" dirty="0"/>
          </a:p>
        </p:txBody>
      </p:sp>
      <p:sp>
        <p:nvSpPr>
          <p:cNvPr id="3" name="Content Placeholder 2"/>
          <p:cNvSpPr>
            <a:spLocks noGrp="1"/>
          </p:cNvSpPr>
          <p:nvPr>
            <p:ph idx="1"/>
          </p:nvPr>
        </p:nvSpPr>
        <p:spPr>
          <a:xfrm>
            <a:off x="457200" y="1600200"/>
            <a:ext cx="5791200" cy="510540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In certain examples there are laws at the state level that conflict with Federal laws and statues. </a:t>
            </a:r>
          </a:p>
          <a:p>
            <a:pPr lvl="1"/>
            <a:r>
              <a:rPr lang="en-US" dirty="0" smtClean="0">
                <a:latin typeface="Times New Roman" panose="02020603050405020304" pitchFamily="18" charset="0"/>
                <a:cs typeface="Times New Roman" panose="02020603050405020304" pitchFamily="18" charset="0"/>
              </a:rPr>
              <a:t>Please list one example currently in the news that fits the statement above. Do you believe that there a law can be enforceable at the state level if they contradict existing laws on the Federal Level.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6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1. Form A More Perfect Union</a:t>
            </a:r>
            <a:endParaRPr lang="en-US"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724400" cy="45259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Following the failure of the Articles of Confederation (1781) which created a weak central government our current Constitution was created (1787) in order to link the states together under the idea that “unity is our greatest strength”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334000" y="1417638"/>
            <a:ext cx="3429000" cy="4724400"/>
          </a:xfrm>
          <a:prstGeom prst="rect">
            <a:avLst/>
          </a:prstGeom>
        </p:spPr>
      </p:pic>
    </p:spTree>
    <p:extLst>
      <p:ext uri="{BB962C8B-B14F-4D97-AF65-F5344CB8AC3E}">
        <p14:creationId xmlns:p14="http://schemas.microsoft.com/office/powerpoint/2010/main" val="242888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Thoughtful Response #1</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What were some of the powers that the Articles of Confederation lacked and how were those weaknesses addressed in the “new” Constitution of the United States (1787)?</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38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2. Establish Justice </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Thomas Jefferson felt that providing justice is “the most sacred of the duties of government”</a:t>
            </a:r>
          </a:p>
          <a:p>
            <a:r>
              <a:rPr lang="en-US" dirty="0" smtClean="0">
                <a:latin typeface="Times New Roman" panose="02020603050405020304" pitchFamily="18" charset="0"/>
                <a:cs typeface="Times New Roman" panose="02020603050405020304" pitchFamily="18" charset="0"/>
              </a:rPr>
              <a:t>What does that mean: </a:t>
            </a:r>
          </a:p>
          <a:p>
            <a:pPr lvl="1"/>
            <a:r>
              <a:rPr lang="en-US" dirty="0" smtClean="0">
                <a:latin typeface="Times New Roman" panose="02020603050405020304" pitchFamily="18" charset="0"/>
                <a:cs typeface="Times New Roman" panose="02020603050405020304" pitchFamily="18" charset="0"/>
              </a:rPr>
              <a:t>The law in both it’s administration and content must be reasonable, fair and impartial”</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86400" y="1600200"/>
            <a:ext cx="3125697" cy="4705350"/>
          </a:xfrm>
          <a:prstGeom prst="rect">
            <a:avLst/>
          </a:prstGeom>
        </p:spPr>
      </p:pic>
    </p:spTree>
    <p:extLst>
      <p:ext uri="{BB962C8B-B14F-4D97-AF65-F5344CB8AC3E}">
        <p14:creationId xmlns:p14="http://schemas.microsoft.com/office/powerpoint/2010/main" val="82496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2</a:t>
            </a:r>
            <a:endParaRPr lang="en-US"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Using a historical example why is it so important that the administration </a:t>
            </a:r>
            <a:r>
              <a:rPr lang="en-US" sz="3600" dirty="0">
                <a:latin typeface="Times New Roman" panose="02020603050405020304" pitchFamily="18" charset="0"/>
                <a:cs typeface="Times New Roman" panose="02020603050405020304" pitchFamily="18" charset="0"/>
              </a:rPr>
              <a:t>and content </a:t>
            </a:r>
            <a:r>
              <a:rPr lang="en-US" sz="3600" dirty="0" smtClean="0">
                <a:latin typeface="Times New Roman" panose="02020603050405020304" pitchFamily="18" charset="0"/>
                <a:cs typeface="Times New Roman" panose="02020603050405020304" pitchFamily="18" charset="0"/>
              </a:rPr>
              <a:t>of justice must </a:t>
            </a:r>
            <a:r>
              <a:rPr lang="en-US" sz="3600" dirty="0">
                <a:latin typeface="Times New Roman" panose="02020603050405020304" pitchFamily="18" charset="0"/>
                <a:cs typeface="Times New Roman" panose="02020603050405020304" pitchFamily="18" charset="0"/>
              </a:rPr>
              <a:t>be reasonable, fair and </a:t>
            </a:r>
            <a:r>
              <a:rPr lang="en-US" sz="3600" dirty="0" smtClean="0">
                <a:latin typeface="Times New Roman" panose="02020603050405020304" pitchFamily="18" charset="0"/>
                <a:cs typeface="Times New Roman" panose="02020603050405020304" pitchFamily="18" charset="0"/>
              </a:rPr>
              <a:t>impartial?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67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3. Insure Domestic Tranquility</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5334000" cy="4876800"/>
          </a:xfrm>
        </p:spPr>
        <p:txBody>
          <a:bodyPr>
            <a:normAutofit fontScale="92500"/>
          </a:bodyPr>
          <a:lstStyle/>
          <a:p>
            <a:r>
              <a:rPr lang="en-US" dirty="0" smtClean="0">
                <a:latin typeface="Times New Roman" panose="02020603050405020304" pitchFamily="18" charset="0"/>
                <a:cs typeface="Times New Roman" panose="02020603050405020304" pitchFamily="18" charset="0"/>
              </a:rPr>
              <a:t>The key to maintaining peace within our nation is establishing order. This is the prime function of government.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James Madison said in </a:t>
            </a:r>
            <a:r>
              <a:rPr lang="en-US" i="1" dirty="0" smtClean="0">
                <a:latin typeface="Times New Roman" panose="02020603050405020304" pitchFamily="18" charset="0"/>
                <a:cs typeface="Times New Roman" panose="02020603050405020304" pitchFamily="18" charset="0"/>
              </a:rPr>
              <a:t>The Federalist Papers No. 51</a:t>
            </a:r>
            <a:r>
              <a:rPr lang="en-US" dirty="0" smtClean="0">
                <a:latin typeface="Times New Roman" panose="02020603050405020304" pitchFamily="18" charset="0"/>
                <a:cs typeface="Times New Roman" panose="02020603050405020304" pitchFamily="18" charset="0"/>
              </a:rPr>
              <a:t> that “If men were angels, no government would be necessary”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04263" y="1439409"/>
            <a:ext cx="2943225" cy="4762500"/>
          </a:xfrm>
          <a:prstGeom prst="rect">
            <a:avLst/>
          </a:prstGeom>
        </p:spPr>
      </p:pic>
    </p:spTree>
    <p:extLst>
      <p:ext uri="{BB962C8B-B14F-4D97-AF65-F5344CB8AC3E}">
        <p14:creationId xmlns:p14="http://schemas.microsoft.com/office/powerpoint/2010/main" val="314812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3</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 In your own words please explain why you think James Madison wrote “If </a:t>
            </a:r>
            <a:r>
              <a:rPr lang="en-US" dirty="0">
                <a:latin typeface="Times New Roman" panose="02020603050405020304" pitchFamily="18" charset="0"/>
                <a:cs typeface="Times New Roman" panose="02020603050405020304" pitchFamily="18" charset="0"/>
              </a:rPr>
              <a:t>men were angels, no government would be necessary</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As a society can we ever expect to live in a world where this scenario could be achieved?</a:t>
            </a:r>
          </a:p>
          <a:p>
            <a:pPr lvl="1"/>
            <a:r>
              <a:rPr lang="en-US" dirty="0" smtClean="0">
                <a:latin typeface="Times New Roman" panose="02020603050405020304" pitchFamily="18" charset="0"/>
                <a:cs typeface="Times New Roman" panose="02020603050405020304" pitchFamily="18" charset="0"/>
              </a:rPr>
              <a:t>Explain and support your answer with a complete coherent thought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73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4. Provide for the Common Defense </a:t>
            </a:r>
            <a:endParaRPr lang="en-US" dirty="0"/>
          </a:p>
        </p:txBody>
      </p:sp>
      <p:sp>
        <p:nvSpPr>
          <p:cNvPr id="3" name="Content Placeholder 2"/>
          <p:cNvSpPr>
            <a:spLocks noGrp="1"/>
          </p:cNvSpPr>
          <p:nvPr>
            <p:ph idx="1"/>
          </p:nvPr>
        </p:nvSpPr>
        <p:spPr>
          <a:xfrm>
            <a:off x="457200" y="1600200"/>
            <a:ext cx="5638800" cy="5105400"/>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Defending our nation from attacks both foreign and domestic has always been one of our government's chief responsibilities.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order to maintain our safety our nation maintains an army, navy, air force and coast guard. While the department of Homeland Security keeps watch for threats entering our country.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91200" y="2819400"/>
            <a:ext cx="3027411" cy="2667000"/>
          </a:xfrm>
          <a:prstGeom prst="rect">
            <a:avLst/>
          </a:prstGeom>
        </p:spPr>
      </p:pic>
    </p:spTree>
    <p:extLst>
      <p:ext uri="{BB962C8B-B14F-4D97-AF65-F5344CB8AC3E}">
        <p14:creationId xmlns:p14="http://schemas.microsoft.com/office/powerpoint/2010/main" val="77440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4</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If you were placed in charge of appropriating one billion dollars in funds between the army who works to maintain global security and the Office of Homeland Security who defends our national security at home how would you divide up the funds?</a:t>
            </a:r>
          </a:p>
          <a:p>
            <a:pPr lvl="1"/>
            <a:r>
              <a:rPr lang="en-US" dirty="0" smtClean="0">
                <a:latin typeface="Times New Roman" panose="02020603050405020304" pitchFamily="18" charset="0"/>
                <a:cs typeface="Times New Roman" panose="02020603050405020304" pitchFamily="18" charset="0"/>
              </a:rPr>
              <a:t>Please explain why you chose to divide up the funds the way you did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15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625</Words>
  <Application>Microsoft Office PowerPoint</Application>
  <PresentationFormat>On-screen Show (4:3)</PresentationFormat>
  <Paragraphs>47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Purpose of Government </vt:lpstr>
      <vt:lpstr>1. Form A More Perfect Union</vt:lpstr>
      <vt:lpstr>Thoughtful Response #1</vt:lpstr>
      <vt:lpstr>2. Establish Justice </vt:lpstr>
      <vt:lpstr>Thoughtful Response # 2</vt:lpstr>
      <vt:lpstr>3. Insure Domestic Tranquility</vt:lpstr>
      <vt:lpstr>Thoughtful Response # 3</vt:lpstr>
      <vt:lpstr>4. Provide for the Common Defense </vt:lpstr>
      <vt:lpstr>Thoughtful Response # 4</vt:lpstr>
      <vt:lpstr>5. Promote the General Welfare </vt:lpstr>
      <vt:lpstr>Thoughtful Response # 5</vt:lpstr>
      <vt:lpstr>6. Secure the Blessing of Liberty  </vt:lpstr>
      <vt:lpstr>Thoughtful Response # 6</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Purposes of Government </dc:title>
  <dc:creator>Windows User</dc:creator>
  <cp:lastModifiedBy>Windows User</cp:lastModifiedBy>
  <cp:revision>13</cp:revision>
  <dcterms:created xsi:type="dcterms:W3CDTF">2015-09-16T15:14:49Z</dcterms:created>
  <dcterms:modified xsi:type="dcterms:W3CDTF">2015-09-21T14:55:42Z</dcterms:modified>
</cp:coreProperties>
</file>