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8" r:id="rId2"/>
    <p:sldId id="271" r:id="rId3"/>
    <p:sldId id="272" r:id="rId4"/>
    <p:sldId id="273" r:id="rId5"/>
    <p:sldId id="277" r:id="rId6"/>
    <p:sldId id="274" r:id="rId7"/>
    <p:sldId id="275" r:id="rId8"/>
    <p:sldId id="269" r:id="rId9"/>
    <p:sldId id="276" r:id="rId10"/>
    <p:sldId id="279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47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7A5053-487A-4C5E-B09A-BE40AE34AF29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7BA7BC-BC20-4F61-B478-3909EFFDD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697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E7C04A-6980-4505-AD63-1DF9153E52A3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399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Thomson Wadsworth Wadsworth.com</a:t>
            </a:r>
          </a:p>
        </p:txBody>
      </p:sp>
    </p:spTree>
    <p:extLst>
      <p:ext uri="{BB962C8B-B14F-4D97-AF65-F5344CB8AC3E}">
        <p14:creationId xmlns:p14="http://schemas.microsoft.com/office/powerpoint/2010/main" val="2536430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0987A-4374-43D1-906B-E8E191A59773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1084-EFBB-49DE-AB51-312F3055F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887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0987A-4374-43D1-906B-E8E191A59773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1084-EFBB-49DE-AB51-312F3055F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441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0987A-4374-43D1-906B-E8E191A59773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1084-EFBB-49DE-AB51-312F3055F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2216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5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76400"/>
            <a:ext cx="3944938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30738" y="1676400"/>
            <a:ext cx="3944937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838200" y="6508750"/>
            <a:ext cx="7402513" cy="3048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718425" y="6562725"/>
            <a:ext cx="1335088" cy="247650"/>
          </a:xfrm>
        </p:spPr>
        <p:txBody>
          <a:bodyPr/>
          <a:lstStyle>
            <a:lvl2pPr lvl="1">
              <a:defRPr/>
            </a:lvl2pPr>
          </a:lstStyle>
          <a:p>
            <a:pPr lvl="1"/>
            <a:fld id="{32452DC3-5B5B-4FAF-825E-25EE8405711D}" type="slidenum">
              <a:rPr lang="en-US" altLang="en-US"/>
              <a:pPr lvl="1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73622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5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676400"/>
            <a:ext cx="3944938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738" y="1676400"/>
            <a:ext cx="3944937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838200" y="6508750"/>
            <a:ext cx="7402513" cy="3048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718425" y="6562725"/>
            <a:ext cx="1335088" cy="247650"/>
          </a:xfrm>
        </p:spPr>
        <p:txBody>
          <a:bodyPr/>
          <a:lstStyle>
            <a:lvl2pPr lvl="1">
              <a:defRPr/>
            </a:lvl2pPr>
          </a:lstStyle>
          <a:p>
            <a:pPr lvl="1"/>
            <a:fld id="{2C400A6F-D261-415A-B997-8BE196BF306D}" type="slidenum">
              <a:rPr lang="en-US" altLang="en-US"/>
              <a:pPr lvl="1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0069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0987A-4374-43D1-906B-E8E191A59773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1084-EFBB-49DE-AB51-312F3055F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158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0987A-4374-43D1-906B-E8E191A59773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1084-EFBB-49DE-AB51-312F3055F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6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0987A-4374-43D1-906B-E8E191A59773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1084-EFBB-49DE-AB51-312F3055F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953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0987A-4374-43D1-906B-E8E191A59773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1084-EFBB-49DE-AB51-312F3055F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65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0987A-4374-43D1-906B-E8E191A59773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1084-EFBB-49DE-AB51-312F3055F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290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0987A-4374-43D1-906B-E8E191A59773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1084-EFBB-49DE-AB51-312F3055F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317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0987A-4374-43D1-906B-E8E191A59773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1084-EFBB-49DE-AB51-312F3055F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690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0987A-4374-43D1-906B-E8E191A59773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1084-EFBB-49DE-AB51-312F3055F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124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E0987A-4374-43D1-906B-E8E191A59773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1084-EFBB-49DE-AB51-312F3055F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462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914400"/>
          </a:xfrm>
        </p:spPr>
        <p:txBody>
          <a:bodyPr/>
          <a:lstStyle/>
          <a:p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Women in Public Life </a:t>
            </a:r>
            <a:endParaRPr lang="en-US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19400" y="5410200"/>
            <a:ext cx="3505200" cy="762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Chapter 9-Section 2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531" y="1545771"/>
            <a:ext cx="6230937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29497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Women’s Suffrage </a:t>
            </a:r>
            <a:endParaRPr lang="en-US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6725" y="1752600"/>
            <a:ext cx="4038600" cy="4525963"/>
          </a:xfrm>
        </p:spPr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After a long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hard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fought battle for voting equality the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lang="en-US" alt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Amendment was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finally passed in 1920 granting women full suffrage in all political elections</a:t>
            </a:r>
            <a:endParaRPr lang="en-US" dirty="0"/>
          </a:p>
        </p:txBody>
      </p:sp>
      <p:pic>
        <p:nvPicPr>
          <p:cNvPr id="1026" name="Picture 2" descr="https://historymartinez.files.wordpress.com/2012/05/suffrage-vote-for-wom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762125"/>
            <a:ext cx="3127375" cy="4154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6691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39700" y="0"/>
            <a:ext cx="8915400" cy="854075"/>
          </a:xfrm>
        </p:spPr>
        <p:txBody>
          <a:bodyPr/>
          <a:lstStyle/>
          <a:p>
            <a:r>
              <a:rPr lang="en-US" altLang="en-US"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Women in Public Life</a:t>
            </a:r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384675" y="963613"/>
            <a:ext cx="4495800" cy="5581650"/>
          </a:xfrm>
        </p:spPr>
        <p:txBody>
          <a:bodyPr/>
          <a:lstStyle/>
          <a:p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Before the Civil War, American women were expected to devote their time to home and family.</a:t>
            </a:r>
          </a:p>
          <a:p>
            <a:endParaRPr lang="en-US" alt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late 19</a:t>
            </a:r>
            <a:r>
              <a:rPr lang="en-US" altLang="en-US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early 20</a:t>
            </a:r>
            <a:r>
              <a:rPr lang="en-US" altLang="en-US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century, women were visible in the workforce.</a:t>
            </a:r>
          </a:p>
        </p:txBody>
      </p:sp>
      <p:pic>
        <p:nvPicPr>
          <p:cNvPr id="61449" name="Picture 9" descr="T220497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07"/>
          <a:stretch>
            <a:fillRect/>
          </a:stretch>
        </p:blipFill>
        <p:spPr bwMode="auto">
          <a:xfrm>
            <a:off x="300038" y="1196975"/>
            <a:ext cx="3976687" cy="446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948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711200" y="63500"/>
            <a:ext cx="7772400" cy="914400"/>
          </a:xfrm>
        </p:spPr>
        <p:txBody>
          <a:bodyPr/>
          <a:lstStyle/>
          <a:p>
            <a:r>
              <a:rPr lang="en-US" alt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Domestic Workers</a:t>
            </a:r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3900488" y="1360488"/>
            <a:ext cx="4648200" cy="5089525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Before the turn-of-the-century women without formal education contributed to the economic welfare of their families by doing domestic work.</a:t>
            </a:r>
          </a:p>
          <a:p>
            <a:endParaRPr lang="en-US" alt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Altogether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70% of women employed in 1870 were servants.</a:t>
            </a:r>
          </a:p>
        </p:txBody>
      </p:sp>
      <p:pic>
        <p:nvPicPr>
          <p:cNvPr id="65544" name="Picture 8" descr="maids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4475" y="1449388"/>
            <a:ext cx="3224213" cy="5116512"/>
          </a:xfrm>
        </p:spPr>
      </p:pic>
    </p:spTree>
    <p:extLst>
      <p:ext uri="{BB962C8B-B14F-4D97-AF65-F5344CB8AC3E}">
        <p14:creationId xmlns:p14="http://schemas.microsoft.com/office/powerpoint/2010/main" val="22586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01600"/>
            <a:ext cx="7772400" cy="838200"/>
          </a:xfrm>
        </p:spPr>
        <p:txBody>
          <a:bodyPr/>
          <a:lstStyle/>
          <a:p>
            <a:r>
              <a:rPr lang="en-US" altLang="en-US"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Women in the Work Force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41300" y="1414463"/>
            <a:ext cx="4114800" cy="5214937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Opportunities for women increased especially in the cities. By 1900, one out of five women worked.</a:t>
            </a:r>
          </a:p>
          <a:p>
            <a:endParaRPr lang="en-US" alt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garment industry was popular as were office work, retail, and education.</a:t>
            </a:r>
          </a:p>
        </p:txBody>
      </p:sp>
      <p:pic>
        <p:nvPicPr>
          <p:cNvPr id="63497" name="Picture 9" descr="1920_Office_Workers_California_State_University_IMET"/>
          <p:cNvPicPr>
            <a:picLocks noChangeAspect="1" noChangeArrowheads="1"/>
          </p:cNvPicPr>
          <p:nvPr/>
        </p:nvPicPr>
        <p:blipFill>
          <a:blip r:embed="rId2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03"/>
          <a:stretch>
            <a:fillRect/>
          </a:stretch>
        </p:blipFill>
        <p:spPr bwMode="auto">
          <a:xfrm>
            <a:off x="4533900" y="1662113"/>
            <a:ext cx="4454525" cy="411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902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the Factories</a:t>
            </a:r>
            <a:endParaRPr lang="en-US" sz="4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3757"/>
            <a:ext cx="4343400" cy="5165725"/>
          </a:xfrm>
        </p:spPr>
        <p:txBody>
          <a:bodyPr>
            <a:normAutofit fontScale="25000" lnSpcReduction="20000"/>
          </a:bodyPr>
          <a:lstStyle/>
          <a:p>
            <a:r>
              <a:rPr lang="en-US" altLang="en-US" sz="9600" b="1" dirty="0">
                <a:latin typeface="Times New Roman" pitchFamily="18" charset="0"/>
                <a:cs typeface="Times New Roman" pitchFamily="18" charset="0"/>
              </a:rPr>
              <a:t>Women had found their way into the factories to help make </a:t>
            </a:r>
            <a:r>
              <a:rPr lang="en-US" altLang="en-US" sz="9600" b="1" dirty="0" smtClean="0">
                <a:latin typeface="Times New Roman" pitchFamily="18" charset="0"/>
                <a:cs typeface="Times New Roman" pitchFamily="18" charset="0"/>
              </a:rPr>
              <a:t>money for their families</a:t>
            </a:r>
            <a:endParaRPr lang="en-US" altLang="en-US" sz="96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altLang="en-US" sz="9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9600" b="1" dirty="0">
                <a:latin typeface="Times New Roman" pitchFamily="18" charset="0"/>
                <a:cs typeface="Times New Roman" pitchFamily="18" charset="0"/>
              </a:rPr>
              <a:t>Often excluded from union membership</a:t>
            </a:r>
          </a:p>
          <a:p>
            <a:endParaRPr lang="en-US" altLang="en-US" sz="9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9600" b="1" dirty="0">
                <a:latin typeface="Times New Roman" pitchFamily="18" charset="0"/>
                <a:cs typeface="Times New Roman" pitchFamily="18" charset="0"/>
              </a:rPr>
              <a:t>Often worked in garment industry</a:t>
            </a:r>
          </a:p>
          <a:p>
            <a:endParaRPr lang="en-US" altLang="en-US" sz="9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9600" b="1" dirty="0">
                <a:latin typeface="Times New Roman" pitchFamily="18" charset="0"/>
                <a:cs typeface="Times New Roman" pitchFamily="18" charset="0"/>
              </a:rPr>
              <a:t>Paid about ½ as much as men</a:t>
            </a:r>
          </a:p>
          <a:p>
            <a:endParaRPr lang="en-US" altLang="en-US" sz="9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9600" b="1" dirty="0">
                <a:latin typeface="Times New Roman" pitchFamily="18" charset="0"/>
                <a:cs typeface="Times New Roman" pitchFamily="18" charset="0"/>
              </a:rPr>
              <a:t>Some sought an education which would open more doors for them in the future</a:t>
            </a:r>
          </a:p>
          <a:p>
            <a:endParaRPr lang="en-US" dirty="0"/>
          </a:p>
        </p:txBody>
      </p:sp>
      <p:pic>
        <p:nvPicPr>
          <p:cNvPr id="4" name="Picture 2" descr="http://img.thesun.co.uk/multimedia/archive/00548/SNF0726A_682_548614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472520"/>
            <a:ext cx="344805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5747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698500" y="165100"/>
            <a:ext cx="7772400" cy="704850"/>
          </a:xfrm>
        </p:spPr>
        <p:txBody>
          <a:bodyPr>
            <a:normAutofit fontScale="90000"/>
          </a:bodyPr>
          <a:lstStyle/>
          <a:p>
            <a:r>
              <a:rPr lang="en-US" alt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Women Lead Reform</a:t>
            </a:r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995363"/>
            <a:ext cx="4191000" cy="5557837"/>
          </a:xfrm>
        </p:spPr>
        <p:txBody>
          <a:bodyPr>
            <a:normAutofit lnSpcReduction="10000"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Many of the leading Progressive reformers were women. </a:t>
            </a:r>
            <a:endParaRPr lang="en-US" alt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Middle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upper class women entered the public sphere after graduating from the new women’s colleges.</a:t>
            </a:r>
          </a:p>
        </p:txBody>
      </p:sp>
      <p:sp>
        <p:nvSpPr>
          <p:cNvPr id="67593" name="Text Box 9"/>
          <p:cNvSpPr txBox="1">
            <a:spLocks noChangeArrowheads="1"/>
          </p:cNvSpPr>
          <p:nvPr/>
        </p:nvSpPr>
        <p:spPr bwMode="auto">
          <a:xfrm>
            <a:off x="4911725" y="6048375"/>
            <a:ext cx="35814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en-US" altLang="en-US" sz="1600" b="1" i="1">
                <a:latin typeface="Arial" panose="020B0604020202020204" pitchFamily="34" charset="0"/>
              </a:rPr>
              <a:t>Colleges like Vassar and Smith allowed women to excel</a:t>
            </a:r>
          </a:p>
        </p:txBody>
      </p:sp>
      <p:pic>
        <p:nvPicPr>
          <p:cNvPr id="67596" name="Picture 12" descr="vassar-int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16" t="12022" r="23250" b="12564"/>
          <a:stretch>
            <a:fillRect/>
          </a:stretch>
        </p:blipFill>
        <p:spPr bwMode="auto">
          <a:xfrm>
            <a:off x="4557713" y="1008063"/>
            <a:ext cx="4176712" cy="501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501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>
            <a:normAutofit/>
          </a:bodyPr>
          <a:lstStyle/>
          <a:p>
            <a:r>
              <a:rPr lang="en-US" altLang="en-US"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Women and Reform</a:t>
            </a:r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310063" y="1349375"/>
            <a:ext cx="4457700" cy="5203825"/>
          </a:xfrm>
        </p:spPr>
        <p:txBody>
          <a:bodyPr>
            <a:normAutofit lnSpcReduction="10000"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Women reformers strove to improve conditions at work and home.</a:t>
            </a:r>
          </a:p>
          <a:p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1896, black women formed the National Association of Colored Women (NACW).</a:t>
            </a:r>
          </a:p>
          <a:p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Suffrage was another important issue for women.</a:t>
            </a:r>
          </a:p>
          <a:p>
            <a:pPr>
              <a:buFontTx/>
              <a:buNone/>
            </a:pPr>
            <a:endParaRPr lang="en-US" altLang="en-US" b="1" dirty="0"/>
          </a:p>
          <a:p>
            <a:endParaRPr lang="en-US" altLang="en-US" b="1" dirty="0"/>
          </a:p>
          <a:p>
            <a:endParaRPr lang="en-US" altLang="en-US" b="1" dirty="0"/>
          </a:p>
        </p:txBody>
      </p:sp>
      <p:pic>
        <p:nvPicPr>
          <p:cNvPr id="69641" name="Picture 9" descr="cocks_fig03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" y="1292225"/>
            <a:ext cx="3343275" cy="527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765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305800" cy="457200"/>
          </a:xfrm>
        </p:spPr>
        <p:txBody>
          <a:bodyPr>
            <a:noAutofit/>
          </a:bodyPr>
          <a:lstStyle/>
          <a:p>
            <a:r>
              <a:rPr lang="en-US" altLang="en-US"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Woman </a:t>
            </a:r>
            <a:r>
              <a:rPr lang="en-US" altLang="en-US" sz="4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Suffrage Before </a:t>
            </a:r>
            <a:r>
              <a:rPr lang="en-US" altLang="en-US"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1920 </a:t>
            </a:r>
          </a:p>
        </p:txBody>
      </p:sp>
      <p:pic>
        <p:nvPicPr>
          <p:cNvPr id="38916" name="Picture 4" descr="21_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6" b="9142"/>
          <a:stretch>
            <a:fillRect/>
          </a:stretch>
        </p:blipFill>
        <p:spPr bwMode="auto">
          <a:xfrm>
            <a:off x="457200" y="685800"/>
            <a:ext cx="8458200" cy="5983288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0124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673100" y="274638"/>
            <a:ext cx="7772400" cy="990600"/>
          </a:xfrm>
        </p:spPr>
        <p:txBody>
          <a:bodyPr>
            <a:normAutofit fontScale="90000"/>
          </a:bodyPr>
          <a:lstStyle/>
          <a:p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Three-Part Strategy for </a:t>
            </a:r>
            <a:r>
              <a:rPr lang="en-US" altLang="en-US"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Winning Suffrage</a:t>
            </a:r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74624" y="1465263"/>
            <a:ext cx="4473575" cy="5127625"/>
          </a:xfrm>
        </p:spPr>
        <p:txBody>
          <a:bodyPr>
            <a:normAutofit/>
          </a:bodyPr>
          <a:lstStyle/>
          <a:p>
            <a:pPr marL="457200" indent="-457200">
              <a:lnSpc>
                <a:spcPct val="90000"/>
              </a:lnSpc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Suffragettes tried three approaches to winning the vote:</a:t>
            </a:r>
          </a:p>
          <a:p>
            <a:pPr marL="838200" lvl="1" indent="-381000">
              <a:lnSpc>
                <a:spcPct val="90000"/>
              </a:lnSpc>
              <a:buFontTx/>
              <a:buAutoNum type="arabicPeriod"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Convincing state legislatures to adopt the vote.</a:t>
            </a:r>
          </a:p>
          <a:p>
            <a:pPr marL="838200" lvl="1" indent="-381000">
              <a:lnSpc>
                <a:spcPct val="90000"/>
              </a:lnSpc>
              <a:buFontTx/>
              <a:buAutoNum type="arabicPeriod"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Pursuing court cases to test 14</a:t>
            </a:r>
            <a:r>
              <a:rPr lang="en-US" altLang="en-US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Amendment.</a:t>
            </a:r>
          </a:p>
          <a:p>
            <a:pPr marL="838200" lvl="1" indent="-381000">
              <a:lnSpc>
                <a:spcPct val="90000"/>
              </a:lnSpc>
              <a:buFontTx/>
              <a:buAutoNum type="arabicPeriod"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Pushing for 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national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Constitutional 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Amendment. 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689" name="Picture 9" descr="suffragettes2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485900"/>
            <a:ext cx="3849688" cy="492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098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312</Words>
  <Application>Microsoft Office PowerPoint</Application>
  <PresentationFormat>On-screen Show (4:3)</PresentationFormat>
  <Paragraphs>44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Office Theme</vt:lpstr>
      <vt:lpstr>Women in Public Life </vt:lpstr>
      <vt:lpstr>Women in Public Life</vt:lpstr>
      <vt:lpstr>Domestic Workers</vt:lpstr>
      <vt:lpstr>Women in the Work Force</vt:lpstr>
      <vt:lpstr>In the Factories</vt:lpstr>
      <vt:lpstr>Women Lead Reform</vt:lpstr>
      <vt:lpstr>Women and Reform</vt:lpstr>
      <vt:lpstr>Woman Suffrage Before 1920 </vt:lpstr>
      <vt:lpstr>Three-Part Strategy for  Winning Suffrage</vt:lpstr>
      <vt:lpstr>Women’s Suffrage </vt:lpstr>
    </vt:vector>
  </TitlesOfParts>
  <Company>Dearborn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9-Section 2</dc:title>
  <dc:creator>Windows User</dc:creator>
  <cp:lastModifiedBy>Robert Murray</cp:lastModifiedBy>
  <cp:revision>5</cp:revision>
  <dcterms:created xsi:type="dcterms:W3CDTF">2015-09-18T18:42:55Z</dcterms:created>
  <dcterms:modified xsi:type="dcterms:W3CDTF">2016-09-20T05:15:08Z</dcterms:modified>
</cp:coreProperties>
</file>