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57" r:id="rId4"/>
    <p:sldId id="259" r:id="rId5"/>
    <p:sldId id="260" r:id="rId6"/>
    <p:sldId id="261" r:id="rId7"/>
    <p:sldId id="262"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98AF307-8669-4708-8811-A17E8DF147D9}" type="datetimeFigureOut">
              <a:rPr lang="en-US" smtClean="0"/>
              <a:t>9/20/2016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A048FB7-F657-450F-A943-0466001F02D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8AF307-8669-4708-8811-A17E8DF147D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8FB7-F657-450F-A943-0466001F02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8AF307-8669-4708-8811-A17E8DF147D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8FB7-F657-450F-A943-0466001F02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98AF307-8669-4708-8811-A17E8DF147D9}" type="datetimeFigureOut">
              <a:rPr lang="en-US" smtClean="0"/>
              <a:t>9/20/2016</a:t>
            </a:fld>
            <a:endParaRPr lang="en-US"/>
          </a:p>
        </p:txBody>
      </p:sp>
      <p:sp>
        <p:nvSpPr>
          <p:cNvPr id="9" name="Slide Number Placeholder 8"/>
          <p:cNvSpPr>
            <a:spLocks noGrp="1"/>
          </p:cNvSpPr>
          <p:nvPr>
            <p:ph type="sldNum" sz="quarter" idx="15"/>
          </p:nvPr>
        </p:nvSpPr>
        <p:spPr/>
        <p:txBody>
          <a:bodyPr rtlCol="0"/>
          <a:lstStyle/>
          <a:p>
            <a:fld id="{EA048FB7-F657-450F-A943-0466001F02DF}"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98AF307-8669-4708-8811-A17E8DF147D9}" type="datetimeFigureOut">
              <a:rPr lang="en-US" smtClean="0"/>
              <a:t>9/20/2016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A048FB7-F657-450F-A943-0466001F02D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8AF307-8669-4708-8811-A17E8DF147D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8FB7-F657-450F-A943-0466001F02DF}"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98AF307-8669-4708-8811-A17E8DF147D9}"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48FB7-F657-450F-A943-0466001F02DF}"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98AF307-8669-4708-8811-A17E8DF147D9}" type="datetimeFigureOut">
              <a:rPr lang="en-US" smtClean="0"/>
              <a:t>9/20/2016</a:t>
            </a:fld>
            <a:endParaRPr lang="en-US"/>
          </a:p>
        </p:txBody>
      </p:sp>
      <p:sp>
        <p:nvSpPr>
          <p:cNvPr id="7" name="Slide Number Placeholder 6"/>
          <p:cNvSpPr>
            <a:spLocks noGrp="1"/>
          </p:cNvSpPr>
          <p:nvPr>
            <p:ph type="sldNum" sz="quarter" idx="11"/>
          </p:nvPr>
        </p:nvSpPr>
        <p:spPr/>
        <p:txBody>
          <a:bodyPr rtlCol="0"/>
          <a:lstStyle/>
          <a:p>
            <a:fld id="{EA048FB7-F657-450F-A943-0466001F02DF}"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AF307-8669-4708-8811-A17E8DF147D9}" type="datetimeFigureOut">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48FB7-F657-450F-A943-0466001F02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98AF307-8669-4708-8811-A17E8DF147D9}" type="datetimeFigureOut">
              <a:rPr lang="en-US" smtClean="0"/>
              <a:t>9/20/2016</a:t>
            </a:fld>
            <a:endParaRPr lang="en-US"/>
          </a:p>
        </p:txBody>
      </p:sp>
      <p:sp>
        <p:nvSpPr>
          <p:cNvPr id="22" name="Slide Number Placeholder 21"/>
          <p:cNvSpPr>
            <a:spLocks noGrp="1"/>
          </p:cNvSpPr>
          <p:nvPr>
            <p:ph type="sldNum" sz="quarter" idx="15"/>
          </p:nvPr>
        </p:nvSpPr>
        <p:spPr/>
        <p:txBody>
          <a:bodyPr rtlCol="0"/>
          <a:lstStyle/>
          <a:p>
            <a:fld id="{EA048FB7-F657-450F-A943-0466001F02DF}"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98AF307-8669-4708-8811-A17E8DF147D9}" type="datetimeFigureOut">
              <a:rPr lang="en-US" smtClean="0"/>
              <a:t>9/20/2016</a:t>
            </a:fld>
            <a:endParaRPr lang="en-US"/>
          </a:p>
        </p:txBody>
      </p:sp>
      <p:sp>
        <p:nvSpPr>
          <p:cNvPr id="18" name="Slide Number Placeholder 17"/>
          <p:cNvSpPr>
            <a:spLocks noGrp="1"/>
          </p:cNvSpPr>
          <p:nvPr>
            <p:ph type="sldNum" sz="quarter" idx="11"/>
          </p:nvPr>
        </p:nvSpPr>
        <p:spPr/>
        <p:txBody>
          <a:bodyPr rtlCol="0"/>
          <a:lstStyle/>
          <a:p>
            <a:fld id="{EA048FB7-F657-450F-A943-0466001F02DF}"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98AF307-8669-4708-8811-A17E8DF147D9}" type="datetimeFigureOut">
              <a:rPr lang="en-US" smtClean="0"/>
              <a:t>9/20/2016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A048FB7-F657-450F-A943-0466001F02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7772400" cy="631825"/>
          </a:xfrm>
        </p:spPr>
        <p:txBody>
          <a:bodyPr>
            <a:normAutofit/>
          </a:bodyPr>
          <a:lstStyle/>
          <a:p>
            <a:pPr algn="ctr"/>
            <a:r>
              <a:rPr lang="en-US" sz="3200" b="1" u="sng" dirty="0" smtClean="0">
                <a:latin typeface="Times New Roman" panose="02020603050405020304" pitchFamily="18" charset="0"/>
                <a:cs typeface="Times New Roman" panose="02020603050405020304" pitchFamily="18" charset="0"/>
              </a:rPr>
              <a:t>Chapter 1-Principles of Government </a:t>
            </a:r>
            <a:endParaRPr lang="en-US" sz="3200" b="1"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0" y="5410200"/>
            <a:ext cx="6400800" cy="914400"/>
          </a:xfrm>
        </p:spPr>
        <p:txBody>
          <a:bodyPr>
            <a:normAutofit fontScale="92500"/>
          </a:bodyPr>
          <a:lstStyle/>
          <a:p>
            <a:pPr algn="ctr"/>
            <a:r>
              <a:rPr lang="en-US" sz="3600" dirty="0" smtClean="0">
                <a:solidFill>
                  <a:schemeClr val="accent1">
                    <a:lumMod val="50000"/>
                  </a:schemeClr>
                </a:solidFill>
                <a:latin typeface="Times New Roman" panose="02020603050405020304" pitchFamily="18" charset="0"/>
                <a:cs typeface="Times New Roman" panose="02020603050405020304" pitchFamily="18" charset="0"/>
              </a:rPr>
              <a:t>Section 2-Forms </a:t>
            </a:r>
            <a:r>
              <a:rPr lang="en-US" sz="3600" dirty="0" smtClean="0">
                <a:solidFill>
                  <a:schemeClr val="accent1">
                    <a:lumMod val="50000"/>
                  </a:schemeClr>
                </a:solidFill>
                <a:latin typeface="Times New Roman" panose="02020603050405020304" pitchFamily="18" charset="0"/>
                <a:cs typeface="Times New Roman" panose="02020603050405020304" pitchFamily="18" charset="0"/>
              </a:rPr>
              <a:t>of Government</a:t>
            </a: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https://raymondpronk.files.wordpress.com/2012/05/forms_of_gover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800"/>
            <a:ext cx="5181600" cy="351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4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467600" cy="655638"/>
          </a:xfrm>
        </p:spPr>
        <p:txBody>
          <a:bodyPr/>
          <a:lstStyle/>
          <a:p>
            <a:pPr algn="ctr"/>
            <a:r>
              <a:rPr lang="en-US" b="1" u="sng" dirty="0" smtClean="0"/>
              <a:t>Different Forms of Government </a:t>
            </a:r>
            <a:endParaRPr lang="en-US" b="1" u="sng" dirty="0"/>
          </a:p>
        </p:txBody>
      </p:sp>
      <p:sp>
        <p:nvSpPr>
          <p:cNvPr id="3" name="Content Placeholder 2"/>
          <p:cNvSpPr>
            <a:spLocks noGrp="1"/>
          </p:cNvSpPr>
          <p:nvPr>
            <p:ph sz="quarter" idx="1"/>
          </p:nvPr>
        </p:nvSpPr>
        <p:spPr>
          <a:xfrm>
            <a:off x="838200" y="1600200"/>
            <a:ext cx="3657600" cy="4572000"/>
          </a:xfrm>
        </p:spPr>
        <p:txBody>
          <a:bodyPr>
            <a:normAutofit fontScale="85000" lnSpcReduction="20000"/>
          </a:bodyPr>
          <a:lstStyle/>
          <a:p>
            <a:r>
              <a:rPr lang="en-US" sz="3600" dirty="0" smtClean="0">
                <a:latin typeface="Goudy Old Style" panose="02020502050305020303" pitchFamily="18" charset="0"/>
              </a:rPr>
              <a:t>Direct Democracy</a:t>
            </a:r>
          </a:p>
          <a:p>
            <a:endParaRPr lang="en-US" sz="3600" dirty="0" smtClean="0">
              <a:latin typeface="Goudy Old Style" panose="02020502050305020303" pitchFamily="18" charset="0"/>
            </a:endParaRPr>
          </a:p>
          <a:p>
            <a:r>
              <a:rPr lang="en-US" sz="3600" dirty="0" smtClean="0">
                <a:latin typeface="Goudy Old Style" panose="02020502050305020303" pitchFamily="18" charset="0"/>
              </a:rPr>
              <a:t>Representative Democracy</a:t>
            </a:r>
          </a:p>
          <a:p>
            <a:endParaRPr lang="en-US" sz="3600" dirty="0" smtClean="0">
              <a:latin typeface="Goudy Old Style" panose="02020502050305020303" pitchFamily="18" charset="0"/>
            </a:endParaRPr>
          </a:p>
          <a:p>
            <a:r>
              <a:rPr lang="en-US" sz="3600" dirty="0" smtClean="0">
                <a:latin typeface="Goudy Old Style" panose="02020502050305020303" pitchFamily="18" charset="0"/>
              </a:rPr>
              <a:t>Autocracy </a:t>
            </a:r>
          </a:p>
          <a:p>
            <a:endParaRPr lang="en-US" sz="3600" dirty="0" smtClean="0">
              <a:latin typeface="Goudy Old Style" panose="02020502050305020303" pitchFamily="18" charset="0"/>
            </a:endParaRPr>
          </a:p>
          <a:p>
            <a:r>
              <a:rPr lang="en-US" sz="3600" dirty="0" smtClean="0">
                <a:latin typeface="Goudy Old Style" panose="02020502050305020303" pitchFamily="18" charset="0"/>
              </a:rPr>
              <a:t>Oligarchy </a:t>
            </a:r>
          </a:p>
          <a:p>
            <a:endParaRPr lang="en-US" sz="3600" dirty="0" smtClean="0">
              <a:latin typeface="Goudy Old Style" panose="02020502050305020303" pitchFamily="18" charset="0"/>
            </a:endParaRPr>
          </a:p>
          <a:p>
            <a:r>
              <a:rPr lang="en-US" sz="3600" dirty="0" smtClean="0">
                <a:latin typeface="Goudy Old Style" panose="02020502050305020303" pitchFamily="18" charset="0"/>
              </a:rPr>
              <a:t>Unitary </a:t>
            </a:r>
          </a:p>
          <a:p>
            <a:endParaRPr lang="en-US" dirty="0"/>
          </a:p>
        </p:txBody>
      </p:sp>
      <p:sp>
        <p:nvSpPr>
          <p:cNvPr id="4" name="Content Placeholder 3"/>
          <p:cNvSpPr>
            <a:spLocks noGrp="1"/>
          </p:cNvSpPr>
          <p:nvPr>
            <p:ph sz="quarter" idx="2"/>
          </p:nvPr>
        </p:nvSpPr>
        <p:spPr>
          <a:xfrm>
            <a:off x="4724400" y="1600200"/>
            <a:ext cx="3657600" cy="4572000"/>
          </a:xfrm>
        </p:spPr>
        <p:txBody>
          <a:bodyPr>
            <a:noAutofit/>
          </a:bodyPr>
          <a:lstStyle/>
          <a:p>
            <a:r>
              <a:rPr lang="en-US" sz="3000" dirty="0" smtClean="0">
                <a:latin typeface="Goudy Old Style" panose="02020502050305020303" pitchFamily="18" charset="0"/>
              </a:rPr>
              <a:t>Federal Government </a:t>
            </a:r>
          </a:p>
          <a:p>
            <a:endParaRPr lang="en-US" sz="3000" dirty="0" smtClean="0">
              <a:latin typeface="Goudy Old Style" panose="02020502050305020303" pitchFamily="18" charset="0"/>
            </a:endParaRPr>
          </a:p>
          <a:p>
            <a:r>
              <a:rPr lang="en-US" sz="3000" dirty="0" smtClean="0">
                <a:latin typeface="Goudy Old Style" panose="02020502050305020303" pitchFamily="18" charset="0"/>
              </a:rPr>
              <a:t>Confederation </a:t>
            </a:r>
          </a:p>
          <a:p>
            <a:endParaRPr lang="en-US" sz="3000" dirty="0" smtClean="0">
              <a:latin typeface="Goudy Old Style" panose="02020502050305020303" pitchFamily="18" charset="0"/>
            </a:endParaRPr>
          </a:p>
          <a:p>
            <a:r>
              <a:rPr lang="en-US" sz="3000" dirty="0" smtClean="0">
                <a:latin typeface="Goudy Old Style" panose="02020502050305020303" pitchFamily="18" charset="0"/>
              </a:rPr>
              <a:t>Presidential Government </a:t>
            </a:r>
          </a:p>
          <a:p>
            <a:endParaRPr lang="en-US" sz="3000" dirty="0" smtClean="0">
              <a:latin typeface="Goudy Old Style" panose="02020502050305020303" pitchFamily="18" charset="0"/>
            </a:endParaRPr>
          </a:p>
          <a:p>
            <a:r>
              <a:rPr lang="en-US" sz="3000" dirty="0" smtClean="0">
                <a:latin typeface="Goudy Old Style" panose="02020502050305020303" pitchFamily="18" charset="0"/>
              </a:rPr>
              <a:t>Parliamentary Government </a:t>
            </a:r>
            <a:endParaRPr lang="en-US" sz="3000" dirty="0">
              <a:latin typeface="Goudy Old Style" panose="02020502050305020303" pitchFamily="18" charset="0"/>
            </a:endParaRPr>
          </a:p>
        </p:txBody>
      </p:sp>
    </p:spTree>
    <p:extLst>
      <p:ext uri="{BB962C8B-B14F-4D97-AF65-F5344CB8AC3E}">
        <p14:creationId xmlns:p14="http://schemas.microsoft.com/office/powerpoint/2010/main" val="117350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4800" y="856357"/>
            <a:ext cx="5791200" cy="6001643"/>
          </a:xfrm>
          <a:prstGeom prst="rect">
            <a:avLst/>
          </a:prstGeom>
          <a:noFill/>
        </p:spPr>
        <p:txBody>
          <a:bodyPr wrap="square" rtlCol="0">
            <a:spAutoFit/>
          </a:bodyPr>
          <a:lstStyle/>
          <a:p>
            <a:r>
              <a:rPr lang="en-US" sz="3200" dirty="0" smtClean="0">
                <a:latin typeface="Goudy Old Style" panose="02020502050305020303" pitchFamily="18" charset="0"/>
                <a:cs typeface="Times New Roman" panose="02020603050405020304" pitchFamily="18" charset="0"/>
              </a:rPr>
              <a:t>Governments are classified based on the following concepts:</a:t>
            </a:r>
          </a:p>
          <a:p>
            <a:pPr marL="571500" indent="-571500">
              <a:buFont typeface="Arial" pitchFamily="34" charset="0"/>
              <a:buChar char="•"/>
            </a:pPr>
            <a:r>
              <a:rPr lang="en-US" sz="3200" dirty="0" smtClean="0">
                <a:latin typeface="Goudy Old Style" panose="02020502050305020303" pitchFamily="18" charset="0"/>
                <a:cs typeface="Times New Roman" panose="02020603050405020304" pitchFamily="18" charset="0"/>
              </a:rPr>
              <a:t>Who can participate in government</a:t>
            </a:r>
          </a:p>
          <a:p>
            <a:pPr marL="571500" indent="-571500">
              <a:buFont typeface="Arial" pitchFamily="34" charset="0"/>
              <a:buChar char="•"/>
            </a:pPr>
            <a:endParaRPr lang="en-US" sz="3200" dirty="0" smtClean="0">
              <a:latin typeface="Goudy Old Style" panose="02020502050305020303" pitchFamily="18" charset="0"/>
              <a:cs typeface="Times New Roman" panose="02020603050405020304" pitchFamily="18" charset="0"/>
            </a:endParaRPr>
          </a:p>
          <a:p>
            <a:pPr marL="571500" indent="-571500">
              <a:buFont typeface="Arial" pitchFamily="34" charset="0"/>
              <a:buChar char="•"/>
            </a:pPr>
            <a:r>
              <a:rPr lang="en-US" sz="3200" dirty="0" smtClean="0">
                <a:latin typeface="Goudy Old Style" panose="02020502050305020303" pitchFamily="18" charset="0"/>
                <a:cs typeface="Times New Roman" panose="02020603050405020304" pitchFamily="18" charset="0"/>
              </a:rPr>
              <a:t>Where (geographically) the power to govern is located</a:t>
            </a:r>
          </a:p>
          <a:p>
            <a:pPr marL="571500" indent="-571500">
              <a:buFont typeface="Arial" pitchFamily="34" charset="0"/>
              <a:buChar char="•"/>
            </a:pPr>
            <a:endParaRPr lang="en-US" sz="3200" dirty="0" smtClean="0">
              <a:latin typeface="Goudy Old Style" panose="02020502050305020303" pitchFamily="18" charset="0"/>
              <a:cs typeface="Times New Roman" panose="02020603050405020304" pitchFamily="18" charset="0"/>
            </a:endParaRPr>
          </a:p>
          <a:p>
            <a:pPr marL="571500" indent="-571500">
              <a:buFont typeface="Arial" pitchFamily="34" charset="0"/>
              <a:buChar char="•"/>
            </a:pPr>
            <a:r>
              <a:rPr lang="en-US" sz="3200" dirty="0" smtClean="0">
                <a:latin typeface="Goudy Old Style" panose="02020502050305020303" pitchFamily="18" charset="0"/>
                <a:cs typeface="Times New Roman" panose="02020603050405020304" pitchFamily="18" charset="0"/>
              </a:rPr>
              <a:t>The relationship between the lawmaking and the law-executing branches of government</a:t>
            </a:r>
            <a:endParaRPr lang="en-US" sz="3200" dirty="0">
              <a:latin typeface="Goudy Old Style" panose="02020502050305020303" pitchFamily="18" charset="0"/>
              <a:cs typeface="Times New Roman" panose="02020603050405020304" pitchFamily="18" charset="0"/>
            </a:endParaRPr>
          </a:p>
        </p:txBody>
      </p:sp>
      <p:sp>
        <p:nvSpPr>
          <p:cNvPr id="5" name="TextBox 4"/>
          <p:cNvSpPr txBox="1"/>
          <p:nvPr/>
        </p:nvSpPr>
        <p:spPr>
          <a:xfrm>
            <a:off x="609600" y="149525"/>
            <a:ext cx="8229600" cy="707886"/>
          </a:xfrm>
          <a:prstGeom prst="rect">
            <a:avLst/>
          </a:prstGeom>
          <a:noFill/>
        </p:spPr>
        <p:txBody>
          <a:bodyPr wrap="square" rtlCol="0">
            <a:spAutoFit/>
          </a:bodyPr>
          <a:lstStyle/>
          <a:p>
            <a:pPr algn="ctr"/>
            <a:r>
              <a:rPr lang="en-US" sz="4000" b="1" u="sng" dirty="0" smtClean="0">
                <a:latin typeface="Goudy Old Style" panose="02020502050305020303" pitchFamily="18" charset="0"/>
                <a:cs typeface="Times New Roman" panose="02020603050405020304" pitchFamily="18" charset="0"/>
              </a:rPr>
              <a:t>How Are </a:t>
            </a:r>
            <a:r>
              <a:rPr lang="en-US" sz="4000" b="1" u="sng" dirty="0">
                <a:latin typeface="Goudy Old Style" panose="02020502050305020303" pitchFamily="18" charset="0"/>
                <a:cs typeface="Times New Roman" panose="02020603050405020304" pitchFamily="18" charset="0"/>
              </a:rPr>
              <a:t>G</a:t>
            </a:r>
            <a:r>
              <a:rPr lang="en-US" sz="4000" b="1" u="sng" dirty="0" smtClean="0">
                <a:latin typeface="Goudy Old Style" panose="02020502050305020303" pitchFamily="18" charset="0"/>
                <a:cs typeface="Times New Roman" panose="02020603050405020304" pitchFamily="18" charset="0"/>
              </a:rPr>
              <a:t>overnments </a:t>
            </a:r>
            <a:r>
              <a:rPr lang="en-US" sz="4000" b="1" u="sng" dirty="0">
                <a:latin typeface="Goudy Old Style" panose="02020502050305020303" pitchFamily="18" charset="0"/>
                <a:cs typeface="Times New Roman" panose="02020603050405020304" pitchFamily="18" charset="0"/>
              </a:rPr>
              <a:t>C</a:t>
            </a:r>
            <a:r>
              <a:rPr lang="en-US" sz="4000" b="1" u="sng" dirty="0" smtClean="0">
                <a:latin typeface="Goudy Old Style" panose="02020502050305020303" pitchFamily="18" charset="0"/>
                <a:cs typeface="Times New Roman" panose="02020603050405020304" pitchFamily="18" charset="0"/>
              </a:rPr>
              <a:t>lassified?</a:t>
            </a:r>
            <a:endParaRPr lang="en-US" sz="4000" b="1" u="sng" dirty="0">
              <a:latin typeface="Goudy Old Style" panose="02020502050305020303"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177" y="2286000"/>
            <a:ext cx="3149600" cy="2362200"/>
          </a:xfrm>
          <a:prstGeom prst="rect">
            <a:avLst/>
          </a:prstGeom>
        </p:spPr>
      </p:pic>
    </p:spTree>
    <p:extLst>
      <p:ext uri="{BB962C8B-B14F-4D97-AF65-F5344CB8AC3E}">
        <p14:creationId xmlns:p14="http://schemas.microsoft.com/office/powerpoint/2010/main" val="2218687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152400"/>
            <a:ext cx="8305800" cy="1200329"/>
          </a:xfrm>
          <a:prstGeom prst="rect">
            <a:avLst/>
          </a:prstGeom>
          <a:noFill/>
        </p:spPr>
        <p:txBody>
          <a:bodyPr wrap="square" rtlCol="0">
            <a:spAutoFit/>
          </a:bodyPr>
          <a:lstStyle/>
          <a:p>
            <a:pPr algn="ctr"/>
            <a:r>
              <a:rPr lang="en-US" sz="3600" b="1" u="sng" dirty="0" smtClean="0">
                <a:latin typeface="Goudy Old Style" panose="02020502050305020303" pitchFamily="18" charset="0"/>
                <a:cs typeface="Times New Roman" panose="02020603050405020304" pitchFamily="18" charset="0"/>
              </a:rPr>
              <a:t>Who </a:t>
            </a:r>
            <a:r>
              <a:rPr lang="en-US" sz="3600" b="1" u="sng" dirty="0" smtClean="0">
                <a:latin typeface="Goudy Old Style" panose="02020502050305020303" pitchFamily="18" charset="0"/>
                <a:cs typeface="Times New Roman" panose="02020603050405020304" pitchFamily="18" charset="0"/>
              </a:rPr>
              <a:t>Can </a:t>
            </a:r>
            <a:r>
              <a:rPr lang="en-US" sz="3600" b="1" u="sng" dirty="0">
                <a:latin typeface="Goudy Old Style" panose="02020502050305020303" pitchFamily="18" charset="0"/>
                <a:cs typeface="Times New Roman" panose="02020603050405020304" pitchFamily="18" charset="0"/>
              </a:rPr>
              <a:t>P</a:t>
            </a:r>
            <a:r>
              <a:rPr lang="en-US" sz="3600" b="1" u="sng" dirty="0" smtClean="0">
                <a:latin typeface="Goudy Old Style" panose="02020502050305020303" pitchFamily="18" charset="0"/>
                <a:cs typeface="Times New Roman" panose="02020603050405020304" pitchFamily="18" charset="0"/>
              </a:rPr>
              <a:t>articipate </a:t>
            </a:r>
            <a:r>
              <a:rPr lang="en-US" sz="3600" b="1" u="sng" dirty="0" smtClean="0">
                <a:latin typeface="Goudy Old Style" panose="02020502050305020303" pitchFamily="18" charset="0"/>
                <a:cs typeface="Times New Roman" panose="02020603050405020304" pitchFamily="18" charset="0"/>
              </a:rPr>
              <a:t>in </a:t>
            </a:r>
            <a:r>
              <a:rPr lang="en-US" sz="3600" b="1" u="sng" dirty="0" smtClean="0">
                <a:latin typeface="Goudy Old Style" panose="02020502050305020303" pitchFamily="18" charset="0"/>
                <a:cs typeface="Times New Roman" panose="02020603050405020304" pitchFamily="18" charset="0"/>
              </a:rPr>
              <a:t>Different </a:t>
            </a:r>
            <a:r>
              <a:rPr lang="en-US" sz="3600" b="1" u="sng" dirty="0">
                <a:latin typeface="Goudy Old Style" panose="02020502050305020303" pitchFamily="18" charset="0"/>
                <a:cs typeface="Times New Roman" panose="02020603050405020304" pitchFamily="18" charset="0"/>
              </a:rPr>
              <a:t>T</a:t>
            </a:r>
            <a:r>
              <a:rPr lang="en-US" sz="3600" b="1" u="sng" dirty="0" smtClean="0">
                <a:latin typeface="Goudy Old Style" panose="02020502050305020303" pitchFamily="18" charset="0"/>
                <a:cs typeface="Times New Roman" panose="02020603050405020304" pitchFamily="18" charset="0"/>
              </a:rPr>
              <a:t>ypes </a:t>
            </a:r>
            <a:r>
              <a:rPr lang="en-US" sz="3600" b="1" u="sng" dirty="0" smtClean="0">
                <a:latin typeface="Goudy Old Style" panose="02020502050305020303" pitchFamily="18" charset="0"/>
                <a:cs typeface="Times New Roman" panose="02020603050405020304" pitchFamily="18" charset="0"/>
              </a:rPr>
              <a:t>of </a:t>
            </a:r>
            <a:r>
              <a:rPr lang="en-US" sz="3600" b="1" u="sng" dirty="0" smtClean="0">
                <a:latin typeface="Goudy Old Style" panose="02020502050305020303" pitchFamily="18" charset="0"/>
                <a:cs typeface="Times New Roman" panose="02020603050405020304" pitchFamily="18" charset="0"/>
              </a:rPr>
              <a:t>Government</a:t>
            </a:r>
            <a:r>
              <a:rPr lang="en-US" sz="3600" b="1" u="sng" dirty="0" smtClean="0">
                <a:latin typeface="Goudy Old Style" panose="02020502050305020303" pitchFamily="18" charset="0"/>
                <a:cs typeface="Times New Roman" panose="02020603050405020304" pitchFamily="18" charset="0"/>
              </a:rPr>
              <a:t>?</a:t>
            </a:r>
            <a:endParaRPr lang="en-US" sz="3600" b="1" u="sng" dirty="0">
              <a:latin typeface="Goudy Old Style" panose="02020502050305020303" pitchFamily="18" charset="0"/>
              <a:cs typeface="Times New Roman" panose="02020603050405020304" pitchFamily="18" charset="0"/>
            </a:endParaRPr>
          </a:p>
        </p:txBody>
      </p:sp>
      <p:sp>
        <p:nvSpPr>
          <p:cNvPr id="3" name="TextBox 2"/>
          <p:cNvSpPr txBox="1"/>
          <p:nvPr/>
        </p:nvSpPr>
        <p:spPr>
          <a:xfrm>
            <a:off x="304800" y="1295400"/>
            <a:ext cx="67056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Goudy Old Style" panose="02020502050305020303" pitchFamily="18" charset="0"/>
                <a:cs typeface="Times New Roman" panose="02020603050405020304" pitchFamily="18" charset="0"/>
              </a:rPr>
              <a:t>In a </a:t>
            </a:r>
            <a:r>
              <a:rPr lang="en-US" sz="2800" b="1" u="sng" dirty="0" smtClean="0">
                <a:latin typeface="Goudy Old Style" panose="02020502050305020303" pitchFamily="18" charset="0"/>
                <a:cs typeface="Times New Roman" panose="02020603050405020304" pitchFamily="18" charset="0"/>
              </a:rPr>
              <a:t>democracy</a:t>
            </a:r>
            <a:r>
              <a:rPr lang="en-US" sz="2800" b="1" dirty="0" smtClean="0">
                <a:latin typeface="Goudy Old Style" panose="02020502050305020303" pitchFamily="18" charset="0"/>
                <a:cs typeface="Times New Roman" panose="02020603050405020304" pitchFamily="18" charset="0"/>
              </a:rPr>
              <a:t>, </a:t>
            </a:r>
            <a:r>
              <a:rPr lang="en-US" sz="2800" dirty="0" smtClean="0">
                <a:latin typeface="Goudy Old Style" panose="02020502050305020303" pitchFamily="18" charset="0"/>
                <a:cs typeface="Times New Roman" panose="02020603050405020304" pitchFamily="18" charset="0"/>
              </a:rPr>
              <a:t>the people hold the supreme political authority. </a:t>
            </a:r>
          </a:p>
          <a:p>
            <a:pPr marL="457200" indent="-457200">
              <a:buFont typeface="Arial" panose="020B0604020202020204" pitchFamily="34" charset="0"/>
              <a:buChar char="•"/>
            </a:pPr>
            <a:r>
              <a:rPr lang="en-US" sz="2800" dirty="0" smtClean="0">
                <a:latin typeface="Goudy Old Style" panose="02020502050305020303" pitchFamily="18" charset="0"/>
                <a:cs typeface="Times New Roman" panose="02020603050405020304" pitchFamily="18" charset="0"/>
              </a:rPr>
              <a:t>In a </a:t>
            </a:r>
            <a:r>
              <a:rPr lang="en-US" sz="2800" b="1" u="sng" dirty="0" smtClean="0">
                <a:latin typeface="Goudy Old Style" panose="02020502050305020303" pitchFamily="18" charset="0"/>
                <a:cs typeface="Times New Roman" panose="02020603050405020304" pitchFamily="18" charset="0"/>
              </a:rPr>
              <a:t>direct democracy</a:t>
            </a:r>
            <a:r>
              <a:rPr lang="en-US" sz="2800" dirty="0" smtClean="0">
                <a:latin typeface="Goudy Old Style" panose="02020502050305020303" pitchFamily="18" charset="0"/>
                <a:cs typeface="Times New Roman" panose="02020603050405020304" pitchFamily="18" charset="0"/>
              </a:rPr>
              <a:t>, they exercise it by getting together and making decisions in mass meetings. </a:t>
            </a:r>
          </a:p>
          <a:p>
            <a:pPr marL="457200" indent="-457200">
              <a:buFont typeface="Arial" panose="020B0604020202020204" pitchFamily="34" charset="0"/>
              <a:buChar char="•"/>
            </a:pPr>
            <a:r>
              <a:rPr lang="en-US" sz="2800" dirty="0" smtClean="0">
                <a:latin typeface="Goudy Old Style" panose="02020502050305020303" pitchFamily="18" charset="0"/>
                <a:cs typeface="Times New Roman" panose="02020603050405020304" pitchFamily="18" charset="0"/>
              </a:rPr>
              <a:t>We in the U.S. have what’s known as </a:t>
            </a:r>
            <a:r>
              <a:rPr lang="en-US" sz="2800" b="1" u="sng" dirty="0" smtClean="0">
                <a:latin typeface="Goudy Old Style" panose="02020502050305020303" pitchFamily="18" charset="0"/>
                <a:cs typeface="Times New Roman" panose="02020603050405020304" pitchFamily="18" charset="0"/>
              </a:rPr>
              <a:t>representative democracy</a:t>
            </a:r>
            <a:r>
              <a:rPr lang="en-US" sz="2800" b="1" dirty="0" smtClean="0">
                <a:latin typeface="Goudy Old Style" panose="02020502050305020303" pitchFamily="18" charset="0"/>
                <a:cs typeface="Times New Roman" panose="02020603050405020304" pitchFamily="18" charset="0"/>
              </a:rPr>
              <a:t>, </a:t>
            </a:r>
            <a:r>
              <a:rPr lang="en-US" sz="2800" dirty="0" smtClean="0">
                <a:latin typeface="Goudy Old Style" panose="02020502050305020303" pitchFamily="18" charset="0"/>
                <a:cs typeface="Times New Roman" panose="02020603050405020304" pitchFamily="18" charset="0"/>
              </a:rPr>
              <a:t>because we elect representatives who then govern for us. </a:t>
            </a:r>
          </a:p>
          <a:p>
            <a:pPr marL="457200" indent="-457200">
              <a:buFont typeface="Arial" panose="020B0604020202020204" pitchFamily="34" charset="0"/>
              <a:buChar char="•"/>
            </a:pPr>
            <a:r>
              <a:rPr lang="en-US" sz="2800" dirty="0" smtClean="0">
                <a:latin typeface="Goudy Old Style" panose="02020502050305020303" pitchFamily="18" charset="0"/>
                <a:cs typeface="Times New Roman" panose="02020603050405020304" pitchFamily="18" charset="0"/>
              </a:rPr>
              <a:t>The word </a:t>
            </a:r>
            <a:r>
              <a:rPr lang="en-US" sz="2800" b="1" u="sng" dirty="0" smtClean="0">
                <a:latin typeface="Goudy Old Style" panose="02020502050305020303" pitchFamily="18" charset="0"/>
                <a:cs typeface="Times New Roman" panose="02020603050405020304" pitchFamily="18" charset="0"/>
              </a:rPr>
              <a:t>republic</a:t>
            </a:r>
            <a:r>
              <a:rPr lang="en-US" sz="2800" b="1" dirty="0" smtClean="0">
                <a:latin typeface="Goudy Old Style" panose="02020502050305020303" pitchFamily="18" charset="0"/>
                <a:cs typeface="Times New Roman" panose="02020603050405020304" pitchFamily="18" charset="0"/>
              </a:rPr>
              <a:t> </a:t>
            </a:r>
            <a:r>
              <a:rPr lang="en-US" sz="2800" dirty="0" smtClean="0">
                <a:latin typeface="Goudy Old Style" panose="02020502050305020303" pitchFamily="18" charset="0"/>
                <a:cs typeface="Times New Roman" panose="02020603050405020304" pitchFamily="18" charset="0"/>
              </a:rPr>
              <a:t>can be thought of as meaning the same as democracy</a:t>
            </a:r>
            <a:r>
              <a:rPr lang="en-US" sz="2800" dirty="0">
                <a:latin typeface="Goudy Old Style" panose="02020502050305020303" pitchFamily="18" charset="0"/>
                <a:cs typeface="Times New Roman" panose="02020603050405020304" pitchFamily="18"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667000"/>
            <a:ext cx="2073544" cy="2319218"/>
          </a:xfrm>
          <a:prstGeom prst="rect">
            <a:avLst/>
          </a:prstGeom>
        </p:spPr>
      </p:pic>
    </p:spTree>
    <p:extLst>
      <p:ext uri="{BB962C8B-B14F-4D97-AF65-F5344CB8AC3E}">
        <p14:creationId xmlns:p14="http://schemas.microsoft.com/office/powerpoint/2010/main" val="1428132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1200329"/>
          </a:xfrm>
          <a:prstGeom prst="rect">
            <a:avLst/>
          </a:prstGeom>
          <a:noFill/>
        </p:spPr>
        <p:txBody>
          <a:bodyPr wrap="square" rtlCol="0">
            <a:spAutoFit/>
          </a:bodyPr>
          <a:lstStyle/>
          <a:p>
            <a:pPr algn="ctr"/>
            <a:r>
              <a:rPr lang="en-US" sz="3600" b="1" u="sng" dirty="0" smtClean="0">
                <a:latin typeface="Goudy Old Style" panose="02020502050305020303" pitchFamily="18" charset="0"/>
                <a:cs typeface="Times New Roman" panose="02020603050405020304" pitchFamily="18" charset="0"/>
              </a:rPr>
              <a:t>Who </a:t>
            </a:r>
            <a:r>
              <a:rPr lang="en-US" sz="3600" b="1" u="sng" dirty="0" smtClean="0">
                <a:latin typeface="Goudy Old Style" panose="02020502050305020303" pitchFamily="18" charset="0"/>
                <a:cs typeface="Times New Roman" panose="02020603050405020304" pitchFamily="18" charset="0"/>
              </a:rPr>
              <a:t>Can </a:t>
            </a:r>
            <a:r>
              <a:rPr lang="en-US" sz="3600" b="1" u="sng" dirty="0">
                <a:latin typeface="Goudy Old Style" panose="02020502050305020303" pitchFamily="18" charset="0"/>
                <a:cs typeface="Times New Roman" panose="02020603050405020304" pitchFamily="18" charset="0"/>
              </a:rPr>
              <a:t>P</a:t>
            </a:r>
            <a:r>
              <a:rPr lang="en-US" sz="3600" b="1" u="sng" dirty="0" smtClean="0">
                <a:latin typeface="Goudy Old Style" panose="02020502050305020303" pitchFamily="18" charset="0"/>
                <a:cs typeface="Times New Roman" panose="02020603050405020304" pitchFamily="18" charset="0"/>
              </a:rPr>
              <a:t>articipate </a:t>
            </a:r>
            <a:r>
              <a:rPr lang="en-US" sz="3600" b="1" u="sng" dirty="0" smtClean="0">
                <a:latin typeface="Goudy Old Style" panose="02020502050305020303" pitchFamily="18" charset="0"/>
                <a:cs typeface="Times New Roman" panose="02020603050405020304" pitchFamily="18" charset="0"/>
              </a:rPr>
              <a:t>in </a:t>
            </a:r>
            <a:r>
              <a:rPr lang="en-US" sz="3600" b="1" u="sng" dirty="0" smtClean="0">
                <a:latin typeface="Goudy Old Style" panose="02020502050305020303" pitchFamily="18" charset="0"/>
                <a:cs typeface="Times New Roman" panose="02020603050405020304" pitchFamily="18" charset="0"/>
              </a:rPr>
              <a:t>Different </a:t>
            </a:r>
            <a:r>
              <a:rPr lang="en-US" sz="3600" b="1" u="sng" dirty="0">
                <a:latin typeface="Goudy Old Style" panose="02020502050305020303" pitchFamily="18" charset="0"/>
                <a:cs typeface="Times New Roman" panose="02020603050405020304" pitchFamily="18" charset="0"/>
              </a:rPr>
              <a:t>T</a:t>
            </a:r>
            <a:r>
              <a:rPr lang="en-US" sz="3600" b="1" u="sng" dirty="0" smtClean="0">
                <a:latin typeface="Goudy Old Style" panose="02020502050305020303" pitchFamily="18" charset="0"/>
                <a:cs typeface="Times New Roman" panose="02020603050405020304" pitchFamily="18" charset="0"/>
              </a:rPr>
              <a:t>ypes </a:t>
            </a:r>
            <a:r>
              <a:rPr lang="en-US" sz="3600" b="1" u="sng" dirty="0" smtClean="0">
                <a:latin typeface="Goudy Old Style" panose="02020502050305020303" pitchFamily="18" charset="0"/>
                <a:cs typeface="Times New Roman" panose="02020603050405020304" pitchFamily="18" charset="0"/>
              </a:rPr>
              <a:t>of </a:t>
            </a:r>
            <a:r>
              <a:rPr lang="en-US" sz="3600" b="1" u="sng" dirty="0" smtClean="0">
                <a:latin typeface="Goudy Old Style" panose="02020502050305020303" pitchFamily="18" charset="0"/>
                <a:cs typeface="Times New Roman" panose="02020603050405020304" pitchFamily="18" charset="0"/>
              </a:rPr>
              <a:t>Government</a:t>
            </a:r>
            <a:r>
              <a:rPr lang="en-US" sz="3600" b="1" u="sng" dirty="0" smtClean="0">
                <a:latin typeface="Goudy Old Style" panose="02020502050305020303" pitchFamily="18" charset="0"/>
                <a:cs typeface="Times New Roman" panose="02020603050405020304" pitchFamily="18" charset="0"/>
              </a:rPr>
              <a:t>?</a:t>
            </a:r>
            <a:endParaRPr lang="en-US" sz="3600" b="1" u="sng" dirty="0">
              <a:latin typeface="Goudy Old Style" panose="02020502050305020303" pitchFamily="18" charset="0"/>
              <a:cs typeface="Times New Roman" panose="02020603050405020304" pitchFamily="18" charset="0"/>
            </a:endParaRPr>
          </a:p>
        </p:txBody>
      </p:sp>
      <p:sp>
        <p:nvSpPr>
          <p:cNvPr id="3" name="TextBox 2"/>
          <p:cNvSpPr txBox="1"/>
          <p:nvPr/>
        </p:nvSpPr>
        <p:spPr>
          <a:xfrm>
            <a:off x="0" y="1428929"/>
            <a:ext cx="6461760" cy="5447645"/>
          </a:xfrm>
          <a:prstGeom prst="rect">
            <a:avLst/>
          </a:prstGeom>
          <a:noFill/>
        </p:spPr>
        <p:txBody>
          <a:bodyPr wrap="square" rtlCol="0">
            <a:spAutoFit/>
          </a:bodyPr>
          <a:lstStyle/>
          <a:p>
            <a:pPr marL="457200" indent="-457200">
              <a:buFont typeface="Arial" panose="020B0604020202020204" pitchFamily="34" charset="0"/>
              <a:buChar char="•"/>
            </a:pPr>
            <a:r>
              <a:rPr lang="en-US" sz="2900" b="1" dirty="0" smtClean="0">
                <a:latin typeface="Goudy Old Style" panose="02020502050305020303" pitchFamily="18" charset="0"/>
                <a:cs typeface="Times New Roman" panose="02020603050405020304" pitchFamily="18" charset="0"/>
              </a:rPr>
              <a:t>Dictatorship </a:t>
            </a:r>
            <a:r>
              <a:rPr lang="en-US" sz="2900" dirty="0" smtClean="0">
                <a:latin typeface="Goudy Old Style" panose="02020502050305020303" pitchFamily="18" charset="0"/>
                <a:cs typeface="Times New Roman" panose="02020603050405020304" pitchFamily="18" charset="0"/>
              </a:rPr>
              <a:t>is the term used for any government not responsible to or answerable to the people. The government does what it wants. You should be familiar with two different types of dictatorship.</a:t>
            </a:r>
          </a:p>
          <a:p>
            <a:pPr marL="457200" indent="-457200">
              <a:buFont typeface="Arial" panose="020B0604020202020204" pitchFamily="34" charset="0"/>
              <a:buChar char="•"/>
            </a:pPr>
            <a:endParaRPr lang="en-US" sz="2900" b="1" dirty="0" smtClean="0">
              <a:latin typeface="Goudy Old Style" panose="02020502050305020303" pitchFamily="18" charset="0"/>
              <a:cs typeface="Times New Roman" panose="02020603050405020304" pitchFamily="18" charset="0"/>
            </a:endParaRPr>
          </a:p>
          <a:p>
            <a:pPr marL="457200" indent="-457200">
              <a:buFont typeface="Arial" panose="020B0604020202020204" pitchFamily="34" charset="0"/>
              <a:buChar char="•"/>
            </a:pPr>
            <a:r>
              <a:rPr lang="en-US" sz="2900" b="1" dirty="0" smtClean="0">
                <a:latin typeface="Goudy Old Style" panose="02020502050305020303" pitchFamily="18" charset="0"/>
                <a:cs typeface="Times New Roman" panose="02020603050405020304" pitchFamily="18" charset="0"/>
              </a:rPr>
              <a:t>Autocracy </a:t>
            </a:r>
            <a:r>
              <a:rPr lang="en-US" sz="2900" dirty="0" smtClean="0">
                <a:latin typeface="Goudy Old Style" panose="02020502050305020303" pitchFamily="18" charset="0"/>
                <a:cs typeface="Times New Roman" panose="02020603050405020304" pitchFamily="18" charset="0"/>
              </a:rPr>
              <a:t>is a government where one person has all the power</a:t>
            </a:r>
          </a:p>
          <a:p>
            <a:pPr marL="457200" indent="-457200">
              <a:buFont typeface="Arial" panose="020B0604020202020204" pitchFamily="34" charset="0"/>
              <a:buChar char="•"/>
            </a:pPr>
            <a:endParaRPr lang="en-US" sz="2900" b="1" dirty="0" smtClean="0">
              <a:latin typeface="Goudy Old Style" panose="02020502050305020303" pitchFamily="18" charset="0"/>
              <a:cs typeface="Times New Roman" panose="02020603050405020304" pitchFamily="18" charset="0"/>
            </a:endParaRPr>
          </a:p>
          <a:p>
            <a:pPr marL="457200" indent="-457200">
              <a:buFont typeface="Arial" panose="020B0604020202020204" pitchFamily="34" charset="0"/>
              <a:buChar char="•"/>
            </a:pPr>
            <a:r>
              <a:rPr lang="en-US" sz="2900" b="1" dirty="0" smtClean="0">
                <a:latin typeface="Goudy Old Style" panose="02020502050305020303" pitchFamily="18" charset="0"/>
                <a:cs typeface="Times New Roman" panose="02020603050405020304" pitchFamily="18" charset="0"/>
              </a:rPr>
              <a:t>Oligarchy </a:t>
            </a:r>
            <a:r>
              <a:rPr lang="en-US" sz="2900" dirty="0" smtClean="0">
                <a:latin typeface="Goudy Old Style" panose="02020502050305020303" pitchFamily="18" charset="0"/>
                <a:cs typeface="Times New Roman" panose="02020603050405020304" pitchFamily="18" charset="0"/>
              </a:rPr>
              <a:t>refers to a government where a small elite group rules.</a:t>
            </a:r>
            <a:endParaRPr lang="en-US" sz="2900" b="1" dirty="0">
              <a:latin typeface="Goudy Old Style" panose="02020502050305020303"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2334491"/>
            <a:ext cx="2277869" cy="2230271"/>
          </a:xfrm>
          <a:prstGeom prst="rect">
            <a:avLst/>
          </a:prstGeom>
        </p:spPr>
      </p:pic>
    </p:spTree>
    <p:extLst>
      <p:ext uri="{BB962C8B-B14F-4D97-AF65-F5344CB8AC3E}">
        <p14:creationId xmlns:p14="http://schemas.microsoft.com/office/powerpoint/2010/main" val="872641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37" y="349044"/>
            <a:ext cx="9144000" cy="646331"/>
          </a:xfrm>
          <a:prstGeom prst="rect">
            <a:avLst/>
          </a:prstGeom>
        </p:spPr>
        <p:txBody>
          <a:bodyPr wrap="square">
            <a:spAutoFit/>
          </a:bodyPr>
          <a:lstStyle/>
          <a:p>
            <a:pPr algn="ctr"/>
            <a:r>
              <a:rPr lang="en-US" sz="3600" b="1" u="sng" dirty="0" smtClean="0">
                <a:latin typeface="Goudy Old Style" panose="02020502050305020303" pitchFamily="18" charset="0"/>
                <a:cs typeface="Times New Roman" panose="02020603050405020304" pitchFamily="18" charset="0"/>
              </a:rPr>
              <a:t>A Unitary Government</a:t>
            </a:r>
            <a:endParaRPr lang="en-US" sz="3600" b="1" u="sng" dirty="0">
              <a:latin typeface="Goudy Old Style" panose="02020502050305020303" pitchFamily="18" charset="0"/>
              <a:cs typeface="Times New Roman" panose="02020603050405020304" pitchFamily="18" charset="0"/>
            </a:endParaRPr>
          </a:p>
        </p:txBody>
      </p:sp>
      <p:sp>
        <p:nvSpPr>
          <p:cNvPr id="3" name="TextBox 2"/>
          <p:cNvSpPr txBox="1"/>
          <p:nvPr/>
        </p:nvSpPr>
        <p:spPr>
          <a:xfrm>
            <a:off x="0" y="1164134"/>
            <a:ext cx="5562600"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Goudy Old Style" panose="02020502050305020303" pitchFamily="18" charset="0"/>
                <a:cs typeface="Times New Roman" panose="02020603050405020304" pitchFamily="18" charset="0"/>
              </a:rPr>
              <a:t>In a </a:t>
            </a:r>
            <a:r>
              <a:rPr lang="en-US" sz="2800" b="1" dirty="0" smtClean="0">
                <a:latin typeface="Goudy Old Style" panose="02020502050305020303" pitchFamily="18" charset="0"/>
                <a:cs typeface="Times New Roman" panose="02020603050405020304" pitchFamily="18" charset="0"/>
              </a:rPr>
              <a:t>unitary government</a:t>
            </a:r>
            <a:r>
              <a:rPr lang="en-US" sz="2800" dirty="0" smtClean="0">
                <a:latin typeface="Goudy Old Style" panose="02020502050305020303" pitchFamily="18" charset="0"/>
                <a:cs typeface="Times New Roman" panose="02020603050405020304" pitchFamily="18" charset="0"/>
              </a:rPr>
              <a:t>, political power is centralized in the sovereign state. </a:t>
            </a:r>
            <a:endParaRPr lang="en-US" sz="2800" dirty="0" smtClean="0">
              <a:latin typeface="Goudy Old Style" panose="02020502050305020303" pitchFamily="18" charset="0"/>
              <a:cs typeface="Times New Roman" panose="02020603050405020304" pitchFamily="18" charset="0"/>
            </a:endParaRPr>
          </a:p>
          <a:p>
            <a:pPr marL="914400" lvl="1" indent="-457200">
              <a:buFont typeface="Arial" panose="020B0604020202020204" pitchFamily="34" charset="0"/>
              <a:buChar char="•"/>
            </a:pPr>
            <a:r>
              <a:rPr lang="en-US" sz="2800" dirty="0" smtClean="0">
                <a:latin typeface="Goudy Old Style" panose="02020502050305020303" pitchFamily="18" charset="0"/>
                <a:cs typeface="Times New Roman" panose="02020603050405020304" pitchFamily="18" charset="0"/>
              </a:rPr>
              <a:t>This </a:t>
            </a:r>
            <a:r>
              <a:rPr lang="en-US" sz="2800" dirty="0" smtClean="0">
                <a:latin typeface="Goudy Old Style" panose="02020502050305020303" pitchFamily="18" charset="0"/>
                <a:cs typeface="Times New Roman" panose="02020603050405020304" pitchFamily="18" charset="0"/>
              </a:rPr>
              <a:t>is because every state (nation) has a capital, and the government there makes all decisions. </a:t>
            </a:r>
          </a:p>
          <a:p>
            <a:pPr marL="457200" indent="-457200">
              <a:buFont typeface="Arial" panose="020B0604020202020204" pitchFamily="34" charset="0"/>
              <a:buChar char="•"/>
            </a:pPr>
            <a:endParaRPr lang="en-US" sz="2800" dirty="0">
              <a:latin typeface="Goudy Old Style" panose="02020502050305020303"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Goudy Old Style" panose="02020502050305020303" pitchFamily="18" charset="0"/>
                <a:cs typeface="Times New Roman" panose="02020603050405020304" pitchFamily="18" charset="0"/>
              </a:rPr>
              <a:t>Local governments are for administration purposes only. If the U.S. were considered unitary it would mean every decision has be made in Washington, DC.</a:t>
            </a:r>
            <a:endParaRPr lang="en-US" sz="2800" dirty="0">
              <a:latin typeface="Goudy Old Style" panose="02020502050305020303"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981200"/>
            <a:ext cx="3370146" cy="3048000"/>
          </a:xfrm>
          <a:prstGeom prst="rect">
            <a:avLst/>
          </a:prstGeom>
        </p:spPr>
      </p:pic>
    </p:spTree>
    <p:extLst>
      <p:ext uri="{BB962C8B-B14F-4D97-AF65-F5344CB8AC3E}">
        <p14:creationId xmlns:p14="http://schemas.microsoft.com/office/powerpoint/2010/main" val="321709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 y="323165"/>
            <a:ext cx="8991600" cy="646331"/>
          </a:xfrm>
          <a:prstGeom prst="rect">
            <a:avLst/>
          </a:prstGeom>
          <a:noFill/>
        </p:spPr>
        <p:txBody>
          <a:bodyPr wrap="square" rtlCol="0">
            <a:spAutoFit/>
          </a:bodyPr>
          <a:lstStyle/>
          <a:p>
            <a:pPr algn="ctr"/>
            <a:r>
              <a:rPr lang="en-US" sz="3600" b="1" u="sng" dirty="0" smtClean="0">
                <a:latin typeface="Goudy Old Style" panose="02020502050305020303" pitchFamily="18" charset="0"/>
                <a:cs typeface="Times New Roman" panose="02020603050405020304" pitchFamily="18" charset="0"/>
              </a:rPr>
              <a:t>A Federal Government</a:t>
            </a:r>
            <a:endParaRPr lang="en-US" sz="3600" b="1" u="sng" dirty="0">
              <a:latin typeface="Goudy Old Style" panose="02020502050305020303" pitchFamily="18" charset="0"/>
              <a:cs typeface="Times New Roman" panose="02020603050405020304" pitchFamily="18" charset="0"/>
            </a:endParaRPr>
          </a:p>
        </p:txBody>
      </p:sp>
      <p:sp>
        <p:nvSpPr>
          <p:cNvPr id="3" name="TextBox 2"/>
          <p:cNvSpPr txBox="1"/>
          <p:nvPr/>
        </p:nvSpPr>
        <p:spPr>
          <a:xfrm>
            <a:off x="34506" y="1143000"/>
            <a:ext cx="6151882"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Goudy Old Style" panose="02020502050305020303" pitchFamily="18" charset="0"/>
                <a:cs typeface="Times New Roman" panose="02020603050405020304" pitchFamily="18" charset="0"/>
              </a:rPr>
              <a:t>A federal government has more than one “level”. Some of the power can only be exercised by the sovereign state (nation) while others can be incanted on the state or local level. </a:t>
            </a:r>
          </a:p>
          <a:p>
            <a:pPr marL="457200" indent="-457200">
              <a:buFont typeface="Arial" panose="020B0604020202020204" pitchFamily="34" charset="0"/>
              <a:buChar char="•"/>
            </a:pPr>
            <a:endParaRPr lang="en-US" sz="2800" dirty="0" smtClean="0">
              <a:latin typeface="Goudy Old Style" panose="02020502050305020303"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Goudy Old Style" panose="02020502050305020303" pitchFamily="18" charset="0"/>
                <a:cs typeface="Times New Roman" panose="02020603050405020304" pitchFamily="18" charset="0"/>
              </a:rPr>
              <a:t>In our case there is the federal government is located in Washington, DC, while our State government for Michigan meets in Lansing, and a local government exists for the city of Dearborn </a:t>
            </a:r>
            <a:endParaRPr lang="en-US" sz="2800" dirty="0">
              <a:latin typeface="Goudy Old Style" panose="02020502050305020303"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667000"/>
            <a:ext cx="2454667" cy="1796176"/>
          </a:xfrm>
          <a:prstGeom prst="rect">
            <a:avLst/>
          </a:prstGeom>
        </p:spPr>
      </p:pic>
    </p:spTree>
    <p:extLst>
      <p:ext uri="{BB962C8B-B14F-4D97-AF65-F5344CB8AC3E}">
        <p14:creationId xmlns:p14="http://schemas.microsoft.com/office/powerpoint/2010/main" val="3958105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21000"/>
          </a:srgbClr>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610600" cy="646331"/>
          </a:xfrm>
          <a:prstGeom prst="rect">
            <a:avLst/>
          </a:prstGeom>
          <a:noFill/>
        </p:spPr>
        <p:txBody>
          <a:bodyPr wrap="square" rtlCol="0">
            <a:spAutoFit/>
          </a:bodyPr>
          <a:lstStyle/>
          <a:p>
            <a:pPr algn="ctr"/>
            <a:r>
              <a:rPr lang="en-US" sz="3600" b="1" u="sng" dirty="0" smtClean="0">
                <a:latin typeface="Goudy Old Style" panose="02020502050305020303" pitchFamily="18" charset="0"/>
                <a:cs typeface="Times New Roman" panose="02020603050405020304" pitchFamily="18" charset="0"/>
              </a:rPr>
              <a:t>A Confederate Government</a:t>
            </a:r>
            <a:endParaRPr lang="en-US" sz="3600" b="1" u="sng" dirty="0">
              <a:latin typeface="Goudy Old Style" panose="02020502050305020303" pitchFamily="18" charset="0"/>
              <a:cs typeface="Times New Roman" panose="02020603050405020304" pitchFamily="18" charset="0"/>
            </a:endParaRPr>
          </a:p>
        </p:txBody>
      </p:sp>
      <p:sp>
        <p:nvSpPr>
          <p:cNvPr id="3" name="TextBox 2"/>
          <p:cNvSpPr txBox="1"/>
          <p:nvPr/>
        </p:nvSpPr>
        <p:spPr>
          <a:xfrm>
            <a:off x="0" y="990600"/>
            <a:ext cx="57912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Goudy Old Style" panose="02020502050305020303" pitchFamily="18" charset="0"/>
                <a:cs typeface="Times New Roman" panose="02020603050405020304" pitchFamily="18" charset="0"/>
              </a:rPr>
              <a:t>In a </a:t>
            </a:r>
            <a:r>
              <a:rPr lang="en-US" sz="3200" b="1" dirty="0" smtClean="0">
                <a:latin typeface="Goudy Old Style" panose="02020502050305020303" pitchFamily="18" charset="0"/>
                <a:cs typeface="Times New Roman" panose="02020603050405020304" pitchFamily="18" charset="0"/>
              </a:rPr>
              <a:t>confederate government</a:t>
            </a:r>
            <a:r>
              <a:rPr lang="en-US" sz="3200" dirty="0" smtClean="0">
                <a:latin typeface="Goudy Old Style" panose="02020502050305020303" pitchFamily="18" charset="0"/>
                <a:cs typeface="Times New Roman" panose="02020603050405020304" pitchFamily="18" charset="0"/>
              </a:rPr>
              <a:t>, a bunch of sovereign states get together and agree on some kind of additional government covering all of them.</a:t>
            </a:r>
          </a:p>
          <a:p>
            <a:r>
              <a:rPr lang="en-US" sz="3200" dirty="0" smtClean="0">
                <a:latin typeface="Goudy Old Style" panose="02020502050305020303" pitchFamily="18" charset="0"/>
                <a:cs typeface="Times New Roman" panose="02020603050405020304" pitchFamily="18" charset="0"/>
              </a:rPr>
              <a:t> </a:t>
            </a:r>
          </a:p>
          <a:p>
            <a:pPr marL="457200" indent="-457200">
              <a:buFont typeface="Arial" panose="020B0604020202020204" pitchFamily="34" charset="0"/>
              <a:buChar char="•"/>
            </a:pPr>
            <a:r>
              <a:rPr lang="en-US" sz="3200" dirty="0" smtClean="0">
                <a:latin typeface="Goudy Old Style" panose="02020502050305020303" pitchFamily="18" charset="0"/>
                <a:cs typeface="Times New Roman" panose="02020603050405020304" pitchFamily="18" charset="0"/>
              </a:rPr>
              <a:t>Power is located in the capital of each sovereign state, and only a very limited amount is given to the federal government.</a:t>
            </a:r>
            <a:endParaRPr lang="en-US" sz="3200" dirty="0">
              <a:latin typeface="Goudy Old Style" panose="02020502050305020303"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270488"/>
            <a:ext cx="2627416" cy="421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309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23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152400"/>
            <a:ext cx="9144000" cy="615553"/>
          </a:xfrm>
          <a:prstGeom prst="rect">
            <a:avLst/>
          </a:prstGeom>
          <a:noFill/>
        </p:spPr>
        <p:txBody>
          <a:bodyPr wrap="square" rtlCol="0">
            <a:spAutoFit/>
          </a:bodyPr>
          <a:lstStyle/>
          <a:p>
            <a:pPr algn="ctr"/>
            <a:r>
              <a:rPr lang="en-US" sz="3400" b="1" u="sng" dirty="0">
                <a:latin typeface="Goudy Old Style" panose="02020502050305020303" pitchFamily="18" charset="0"/>
                <a:cs typeface="Times New Roman" panose="02020603050405020304" pitchFamily="18" charset="0"/>
              </a:rPr>
              <a:t>A</a:t>
            </a:r>
            <a:r>
              <a:rPr lang="en-US" sz="3400" b="1" u="sng" dirty="0" smtClean="0">
                <a:latin typeface="Goudy Old Style" panose="02020502050305020303" pitchFamily="18" charset="0"/>
                <a:cs typeface="Times New Roman" panose="02020603050405020304" pitchFamily="18" charset="0"/>
              </a:rPr>
              <a:t> </a:t>
            </a:r>
            <a:r>
              <a:rPr lang="en-US" sz="3400" b="1" u="sng" dirty="0">
                <a:latin typeface="Goudy Old Style" panose="02020502050305020303" pitchFamily="18" charset="0"/>
                <a:cs typeface="Times New Roman" panose="02020603050405020304" pitchFamily="18" charset="0"/>
              </a:rPr>
              <a:t>P</a:t>
            </a:r>
            <a:r>
              <a:rPr lang="en-US" sz="3400" b="1" u="sng" dirty="0" smtClean="0">
                <a:latin typeface="Goudy Old Style" panose="02020502050305020303" pitchFamily="18" charset="0"/>
                <a:cs typeface="Times New Roman" panose="02020603050405020304" pitchFamily="18" charset="0"/>
              </a:rPr>
              <a:t>residential Government</a:t>
            </a:r>
            <a:endParaRPr lang="en-US" sz="3400" b="1" u="sng" dirty="0">
              <a:latin typeface="Goudy Old Style" panose="02020502050305020303" pitchFamily="18" charset="0"/>
              <a:cs typeface="Times New Roman" panose="02020603050405020304" pitchFamily="18" charset="0"/>
            </a:endParaRPr>
          </a:p>
        </p:txBody>
      </p:sp>
      <p:sp>
        <p:nvSpPr>
          <p:cNvPr id="3" name="TextBox 2"/>
          <p:cNvSpPr txBox="1"/>
          <p:nvPr/>
        </p:nvSpPr>
        <p:spPr>
          <a:xfrm>
            <a:off x="-18691" y="914400"/>
            <a:ext cx="5657491" cy="5632311"/>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latin typeface="Goudy Old Style" panose="02020502050305020303" pitchFamily="18" charset="0"/>
                <a:cs typeface="Times New Roman" panose="02020603050405020304" pitchFamily="18" charset="0"/>
              </a:rPr>
              <a:t>Presidential government </a:t>
            </a:r>
            <a:r>
              <a:rPr lang="en-US" sz="2400" dirty="0" smtClean="0">
                <a:latin typeface="Goudy Old Style" panose="02020502050305020303" pitchFamily="18" charset="0"/>
                <a:cs typeface="Times New Roman" panose="02020603050405020304" pitchFamily="18" charset="0"/>
              </a:rPr>
              <a:t>features an elected president who serves as the head of </a:t>
            </a:r>
            <a:r>
              <a:rPr lang="en-US" sz="2400" b="1" dirty="0" smtClean="0">
                <a:latin typeface="Goudy Old Style" panose="02020502050305020303" pitchFamily="18" charset="0"/>
                <a:cs typeface="Times New Roman" panose="02020603050405020304" pitchFamily="18" charset="0"/>
              </a:rPr>
              <a:t>state</a:t>
            </a:r>
            <a:r>
              <a:rPr lang="en-US" sz="2400" dirty="0" smtClean="0">
                <a:latin typeface="Goudy Old Style" panose="02020502050305020303" pitchFamily="18" charset="0"/>
                <a:cs typeface="Times New Roman" panose="02020603050405020304" pitchFamily="18" charset="0"/>
              </a:rPr>
              <a:t> (the ceremonial “face” a state presents to the world )as well as its Chief Executive (head of the executive branch of </a:t>
            </a:r>
            <a:r>
              <a:rPr lang="en-US" sz="2400" b="1" dirty="0" smtClean="0">
                <a:latin typeface="Goudy Old Style" panose="02020502050305020303" pitchFamily="18" charset="0"/>
                <a:cs typeface="Times New Roman" panose="02020603050405020304" pitchFamily="18" charset="0"/>
              </a:rPr>
              <a:t>government)</a:t>
            </a:r>
            <a:r>
              <a:rPr lang="en-US" sz="2400" dirty="0" smtClean="0">
                <a:latin typeface="Goudy Old Style" panose="02020502050305020303" pitchFamily="18" charset="0"/>
                <a:cs typeface="Times New Roman" panose="02020603050405020304" pitchFamily="18" charset="0"/>
              </a:rPr>
              <a:t>, with a separate and co-equal elected legislature (which actually makes the laws).  </a:t>
            </a:r>
          </a:p>
          <a:p>
            <a:pPr marL="457200" indent="-457200">
              <a:buFont typeface="Arial" panose="020B0604020202020204" pitchFamily="34" charset="0"/>
              <a:buChar char="•"/>
            </a:pPr>
            <a:endParaRPr lang="en-US" sz="2400" dirty="0">
              <a:latin typeface="Goudy Old Style" panose="02020502050305020303"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Goudy Old Style" panose="02020502050305020303" pitchFamily="18" charset="0"/>
                <a:cs typeface="Times New Roman" panose="02020603050405020304" pitchFamily="18" charset="0"/>
              </a:rPr>
              <a:t>In America there is a separation of powers between the legislative branch (Congress), the executive branch (President), Judicial Branch (Supreme Court) all of which is outlined in our Constitution.</a:t>
            </a:r>
            <a:endParaRPr lang="en-US" sz="2400" dirty="0">
              <a:latin typeface="Goudy Old Style" panose="02020502050305020303"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971800"/>
            <a:ext cx="3115294"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31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458200" cy="646331"/>
          </a:xfrm>
          <a:prstGeom prst="rect">
            <a:avLst/>
          </a:prstGeom>
          <a:noFill/>
        </p:spPr>
        <p:txBody>
          <a:bodyPr wrap="square" rtlCol="0">
            <a:spAutoFit/>
          </a:bodyPr>
          <a:lstStyle/>
          <a:p>
            <a:pPr algn="ctr"/>
            <a:r>
              <a:rPr lang="en-US" sz="3600" b="1" u="sng" dirty="0">
                <a:latin typeface="Goudy Old Style" panose="02020502050305020303" pitchFamily="18" charset="0"/>
                <a:cs typeface="Times New Roman" panose="02020603050405020304" pitchFamily="18" charset="0"/>
              </a:rPr>
              <a:t>P</a:t>
            </a:r>
            <a:r>
              <a:rPr lang="en-US" sz="3600" b="1" u="sng" dirty="0" smtClean="0">
                <a:latin typeface="Goudy Old Style" panose="02020502050305020303" pitchFamily="18" charset="0"/>
                <a:cs typeface="Times New Roman" panose="02020603050405020304" pitchFamily="18" charset="0"/>
              </a:rPr>
              <a:t>arliamentary </a:t>
            </a:r>
            <a:r>
              <a:rPr lang="en-US" sz="3600" b="1" u="sng" dirty="0">
                <a:latin typeface="Goudy Old Style" panose="02020502050305020303" pitchFamily="18" charset="0"/>
                <a:cs typeface="Times New Roman" panose="02020603050405020304" pitchFamily="18" charset="0"/>
              </a:rPr>
              <a:t>G</a:t>
            </a:r>
            <a:r>
              <a:rPr lang="en-US" sz="3600" b="1" u="sng" dirty="0" smtClean="0">
                <a:latin typeface="Goudy Old Style" panose="02020502050305020303" pitchFamily="18" charset="0"/>
                <a:cs typeface="Times New Roman" panose="02020603050405020304" pitchFamily="18" charset="0"/>
              </a:rPr>
              <a:t>overnment</a:t>
            </a:r>
            <a:endParaRPr lang="en-US" sz="3600" b="1" u="sng" dirty="0">
              <a:latin typeface="Goudy Old Style" panose="02020502050305020303" pitchFamily="18" charset="0"/>
              <a:cs typeface="Times New Roman" panose="02020603050405020304" pitchFamily="18" charset="0"/>
            </a:endParaRPr>
          </a:p>
        </p:txBody>
      </p:sp>
      <p:sp>
        <p:nvSpPr>
          <p:cNvPr id="3" name="TextBox 2"/>
          <p:cNvSpPr txBox="1"/>
          <p:nvPr/>
        </p:nvSpPr>
        <p:spPr>
          <a:xfrm>
            <a:off x="228600" y="997726"/>
            <a:ext cx="6400800" cy="5893921"/>
          </a:xfrm>
          <a:prstGeom prst="rect">
            <a:avLst/>
          </a:prstGeom>
          <a:noFill/>
        </p:spPr>
        <p:txBody>
          <a:bodyPr wrap="square" rtlCol="0">
            <a:spAutoFit/>
          </a:bodyPr>
          <a:lstStyle/>
          <a:p>
            <a:pPr marL="457200" indent="-457200">
              <a:buFont typeface="Arial" panose="020B0604020202020204" pitchFamily="34" charset="0"/>
              <a:buChar char="•"/>
            </a:pPr>
            <a:r>
              <a:rPr lang="en-US" sz="2900" dirty="0" smtClean="0">
                <a:latin typeface="Goudy Old Style" panose="02020502050305020303" pitchFamily="18" charset="0"/>
                <a:cs typeface="Times New Roman" panose="02020603050405020304" pitchFamily="18" charset="0"/>
              </a:rPr>
              <a:t>In parliamentary states, the head of state is a king or queen, or someone </a:t>
            </a:r>
            <a:r>
              <a:rPr lang="en-US" sz="2900" b="1" i="1" dirty="0" smtClean="0">
                <a:latin typeface="Goudy Old Style" panose="02020502050305020303" pitchFamily="18" charset="0"/>
                <a:cs typeface="Times New Roman" panose="02020603050405020304" pitchFamily="18" charset="0"/>
              </a:rPr>
              <a:t>called</a:t>
            </a:r>
            <a:r>
              <a:rPr lang="en-US" sz="2900" dirty="0" smtClean="0">
                <a:latin typeface="Goudy Old Style" panose="02020502050305020303" pitchFamily="18" charset="0"/>
                <a:cs typeface="Times New Roman" panose="02020603050405020304" pitchFamily="18" charset="0"/>
              </a:rPr>
              <a:t> a president (but nothing like our kind). They are ceremonial or “figurehead” leaders. </a:t>
            </a:r>
          </a:p>
          <a:p>
            <a:pPr marL="457200" indent="-457200">
              <a:buFont typeface="Arial" panose="020B0604020202020204" pitchFamily="34" charset="0"/>
              <a:buChar char="•"/>
            </a:pPr>
            <a:endParaRPr lang="en-US" sz="2900" dirty="0">
              <a:latin typeface="Goudy Old Style" panose="02020502050305020303" pitchFamily="18" charset="0"/>
              <a:cs typeface="Times New Roman" panose="02020603050405020304" pitchFamily="18" charset="0"/>
            </a:endParaRPr>
          </a:p>
          <a:p>
            <a:pPr marL="457200" indent="-457200">
              <a:buFont typeface="Arial" panose="020B0604020202020204" pitchFamily="34" charset="0"/>
              <a:buChar char="•"/>
            </a:pPr>
            <a:r>
              <a:rPr lang="en-US" sz="2900" dirty="0" smtClean="0">
                <a:latin typeface="Goudy Old Style" panose="02020502050305020303" pitchFamily="18" charset="0"/>
                <a:cs typeface="Times New Roman" panose="02020603050405020304" pitchFamily="18" charset="0"/>
              </a:rPr>
              <a:t>The head of government is the </a:t>
            </a:r>
            <a:r>
              <a:rPr lang="en-US" sz="2900" b="1" dirty="0" smtClean="0">
                <a:latin typeface="Goudy Old Style" panose="02020502050305020303" pitchFamily="18" charset="0"/>
                <a:cs typeface="Times New Roman" panose="02020603050405020304" pitchFamily="18" charset="0"/>
              </a:rPr>
              <a:t>prime minister </a:t>
            </a:r>
            <a:r>
              <a:rPr lang="en-US" sz="2900" dirty="0" smtClean="0">
                <a:latin typeface="Goudy Old Style" panose="02020502050305020303" pitchFamily="18" charset="0"/>
                <a:cs typeface="Times New Roman" panose="02020603050405020304" pitchFamily="18" charset="0"/>
              </a:rPr>
              <a:t>(sometimes called a </a:t>
            </a:r>
            <a:r>
              <a:rPr lang="en-US" sz="2900" b="1" dirty="0" smtClean="0">
                <a:latin typeface="Goudy Old Style" panose="02020502050305020303" pitchFamily="18" charset="0"/>
                <a:cs typeface="Times New Roman" panose="02020603050405020304" pitchFamily="18" charset="0"/>
              </a:rPr>
              <a:t>premier</a:t>
            </a:r>
            <a:r>
              <a:rPr lang="en-US" sz="2900" dirty="0" smtClean="0">
                <a:latin typeface="Goudy Old Style" panose="02020502050305020303" pitchFamily="18" charset="0"/>
                <a:cs typeface="Times New Roman" panose="02020603050405020304" pitchFamily="18" charset="0"/>
              </a:rPr>
              <a:t>).   The prime minister and his/her cabinet is the executive branch, and these executives also serve as members of parliament, which is the legislative branch.</a:t>
            </a:r>
            <a:endParaRPr lang="en-US" sz="2900" dirty="0">
              <a:latin typeface="Goudy Old Style" panose="02020502050305020303"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088" y="1219200"/>
            <a:ext cx="2133600" cy="26243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088" y="4267200"/>
            <a:ext cx="2138751"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8121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476</TotalTime>
  <Words>573</Words>
  <Application>Microsoft Office PowerPoint</Application>
  <PresentationFormat>On-screen Show (4:3)</PresentationFormat>
  <Paragraphs>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Oriel</vt:lpstr>
      <vt:lpstr>Chapter 1-Principles of Government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Forms of Government </vt:lpstr>
    </vt:vector>
  </TitlesOfParts>
  <Company>LMTSD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Section 2</dc:title>
  <dc:creator>lmtsd</dc:creator>
  <cp:lastModifiedBy>Windows User</cp:lastModifiedBy>
  <cp:revision>23</cp:revision>
  <dcterms:created xsi:type="dcterms:W3CDTF">2011-09-12T13:02:21Z</dcterms:created>
  <dcterms:modified xsi:type="dcterms:W3CDTF">2016-09-20T14:28:55Z</dcterms:modified>
</cp:coreProperties>
</file>