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BA2564-1F31-4B8D-93E9-2A395D4F5331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78B152-8D8B-46DE-82D5-865E28542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57B7AA-FD68-403F-BA75-DBBE8B8374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1533C4-9666-494D-98F6-390D58354D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26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B8FB85-1711-454A-B41D-A157C814B3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79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C89C8D-D5EA-4FD7-931D-23BAB52247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49913C-F91B-4657-99B2-9F1BF8DDBB5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8CF3A1-11AD-474E-9903-C021EC1EA1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41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417FF0-723C-4CE7-927F-A98FCF6B16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33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06970C-0ED6-4F43-9ADE-997D9AD38B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31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8B83-B2F9-48C4-90E4-FB5A489E4E8D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DA94-7494-46C8-B527-1AF6BDAA8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7889-3921-4BB0-A1E7-E35BFB59186D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CB05-C237-479A-B456-F6F8FAF66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7D6B-6997-42C2-A702-EE4E65BBDB0D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CE67E-0FBD-43F7-BD2F-70D422A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CE84-36EA-469D-AB3D-67179B056BDD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EAC6-42F9-4D72-BFDA-2AD55388C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02FC2-AB68-43FD-A8B5-BF12E258754F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4F36-C413-421C-A1C9-74C949AEB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529B-7A9C-42CB-A9C8-03C2CD86322C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DD6C-66CA-4FD2-9F6A-3AB0EF783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23C9-5A96-4B83-975A-9D1F118F76F9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001F-6825-430A-9913-3F226D433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522B-3506-4CA9-9A18-F6C81E6656FE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5DEC-BC5F-49B2-8590-C169E306F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870EA-DE39-4A58-81EE-4B315920A00C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AC19-672C-4855-BD24-11A0A9076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9BC6C-37CB-41AA-BB63-CDEFFA05DF48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6926-F890-43A9-9568-C3BB3C76B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BD00-CB28-4632-8019-BAC8F6779EE5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8FF96-8850-477D-8ECD-3C977F09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7DF44A-B07E-4DFD-AE11-CCC4FC803DD6}" type="datetimeFigureOut">
              <a:rPr lang="en-US"/>
              <a:pPr>
                <a:defRPr/>
              </a:pPr>
              <a:t>5/29/2016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9C531-37C5-4969-9982-77363CF9C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Presidency in Action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dirty="0" smtClean="0"/>
              <a:t>Chapter 14-Section 1-4</a:t>
            </a:r>
          </a:p>
          <a:p>
            <a:pPr marR="0"/>
            <a:r>
              <a:rPr lang="en-US" dirty="0" smtClean="0"/>
              <a:t>Streamlined Version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The Growth of Presidential Power</a:t>
            </a:r>
            <a:endParaRPr lang="en-US" b="1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Constitution is intentionally vague about the powers of the President.</a:t>
            </a:r>
          </a:p>
          <a:p>
            <a:r>
              <a:rPr lang="en-US" b="1" dirty="0" smtClean="0"/>
              <a:t>The President has become more powerful over time:</a:t>
            </a:r>
          </a:p>
          <a:p>
            <a:pPr lvl="1"/>
            <a:r>
              <a:rPr lang="en-US" dirty="0" smtClean="0"/>
              <a:t>The executive branch has a single leader.</a:t>
            </a:r>
          </a:p>
          <a:p>
            <a:pPr lvl="1"/>
            <a:r>
              <a:rPr lang="en-US" dirty="0" smtClean="0"/>
              <a:t>As American life has become more complex, the people have looked to the President for leadership.</a:t>
            </a:r>
          </a:p>
          <a:p>
            <a:pPr lvl="1"/>
            <a:r>
              <a:rPr lang="en-US" dirty="0" smtClean="0"/>
              <a:t>In emergencies, the President needed to take action.</a:t>
            </a:r>
          </a:p>
          <a:p>
            <a:pPr lvl="1"/>
            <a:r>
              <a:rPr lang="en-US" dirty="0" smtClean="0"/>
              <a:t>Congress has asked the President to carry out laws.</a:t>
            </a:r>
          </a:p>
          <a:p>
            <a:r>
              <a:rPr lang="en-US" b="1" u="sng" dirty="0" smtClean="0"/>
              <a:t>Imperial President:</a:t>
            </a:r>
            <a:r>
              <a:rPr lang="en-US" dirty="0"/>
              <a:t> </a:t>
            </a:r>
            <a:r>
              <a:rPr lang="en-US" dirty="0" smtClean="0"/>
              <a:t>Term used by critics of strong presidential power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48600" y="64008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1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Executive Power</a:t>
            </a:r>
            <a:r>
              <a:rPr lang="en-US" dirty="0" smtClean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The power to carry out the laws comes from two sources: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Article II of the Constitution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His oath of office: to “preserve, protect &amp; defend”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Ordinance Power: </a:t>
            </a:r>
            <a:r>
              <a:rPr lang="en-US" dirty="0" smtClean="0"/>
              <a:t>The power to issue executive orders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Executive Order: </a:t>
            </a:r>
            <a:r>
              <a:rPr lang="en-US" dirty="0" smtClean="0"/>
              <a:t>A directive, rule, or regulation that has the effect of law.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President has the power to choose the top officials of the executive branch.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Cabinet members, diplomats, ambassadors, federal judges and military officers.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u="sng" dirty="0" smtClean="0"/>
              <a:t>What powers does the President have?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endParaRPr lang="en-US" dirty="0" smtClean="0"/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Enforce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Administer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Issue executive orders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Appoint and remove executive officials </a:t>
            </a:r>
          </a:p>
          <a:p>
            <a:pPr marL="879475" lvl="1" indent="-514350">
              <a:buFont typeface="Wingdings 2" pitchFamily="18" charset="2"/>
              <a:buNone/>
            </a:pPr>
            <a:r>
              <a:rPr lang="en-US" dirty="0" smtClean="0"/>
              <a:t>	** The President cannot remove federal judges and generally can only fire those whom he has appointed.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87136" y="704850"/>
            <a:ext cx="8534400" cy="895350"/>
          </a:xfrm>
        </p:spPr>
        <p:txBody>
          <a:bodyPr/>
          <a:lstStyle/>
          <a:p>
            <a:r>
              <a:rPr lang="en-US" b="1" u="sng" dirty="0" smtClean="0"/>
              <a:t>Diplomatic and Military Powers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381000" y="1676400"/>
            <a:ext cx="26670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make treaties with other nations, with Senate approval</a:t>
            </a:r>
          </a:p>
        </p:txBody>
      </p:sp>
      <p:sp>
        <p:nvSpPr>
          <p:cNvPr id="5" name="Oval 4"/>
          <p:cNvSpPr/>
          <p:nvPr/>
        </p:nvSpPr>
        <p:spPr>
          <a:xfrm>
            <a:off x="304800" y="4800600"/>
            <a:ext cx="28956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extend and withdraw recognition of other countries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3581400"/>
            <a:ext cx="2667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Major Diplomatic and Military Powers of the President</a:t>
            </a:r>
            <a:r>
              <a:rPr lang="en-US" sz="14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715000" y="1600200"/>
            <a:ext cx="31242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make executive agreements with the heads of other nations</a:t>
            </a:r>
          </a:p>
        </p:txBody>
      </p:sp>
      <p:sp>
        <p:nvSpPr>
          <p:cNvPr id="8" name="Oval 7"/>
          <p:cNvSpPr/>
          <p:nvPr/>
        </p:nvSpPr>
        <p:spPr>
          <a:xfrm>
            <a:off x="5562600" y="4724400"/>
            <a:ext cx="3429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send US troops into combat without Congressional authorization for 60 days</a:t>
            </a:r>
          </a:p>
        </p:txBody>
      </p:sp>
      <p:cxnSp>
        <p:nvCxnSpPr>
          <p:cNvPr id="11" name="Straight Connector 10"/>
          <p:cNvCxnSpPr>
            <a:stCxn id="4" idx="5"/>
          </p:cNvCxnSpPr>
          <p:nvPr/>
        </p:nvCxnSpPr>
        <p:spPr>
          <a:xfrm rot="16200000" flipH="1">
            <a:off x="2667000" y="33528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3"/>
          </p:cNvCxnSpPr>
          <p:nvPr/>
        </p:nvCxnSpPr>
        <p:spPr>
          <a:xfrm rot="5400000" flipH="1" flipV="1">
            <a:off x="2958306" y="4842669"/>
            <a:ext cx="493713" cy="466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5"/>
          </p:cNvCxnSpPr>
          <p:nvPr/>
        </p:nvCxnSpPr>
        <p:spPr>
          <a:xfrm rot="16200000" flipH="1">
            <a:off x="5486400" y="47244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3"/>
          </p:cNvCxnSpPr>
          <p:nvPr/>
        </p:nvCxnSpPr>
        <p:spPr>
          <a:xfrm flipV="1">
            <a:off x="5334000" y="3200400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0" y="609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534400" cy="971550"/>
          </a:xfrm>
        </p:spPr>
        <p:txBody>
          <a:bodyPr/>
          <a:lstStyle/>
          <a:p>
            <a:r>
              <a:rPr lang="en-US" b="1" u="sng" dirty="0" smtClean="0"/>
              <a:t>Diplomatic and Military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770437"/>
          </a:xfrm>
        </p:spPr>
        <p:txBody>
          <a:bodyPr/>
          <a:lstStyle/>
          <a:p>
            <a:r>
              <a:rPr lang="en-US" dirty="0" smtClean="0"/>
              <a:t>The President can make </a:t>
            </a:r>
            <a:r>
              <a:rPr lang="en-US" b="1" dirty="0" smtClean="0"/>
              <a:t>treaties (</a:t>
            </a:r>
            <a:r>
              <a:rPr lang="en-US" dirty="0" smtClean="0"/>
              <a:t>formal agreements) with other nations.</a:t>
            </a:r>
          </a:p>
          <a:p>
            <a:pPr lvl="1"/>
            <a:r>
              <a:rPr lang="en-US" dirty="0" smtClean="0"/>
              <a:t>Requires Senate approval</a:t>
            </a:r>
          </a:p>
          <a:p>
            <a:r>
              <a:rPr lang="en-US" dirty="0" smtClean="0"/>
              <a:t>He may also make an </a:t>
            </a:r>
            <a:r>
              <a:rPr lang="en-US" b="1" dirty="0" smtClean="0"/>
              <a:t>executive agreement </a:t>
            </a:r>
            <a:r>
              <a:rPr lang="en-US" dirty="0" smtClean="0"/>
              <a:t>(pact) with another nation.</a:t>
            </a:r>
          </a:p>
          <a:p>
            <a:pPr lvl="1"/>
            <a:r>
              <a:rPr lang="en-US" dirty="0" smtClean="0"/>
              <a:t>Does not require Senate approval</a:t>
            </a:r>
          </a:p>
          <a:p>
            <a:r>
              <a:rPr lang="en-US" dirty="0" smtClean="0"/>
              <a:t>He has the power of </a:t>
            </a:r>
            <a:r>
              <a:rPr lang="en-US" b="1" dirty="0" smtClean="0"/>
              <a:t>recognition</a:t>
            </a:r>
            <a:r>
              <a:rPr lang="en-US" dirty="0" smtClean="0"/>
              <a:t> – acknowledge and support the existence of another country</a:t>
            </a:r>
          </a:p>
          <a:p>
            <a:pPr lvl="1"/>
            <a:r>
              <a:rPr lang="en-US" dirty="0" smtClean="0"/>
              <a:t>Does this by sending and accepting ambassadors</a:t>
            </a:r>
          </a:p>
          <a:p>
            <a:pPr lvl="1"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10600" cy="1143000"/>
          </a:xfrm>
        </p:spPr>
        <p:txBody>
          <a:bodyPr/>
          <a:lstStyle/>
          <a:p>
            <a:r>
              <a:rPr lang="en-US" b="1" u="sng" dirty="0"/>
              <a:t>Diplomatic and Military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89437"/>
          </a:xfrm>
        </p:spPr>
        <p:txBody>
          <a:bodyPr/>
          <a:lstStyle/>
          <a:p>
            <a:r>
              <a:rPr lang="en-US" sz="2400" dirty="0" smtClean="0"/>
              <a:t>If the President is unhappy with a certain nation he can call for that nation’s ambassador or other diplomatic representatives to be recalled (or removed) </a:t>
            </a:r>
          </a:p>
          <a:p>
            <a:pPr lvl="1"/>
            <a:r>
              <a:rPr lang="en-US" dirty="0" smtClean="0"/>
              <a:t>The person recalled is declared </a:t>
            </a:r>
            <a:r>
              <a:rPr lang="en-US" b="1" dirty="0" smtClean="0"/>
              <a:t>persona non grata</a:t>
            </a:r>
            <a:r>
              <a:rPr lang="en-US" b="1" i="1" dirty="0" smtClean="0"/>
              <a:t> </a:t>
            </a:r>
            <a:r>
              <a:rPr lang="en-US" dirty="0" smtClean="0"/>
              <a:t>which is an unwelcomed person</a:t>
            </a:r>
          </a:p>
          <a:p>
            <a:pPr lvl="1"/>
            <a:endParaRPr lang="en-US" dirty="0"/>
          </a:p>
          <a:p>
            <a:r>
              <a:rPr lang="en-US" sz="2400" dirty="0" smtClean="0"/>
              <a:t>As the commander in chief the president has the power to:</a:t>
            </a:r>
          </a:p>
          <a:p>
            <a:pPr lvl="1"/>
            <a:r>
              <a:rPr lang="en-US" dirty="0" smtClean="0"/>
              <a:t>Make undeclared wars </a:t>
            </a:r>
          </a:p>
          <a:p>
            <a:pPr lvl="1"/>
            <a:r>
              <a:rPr lang="en-US" dirty="0" smtClean="0"/>
              <a:t>Help pass congressional resolution </a:t>
            </a:r>
          </a:p>
          <a:p>
            <a:pPr lvl="1"/>
            <a:r>
              <a:rPr lang="en-US" dirty="0" smtClean="0"/>
              <a:t>Use other military powers </a:t>
            </a:r>
          </a:p>
          <a:p>
            <a:pPr lvl="1"/>
            <a:r>
              <a:rPr lang="en-US" smtClean="0"/>
              <a:t> </a:t>
            </a:r>
            <a:r>
              <a:rPr lang="en-US" smtClean="0"/>
              <a:t>Including </a:t>
            </a:r>
            <a:r>
              <a:rPr lang="en-US" dirty="0" smtClean="0"/>
              <a:t>War Powers Resolutions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2205"/>
            <a:ext cx="14938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717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b="1" u="sng" dirty="0" smtClean="0"/>
              <a:t>Legislative and Judicial Powers</a:t>
            </a:r>
          </a:p>
        </p:txBody>
      </p:sp>
      <p:graphicFrame>
        <p:nvGraphicFramePr>
          <p:cNvPr id="28687" name="Group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953540"/>
              </p:ext>
            </p:extLst>
          </p:nvPr>
        </p:nvGraphicFramePr>
        <p:xfrm>
          <a:off x="228600" y="1981200"/>
          <a:ext cx="8686800" cy="4572000"/>
        </p:xfrm>
        <a:graphic>
          <a:graphicData uri="http://schemas.openxmlformats.org/drawingml/2006/table">
            <a:tbl>
              <a:tblPr/>
              <a:tblGrid>
                <a:gridCol w="4102100"/>
                <a:gridCol w="4584700"/>
              </a:tblGrid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Legislative 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Judicial 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49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recommend legislation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veto legislation with a regular veto or a pocket veto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allow a bill to become a law either with or without a signature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grant a reprieve on a sentence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grant a pardon for a crime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commute the length of a sentence or the amount of a fine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grant amnesty to a group of law violators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Legislative &amp; Judicial Vocabulary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Line-item Veto:</a:t>
            </a:r>
            <a:r>
              <a:rPr lang="en-US" b="1" dirty="0" smtClean="0"/>
              <a:t>  </a:t>
            </a:r>
            <a:r>
              <a:rPr lang="en-US" dirty="0"/>
              <a:t>M</a:t>
            </a:r>
            <a:r>
              <a:rPr lang="en-US" dirty="0" smtClean="0"/>
              <a:t>ay approve some parts and veto other parts of spending bills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Pocket Veto:</a:t>
            </a:r>
            <a:r>
              <a:rPr lang="en-US" b="1" dirty="0" smtClean="0"/>
              <a:t>  </a:t>
            </a:r>
            <a:r>
              <a:rPr lang="en-US" dirty="0" smtClean="0"/>
              <a:t>A President can let a bill die without signing it before Congress adjourns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Reprieve:</a:t>
            </a:r>
            <a:r>
              <a:rPr lang="en-US" b="1" dirty="0" smtClean="0"/>
              <a:t> </a:t>
            </a:r>
            <a:r>
              <a:rPr lang="en-US" dirty="0" smtClean="0"/>
              <a:t>Postpone the execution of a sentence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Pardon:</a:t>
            </a:r>
            <a:r>
              <a:rPr lang="en-US" b="1" dirty="0" smtClean="0"/>
              <a:t> </a:t>
            </a:r>
            <a:r>
              <a:rPr lang="en-US" dirty="0"/>
              <a:t>L</a:t>
            </a:r>
            <a:r>
              <a:rPr lang="en-US" dirty="0" smtClean="0"/>
              <a:t>egal forgiveness for a crime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Commutation:</a:t>
            </a:r>
            <a:r>
              <a:rPr lang="en-US" b="1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power to reduce the length of a sentence or the amount of a fine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Amnesty:</a:t>
            </a:r>
            <a:r>
              <a:rPr lang="en-US" b="1" dirty="0" smtClean="0"/>
              <a:t> </a:t>
            </a:r>
            <a:r>
              <a:rPr lang="en-US" dirty="0"/>
              <a:t>A</a:t>
            </a:r>
            <a:r>
              <a:rPr lang="en-US" dirty="0" smtClean="0"/>
              <a:t> general pardon granted to a group of violators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Clemency:</a:t>
            </a:r>
            <a:r>
              <a:rPr lang="en-US" b="1" dirty="0" smtClean="0"/>
              <a:t> </a:t>
            </a:r>
            <a:r>
              <a:rPr lang="en-US" dirty="0"/>
              <a:t>L</a:t>
            </a:r>
            <a:r>
              <a:rPr lang="en-US" dirty="0" smtClean="0"/>
              <a:t>eniency or mercy used in cases of federal offense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566</Words>
  <Application>Microsoft Office PowerPoint</Application>
  <PresentationFormat>On-screen Show (4:3)</PresentationFormat>
  <Paragraphs>85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Flow</vt:lpstr>
      <vt:lpstr>The Presidency in Action</vt:lpstr>
      <vt:lpstr>The Growth of Presidential Power</vt:lpstr>
      <vt:lpstr>Executive Power </vt:lpstr>
      <vt:lpstr>What powers does the President have?</vt:lpstr>
      <vt:lpstr>Diplomatic and Military Powers</vt:lpstr>
      <vt:lpstr>Diplomatic and Military Powers</vt:lpstr>
      <vt:lpstr>Diplomatic and Military Powers</vt:lpstr>
      <vt:lpstr>Legislative and Judicial Powers</vt:lpstr>
      <vt:lpstr>Legislative &amp; Judicial Vocabulary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Presidency in Action</dc:title>
  <dc:creator>Alicia Voss</dc:creator>
  <cp:lastModifiedBy>Robert Murray</cp:lastModifiedBy>
  <cp:revision>12</cp:revision>
  <dcterms:created xsi:type="dcterms:W3CDTF">2008-12-04T01:26:04Z</dcterms:created>
  <dcterms:modified xsi:type="dcterms:W3CDTF">2016-05-29T20:43:22Z</dcterms:modified>
</cp:coreProperties>
</file>