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87D6-F50E-47E5-AE53-7CFA3BF949E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756F-B833-4810-A651-71B64A09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B33A-D7A7-4498-B997-308E9F68381C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1825-685F-4217-B048-026B524D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1B22-CE48-48EC-8F01-3B5C29BD14BC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86A-9AD1-4A05-BE15-DAEA51BE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D98CAC-2D67-4F0B-9A8E-A599D811D65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D9EAF0-FED7-4060-8E9D-6F5ABFEB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F432-04B8-4688-B4FC-1030AA95F51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8D13-0374-42A0-988B-A40CB3BD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D80-158D-4529-B560-983AF2C1C39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2D52-5747-4C91-90DF-061E6CD9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35D1-68E2-4DA0-B7FC-E43B7B3163D6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DD1-B285-4820-A3CE-7FD17BDD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FBF7D5-77F6-47BB-A738-A3459A8779EB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571402-7432-4957-8F15-E6727390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84ED-4E82-42E0-AFA4-50DEEC8E8588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046D-344D-435C-989F-1F08FCB4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44D658-DBD4-4EB1-BAAC-9AE84237F48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CEF2F-A755-41F4-BA0A-AF1884E5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24A3F5-C69F-4414-96E1-1108E3FC5151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7140A-B3DB-4F0A-8676-CFFB49D8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B2187-5F39-470B-A8E8-410DEE52B445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6CC-9B40-48DB-9AD2-A968C73F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6" r:id="rId4"/>
    <p:sldLayoutId id="2147483807" r:id="rId5"/>
    <p:sldLayoutId id="2147483814" r:id="rId6"/>
    <p:sldLayoutId id="2147483808" r:id="rId7"/>
    <p:sldLayoutId id="2147483815" r:id="rId8"/>
    <p:sldLayoutId id="2147483816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20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Z8uciOw8Cc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ottein2012.com/splash/2011_11_1/index.pl" TargetMode="External"/><Relationship Id="rId2" Type="http://schemas.openxmlformats.org/officeDocument/2006/relationships/hyperlink" Target="http://www.gopconvention2012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Presidential Nominations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smtClean="0"/>
              <a:t>Chapter 13 Section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election process serve the goals of American democracy today?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Presidential Campaign</a:t>
            </a:r>
            <a:endParaRPr lang="en-US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476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The campaign itself it organized chaos</a:t>
            </a:r>
          </a:p>
          <a:p>
            <a:pPr lvl="1" eaLnBrk="1" hangingPunct="1"/>
            <a:r>
              <a:rPr lang="en-US" smtClean="0"/>
              <a:t>Candidates work to show their “best side” and take negative jabs to their opponents.</a:t>
            </a:r>
          </a:p>
          <a:p>
            <a:pPr lvl="2" eaLnBrk="1" hangingPunct="1"/>
            <a:r>
              <a:rPr lang="en-US" smtClean="0">
                <a:hlinkClick r:id="rId3"/>
              </a:rPr>
              <a:t>Television Campaign Ads</a:t>
            </a:r>
            <a:endParaRPr lang="en-US" smtClean="0"/>
          </a:p>
          <a:p>
            <a:pPr lvl="1" eaLnBrk="1" hangingPunct="1"/>
            <a:r>
              <a:rPr lang="en-US" smtClean="0"/>
              <a:t>Both campaigns focus much of their efforts on </a:t>
            </a:r>
            <a:r>
              <a:rPr lang="en-US" b="1" u="sng" smtClean="0"/>
              <a:t>swing voters</a:t>
            </a:r>
            <a:r>
              <a:rPr lang="en-US" smtClean="0"/>
              <a:t> – people who have not made up their mind on who to vote for.</a:t>
            </a:r>
          </a:p>
          <a:p>
            <a:pPr lvl="1" eaLnBrk="1" hangingPunct="1"/>
            <a:r>
              <a:rPr lang="en-US" smtClean="0"/>
              <a:t>Would-be-presidents also target the </a:t>
            </a:r>
            <a:r>
              <a:rPr lang="en-US" b="1" u="sng" smtClean="0"/>
              <a:t>battleground states</a:t>
            </a:r>
            <a:r>
              <a:rPr lang="en-US" smtClean="0"/>
              <a:t> – those states in which the outcome is “too close to call” and either candidate can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Presidential campaign - Debates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candidates agree to hold debates</a:t>
            </a:r>
          </a:p>
          <a:p>
            <a:pPr lvl="1" eaLnBrk="1" hangingPunct="1"/>
            <a:r>
              <a:rPr lang="en-US" smtClean="0"/>
              <a:t>Both sides will present and argue over issues that are crucial to the United States.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000" smtClean="0">
                <a:hlinkClick r:id="rId2"/>
              </a:rPr>
              <a:t>Obama v. McCain debate</a:t>
            </a:r>
            <a:endParaRPr lang="en-US" sz="2000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3638550" cy="2468563"/>
          </a:xfrm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343400" y="4267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Kennedy v. Nixon Debate – </a:t>
            </a:r>
          </a:p>
          <a:p>
            <a:pPr algn="ctr"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televised Presidential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people vote in the presidential election, they do not cast a vote directly for one of the candidates, instead, they vote for presidential electors.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electoral college</a:t>
            </a:r>
            <a:r>
              <a:rPr lang="en-US" dirty="0" smtClean="0"/>
              <a:t> elects the President of the United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are chosen by popular vote in every State on the same day everywhere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The Tuesday after the first Monday in November every fourth year.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2012 presidential election is set for November 6, 2012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2016 presidential election is set for November 15, 2016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2020 presidential election is set for November 3</a:t>
            </a:r>
            <a:r>
              <a:rPr lang="en-US" sz="2000" smtClean="0"/>
              <a:t>, 2020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Counting the Electoral Votes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hlinkClick r:id="rId2"/>
              </a:rPr>
              <a:t>270 to win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meet in their respective State capitals on the Monday after the second Wednesday in December.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Electors, then, cast their votes, sign their ballots and are sent to the President of the Senate.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Who wins the majority of the electoral votes becomes president.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5146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happens if no candidate wins the majority of electoral votes?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Candidates need 270 out of the 538 electoral votes to win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If this does not happen: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House of Representatives chooses the president among the top three candidates voted on by the electoral college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Senate will choose the vice-presidential candidate among the top two candidates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PRESIDENTIAL INNAUGURATION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all of the votes have been counted, the President of the United States is sworn into office on January 20</a:t>
            </a:r>
            <a:r>
              <a:rPr lang="en-US" baseline="30000" smtClean="0"/>
              <a:t>th </a:t>
            </a:r>
            <a:r>
              <a:rPr lang="en-US" smtClean="0"/>
              <a:t> on the steps of the Capitol.</a:t>
            </a:r>
          </a:p>
          <a:p>
            <a:pPr lvl="1"/>
            <a:r>
              <a:rPr lang="en-US" smtClean="0"/>
              <a:t>Prior to the 20</a:t>
            </a:r>
            <a:r>
              <a:rPr lang="en-US" baseline="30000" smtClean="0"/>
              <a:t>th</a:t>
            </a:r>
            <a:r>
              <a:rPr lang="en-US" smtClean="0"/>
              <a:t> Amendment, the President was sworn in on March 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The President of the United States is sworn in by the Chief Justice of the Supreme Court (Oath of Office).</a:t>
            </a:r>
          </a:p>
          <a:p>
            <a:pPr lvl="2"/>
            <a:r>
              <a:rPr lang="en-US" smtClean="0"/>
              <a:t>“I (name of president) do solemnly swear that I will faithfully execute the office of President of the United States, and will to the best of my ability, preserve, protect, and defend the Constitution of the United States.</a:t>
            </a:r>
          </a:p>
          <a:p>
            <a:pPr lvl="3"/>
            <a:r>
              <a:rPr lang="en-US" smtClean="0"/>
              <a:t>Usually it is followed by “so help me god” and the playing of  “Hail to the Chief”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PRESIDENTIAL INNAUGURATION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the President is sworn into office, it is usually followed by a speech, a parade, and many celebrations throughout the day.  </a:t>
            </a:r>
          </a:p>
        </p:txBody>
      </p:sp>
      <p:pic>
        <p:nvPicPr>
          <p:cNvPr id="24580" name="Picture 3" descr="sjkj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PRESIDENTIAL INNAUGURATION</a:t>
            </a:r>
            <a:endParaRPr lang="en-US" dirty="0"/>
          </a:p>
        </p:txBody>
      </p:sp>
      <p:pic>
        <p:nvPicPr>
          <p:cNvPr id="25603" name="Content Placeholder 3" descr="BUS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581400" cy="2362200"/>
          </a:xfrm>
        </p:spPr>
      </p:pic>
      <p:pic>
        <p:nvPicPr>
          <p:cNvPr id="25604" name="Picture 4" descr="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86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JF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571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OBA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788"/>
            <a:ext cx="38385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Flaws in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winner of the popular vote is not guaranteed the presidency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Electors are not required to vote in </a:t>
            </a:r>
            <a:r>
              <a:rPr lang="en-US" u="sng" dirty="0" smtClean="0"/>
              <a:t>accord</a:t>
            </a:r>
            <a:r>
              <a:rPr lang="en-US" dirty="0" smtClean="0"/>
              <a:t> with the popular vote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Any election might have to be decided by the House of Representatives</a:t>
            </a:r>
            <a:endParaRPr lang="en-US" dirty="0"/>
          </a:p>
        </p:txBody>
      </p:sp>
      <p:pic>
        <p:nvPicPr>
          <p:cNvPr id="26628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468563"/>
            <a:ext cx="36576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467600" cy="320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nominating system allow Americans to choose the best candidates for president?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Proposed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District and Proportional Plans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en-US" dirty="0" smtClean="0"/>
              <a:t>, each state would choose its electors similar to how the choose members of Congress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Would be required to vote with the popular vote of the state.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proportional plan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each candidate would receive a share of each State’s electoral vote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For example, a candidate that won 62% of the vote cast in a State with 20 electors would receive 12.4 of that State’s electoral votes.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Proposed Reforms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Abolishes the Electoral College</a:t>
            </a:r>
          </a:p>
          <a:p>
            <a:pPr eaLnBrk="1" hangingPunct="1"/>
            <a:r>
              <a:rPr lang="en-US" smtClean="0"/>
              <a:t>The people would elect the President and Vice-President </a:t>
            </a:r>
          </a:p>
          <a:p>
            <a:pPr eaLnBrk="1" hangingPunct="1"/>
            <a:r>
              <a:rPr lang="en-US" smtClean="0"/>
              <a:t>The candidate would be elected with the majority of votes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as direct popular election; however, no changes would be made to the Constitution.</a:t>
            </a:r>
          </a:p>
          <a:p>
            <a:pPr eaLnBrk="1" hangingPunct="1"/>
            <a:r>
              <a:rPr lang="en-US" smtClean="0"/>
              <a:t>All States would give their electoral votes to the winner of the national popular vote.</a:t>
            </a:r>
          </a:p>
        </p:txBody>
      </p:sp>
      <p:sp>
        <p:nvSpPr>
          <p:cNvPr id="2867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Direct Popular Election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The National Popular Vote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Defending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Supporters of the Electoral College argue: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It is a known process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The present system identifies the President-to-be quickly and certainly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Helps promote the nation’s two-party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National Conventions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Both the Republicans and Democrats use National Conventions as their parties nominating device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Both parties picked the time and the place to hold their convention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2012 Presidential Election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Republic National </a:t>
            </a:r>
            <a:r>
              <a:rPr lang="en-US" dirty="0" smtClean="0"/>
              <a:t>Convention–Tampa</a:t>
            </a:r>
            <a:r>
              <a:rPr lang="en-US" dirty="0" smtClean="0"/>
              <a:t>, Florida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Republican National Convention</a:t>
            </a:r>
            <a:endParaRPr lang="en-US" dirty="0" smtClean="0"/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Democrat National </a:t>
            </a:r>
            <a:r>
              <a:rPr lang="en-US" dirty="0" smtClean="0"/>
              <a:t>Convention–Charlotte</a:t>
            </a:r>
            <a:r>
              <a:rPr lang="en-US" dirty="0" smtClean="0"/>
              <a:t>, North Carolina </a:t>
            </a:r>
            <a:r>
              <a:rPr lang="en-US" dirty="0" smtClean="0">
                <a:hlinkClick r:id="rId3"/>
              </a:rPr>
              <a:t>Democratic National Convention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Each state is given a certain number of delegates to represent the state.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438400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Presidential Primaries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054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u="sng" dirty="0" smtClean="0"/>
              <a:t>Presidential Primary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election in which a party’s voters 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Choose some or all of the State party organization’s delegates to their party’s national convention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Express a preference among various contenders for their party’s presidential nomination</a:t>
            </a:r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962400" y="446405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2895600"/>
            <a:ext cx="278084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Caucuses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 closed meeting of members of a political party who gather to select delegates to the national convention.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</a:t>
            </a:r>
            <a:r>
              <a:rPr lang="en-US" dirty="0" smtClean="0"/>
              <a:t>Iowa caucuses generally get the most attention, largely because they are now the first delegate-selection event held in every presidential election season.</a:t>
            </a:r>
            <a:endParaRPr lang="en-US" dirty="0"/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657600" cy="2444750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029200" y="4844256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Iowa Caucus,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Securing the Nomination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b="1" dirty="0" smtClean="0"/>
              <a:t>The National Conventions </a:t>
            </a:r>
            <a:r>
              <a:rPr lang="en-US" sz="2200" b="1" dirty="0"/>
              <a:t>H</a:t>
            </a:r>
            <a:r>
              <a:rPr lang="en-US" sz="2200" b="1" dirty="0" smtClean="0"/>
              <a:t>ave </a:t>
            </a:r>
            <a:r>
              <a:rPr lang="en-US" sz="2200" b="1" dirty="0"/>
              <a:t>T</a:t>
            </a:r>
            <a:r>
              <a:rPr lang="en-US" sz="2200" b="1" dirty="0" smtClean="0"/>
              <a:t>hree </a:t>
            </a:r>
            <a:r>
              <a:rPr lang="en-US" sz="2200" b="1" dirty="0"/>
              <a:t>M</a:t>
            </a:r>
            <a:r>
              <a:rPr lang="en-US" sz="2200" b="1" dirty="0" smtClean="0"/>
              <a:t>ajor </a:t>
            </a:r>
            <a:r>
              <a:rPr lang="en-US" sz="2200" b="1" dirty="0"/>
              <a:t>G</a:t>
            </a:r>
            <a:r>
              <a:rPr lang="en-US" sz="2200" b="1" dirty="0" smtClean="0"/>
              <a:t>oals:</a:t>
            </a:r>
            <a:endParaRPr lang="en-US" sz="2200" b="1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Naming the party’s presidential and vice-presidential candidates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dirty="0" smtClean="0"/>
              <a:t>Bringing the various factions and the leading personalities in the party together in one place for a common purpose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dirty="0" smtClean="0"/>
              <a:t>Adopting the party’s platform – it formal statement of basic principles, stands on major policy matters, and objectives for the campaign and beyond.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Presidential election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13 Section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940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Presidential Nominations</vt:lpstr>
      <vt:lpstr>Does the nominating system allow Americans to choose the best candidates for president?</vt:lpstr>
      <vt:lpstr>National Conventions</vt:lpstr>
      <vt:lpstr>Presidential Primaries</vt:lpstr>
      <vt:lpstr>Caucuses</vt:lpstr>
      <vt:lpstr>Securing the Nomination</vt:lpstr>
      <vt:lpstr>PowerPoint Presentation</vt:lpstr>
      <vt:lpstr>PowerPoint Presentation</vt:lpstr>
      <vt:lpstr>The Presidential election</vt:lpstr>
      <vt:lpstr>Does the election process serve the goals of American democracy today?</vt:lpstr>
      <vt:lpstr>The Presidential Campaign</vt:lpstr>
      <vt:lpstr>The Presidential campaign - Debates</vt:lpstr>
      <vt:lpstr>The Election</vt:lpstr>
      <vt:lpstr>Counting the Electoral Votes</vt:lpstr>
      <vt:lpstr>What happens if no candidate wins the majority of electoral votes?</vt:lpstr>
      <vt:lpstr>PRESIDENTIAL INNAUGURATION</vt:lpstr>
      <vt:lpstr>PRESIDENTIAL INNAUGURATION</vt:lpstr>
      <vt:lpstr>PRESIDENTIAL INNAUGURATION</vt:lpstr>
      <vt:lpstr>Flaws in the Electoral College</vt:lpstr>
      <vt:lpstr>Proposed Reforms</vt:lpstr>
      <vt:lpstr>Proposed Reforms</vt:lpstr>
      <vt:lpstr>Defending the Electoral College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Nominations</dc:title>
  <dc:creator>Xuser</dc:creator>
  <cp:lastModifiedBy>Windows User</cp:lastModifiedBy>
  <cp:revision>19</cp:revision>
  <dcterms:created xsi:type="dcterms:W3CDTF">2012-07-17T11:59:03Z</dcterms:created>
  <dcterms:modified xsi:type="dcterms:W3CDTF">2016-05-18T18:18:03Z</dcterms:modified>
</cp:coreProperties>
</file>