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75" r:id="rId9"/>
    <p:sldId id="262" r:id="rId10"/>
    <p:sldId id="265" r:id="rId11"/>
    <p:sldId id="264" r:id="rId12"/>
    <p:sldId id="266" r:id="rId13"/>
    <p:sldId id="267" r:id="rId14"/>
    <p:sldId id="268" r:id="rId15"/>
    <p:sldId id="269" r:id="rId16"/>
    <p:sldId id="276" r:id="rId17"/>
    <p:sldId id="277" r:id="rId18"/>
    <p:sldId id="278" r:id="rId19"/>
    <p:sldId id="270" r:id="rId20"/>
    <p:sldId id="271" r:id="rId21"/>
    <p:sldId id="272" r:id="rId22"/>
    <p:sldId id="273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187D6-F50E-47E5-AE53-7CFA3BF949E4}" type="datetimeFigureOut">
              <a:rPr lang="en-US"/>
              <a:pPr>
                <a:defRPr/>
              </a:pPr>
              <a:t>5/22/2016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3756F-B833-4810-A651-71B64A097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67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DB33A-D7A7-4498-B997-308E9F68381C}" type="datetimeFigureOut">
              <a:rPr lang="en-US"/>
              <a:pPr>
                <a:defRPr/>
              </a:pPr>
              <a:t>5/22/2016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D1825-685F-4217-B048-026B524D1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75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21B22-CE48-48EC-8F01-3B5C29BD14BC}" type="datetimeFigureOut">
              <a:rPr lang="en-US"/>
              <a:pPr>
                <a:defRPr/>
              </a:pPr>
              <a:t>5/22/2016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3286A-9AD1-4A05-BE15-DAEA51BEE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5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6D98CAC-2D67-4F0B-9A8E-A599D811D652}" type="datetimeFigureOut">
              <a:rPr lang="en-US"/>
              <a:pPr>
                <a:defRPr/>
              </a:pPr>
              <a:t>5/22/2016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BD9EAF0-FED7-4060-8E9D-6F5ABFEBE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58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3F432-04B8-4688-B4FC-1030AA95F514}" type="datetimeFigureOut">
              <a:rPr lang="en-US"/>
              <a:pPr>
                <a:defRPr/>
              </a:pPr>
              <a:t>5/22/2016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58D13-0374-42A0-988B-A40CB3BD0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10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8ED80-158D-4529-B560-983AF2C1C39A}" type="datetimeFigureOut">
              <a:rPr lang="en-US"/>
              <a:pPr>
                <a:defRPr/>
              </a:pPr>
              <a:t>5/22/2016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C2D52-5747-4C91-90DF-061E6CD92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5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335D1-68E2-4DA0-B7FC-E43B7B3163D6}" type="datetimeFigureOut">
              <a:rPr lang="en-US"/>
              <a:pPr>
                <a:defRPr/>
              </a:pPr>
              <a:t>5/22/2016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8CDD1-B285-4820-A3CE-7FD17BDD5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5FBF7D5-77F6-47BB-A738-A3459A8779EB}" type="datetimeFigureOut">
              <a:rPr lang="en-US"/>
              <a:pPr>
                <a:defRPr/>
              </a:pPr>
              <a:t>5/22/2016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2571402-7432-4957-8F15-E67273909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67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A84ED-4E82-42E0-AFA4-50DEEC8E8588}" type="datetimeFigureOut">
              <a:rPr lang="en-US"/>
              <a:pPr>
                <a:defRPr/>
              </a:pPr>
              <a:t>5/22/2016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B046D-344D-435C-989F-1F08FCB41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43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traight Connector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C44D658-DBD4-4EB1-BAAC-9AE84237F480}" type="datetimeFigureOut">
              <a:rPr lang="en-US"/>
              <a:pPr>
                <a:defRPr/>
              </a:pPr>
              <a:t>5/22/2016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2ECEF2F-A755-41F4-BA0A-AF1884E50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03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E24A3F5-C69F-4414-96E1-1108E3FC5151}" type="datetimeFigureOut">
              <a:rPr lang="en-US"/>
              <a:pPr>
                <a:defRPr/>
              </a:pPr>
              <a:t>5/22/2016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BA7140A-B3DB-4F0A-8676-CFFB49D8B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73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6B2187-5F39-470B-A8E8-410DEE52B445}" type="datetimeFigureOut">
              <a:rPr lang="en-US"/>
              <a:pPr>
                <a:defRPr/>
              </a:pPr>
              <a:t>5/22/2016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3C76CC-9B40-48DB-9AD2-A968C73FE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06" r:id="rId4"/>
    <p:sldLayoutId id="2147483807" r:id="rId5"/>
    <p:sldLayoutId id="2147483814" r:id="rId6"/>
    <p:sldLayoutId id="2147483808" r:id="rId7"/>
    <p:sldLayoutId id="2147483815" r:id="rId8"/>
    <p:sldLayoutId id="2147483816" r:id="rId9"/>
    <p:sldLayoutId id="2147483809" r:id="rId10"/>
    <p:sldLayoutId id="21474838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ingroomcandidate.org/commercials/2008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youtube.com/watch?v=Z8uciOw8CcU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270towin.com/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harlottein2012.com/splash/2011_11_1/index.pl" TargetMode="External"/><Relationship Id="rId2" Type="http://schemas.openxmlformats.org/officeDocument/2006/relationships/hyperlink" Target="http://www.gopconvention2012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Presidential Nominations</a:t>
            </a:r>
            <a:endParaRPr lang="en-US" dirty="0"/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r>
              <a:rPr lang="en-US" smtClean="0"/>
              <a:t>Chapter 13 Section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7467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/>
              <a:t>Does the election process serve the goals of American democracy today?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/>
              <a:t>The Presidential Campaign</a:t>
            </a:r>
            <a:endParaRPr lang="en-US" b="1" u="sng" dirty="0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19400"/>
            <a:ext cx="2476500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096000" cy="4873625"/>
          </a:xfrm>
        </p:spPr>
        <p:txBody>
          <a:bodyPr/>
          <a:lstStyle/>
          <a:p>
            <a:pPr eaLnBrk="1" hangingPunct="1"/>
            <a:r>
              <a:rPr lang="en-US" dirty="0" smtClean="0"/>
              <a:t>The campaign itself it organized chaos</a:t>
            </a:r>
          </a:p>
          <a:p>
            <a:pPr lvl="1" eaLnBrk="1" hangingPunct="1"/>
            <a:r>
              <a:rPr lang="en-US" dirty="0" smtClean="0"/>
              <a:t>Candidates work to show their “best side” and take negative jabs to their opponents.</a:t>
            </a:r>
          </a:p>
          <a:p>
            <a:pPr lvl="2" eaLnBrk="1" hangingPunct="1"/>
            <a:r>
              <a:rPr lang="en-US" dirty="0" smtClean="0">
                <a:hlinkClick r:id="rId3"/>
              </a:rPr>
              <a:t>Television Campaign Ads</a:t>
            </a:r>
            <a:endParaRPr lang="en-US" dirty="0" smtClean="0"/>
          </a:p>
          <a:p>
            <a:pPr lvl="1" eaLnBrk="1" hangingPunct="1"/>
            <a:r>
              <a:rPr lang="en-US" dirty="0" smtClean="0"/>
              <a:t>Both campaigns focus much of their efforts on </a:t>
            </a:r>
            <a:r>
              <a:rPr lang="en-US" b="1" u="sng" dirty="0" smtClean="0"/>
              <a:t>swing voters</a:t>
            </a:r>
            <a:r>
              <a:rPr lang="en-US" dirty="0" smtClean="0"/>
              <a:t> – people who have not made up their mind on who to vote for.</a:t>
            </a:r>
          </a:p>
          <a:p>
            <a:pPr lvl="1" eaLnBrk="1" hangingPunct="1"/>
            <a:r>
              <a:rPr lang="en-US" dirty="0" smtClean="0"/>
              <a:t>Would-be-presidents also target the </a:t>
            </a:r>
            <a:r>
              <a:rPr lang="en-US" b="1" u="sng" dirty="0" smtClean="0"/>
              <a:t>battleground states</a:t>
            </a:r>
            <a:r>
              <a:rPr lang="en-US" dirty="0" smtClean="0"/>
              <a:t> – those states in which the outcome is “too close to call” and either candidate can win.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/>
              <a:t>The Presidential </a:t>
            </a:r>
            <a:r>
              <a:rPr lang="en-US" b="1" u="sng" dirty="0" smtClean="0"/>
              <a:t>campaign-Debates</a:t>
            </a:r>
            <a:endParaRPr lang="en-US" b="1" u="sng" dirty="0"/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candidates agree to hold debates</a:t>
            </a:r>
          </a:p>
          <a:p>
            <a:pPr lvl="1" eaLnBrk="1" hangingPunct="1"/>
            <a:r>
              <a:rPr lang="en-US" smtClean="0"/>
              <a:t>Both sides will present and argue over issues that are crucial to the United States.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z="2000" smtClean="0">
                <a:hlinkClick r:id="rId2"/>
              </a:rPr>
              <a:t>Obama v. McCain debate</a:t>
            </a:r>
            <a:endParaRPr lang="en-US" sz="2000" smtClean="0"/>
          </a:p>
        </p:txBody>
      </p:sp>
      <p:pic>
        <p:nvPicPr>
          <p:cNvPr id="19460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752600"/>
            <a:ext cx="3638550" cy="2468563"/>
          </a:xfrm>
        </p:spPr>
      </p:pic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4343400" y="4267200"/>
            <a:ext cx="3657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/>
              <a:t>Kennedy v. Nixon Debate </a:t>
            </a:r>
            <a:r>
              <a:rPr lang="en-US" dirty="0" smtClean="0"/>
              <a:t> </a:t>
            </a:r>
            <a:endParaRPr lang="en-US" dirty="0"/>
          </a:p>
          <a:p>
            <a:pPr algn="ctr" eaLnBrk="1" hangingPunct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televised Presidential debate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/>
              <a:t>The Election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When people vote in the presidential election, they do not cast a vote directly for one of the candidates, instead, they vote for presidential electors.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The </a:t>
            </a:r>
            <a:r>
              <a:rPr lang="en-US" b="1" dirty="0" smtClean="0"/>
              <a:t>electoral college</a:t>
            </a:r>
            <a:r>
              <a:rPr lang="en-US" dirty="0" smtClean="0"/>
              <a:t> elects the President of the United States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The electors are chosen by popular vote in every State on the same day everywhere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The Tuesday after the first Monday in November every fourth year.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2012 presidential election is set for November 6, 2012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2016 presidential election is set for November 15, 2016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2020 presidential election is set for November 3</a:t>
            </a:r>
            <a:r>
              <a:rPr lang="en-US" sz="2000" smtClean="0"/>
              <a:t>, 2020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/>
              <a:t>Counting the Electoral Votes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>
                <a:hlinkClick r:id="rId2"/>
              </a:rPr>
              <a:t>270 to win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70375" y="1600200"/>
            <a:ext cx="3657600" cy="45720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The electors meet in their respective State capitals on the Monday after the second Wednesday in December.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Electors, then, cast their votes, sign their ballots and are sent to the President of the Senate.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Who wins the majority of the electoral votes becomes president.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dirty="0"/>
          </a:p>
        </p:txBody>
      </p:sp>
      <p:pic>
        <p:nvPicPr>
          <p:cNvPr id="2150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2514600"/>
            <a:ext cx="38100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happens if no candidate wins </a:t>
            </a:r>
            <a:r>
              <a:rPr lang="en-US" u="sng" dirty="0" smtClean="0"/>
              <a:t>the majority of electoral votes?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Candidates need 270 out of the 538 electoral votes to win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If this does not happen:</a:t>
            </a:r>
          </a:p>
          <a:p>
            <a:pPr marL="36576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400" dirty="0" smtClean="0"/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sz="2400" dirty="0" smtClean="0"/>
              <a:t>The House of Representatives chooses the president among the top three candidates voted on by the electoral college</a:t>
            </a:r>
          </a:p>
          <a:p>
            <a:pPr marL="731520" lvl="2" indent="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endParaRPr lang="en-US" sz="2400" dirty="0" smtClean="0"/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sz="2400" dirty="0" smtClean="0"/>
              <a:t>The Senate will choose the vice-presidential candidate among the top two candidates</a:t>
            </a:r>
          </a:p>
          <a:p>
            <a:pPr marL="731520" lvl="2" indent="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u="sng" dirty="0" smtClean="0"/>
              <a:t>PRESIDENTIAL INNAUGURATION</a:t>
            </a:r>
            <a:endParaRPr lang="en-US" b="1" u="sng" dirty="0"/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smtClean="0"/>
              <a:t>After all of the votes have been counted, the President of the United States is sworn into office on January 20</a:t>
            </a:r>
            <a:r>
              <a:rPr lang="en-US" baseline="30000" smtClean="0"/>
              <a:t>th </a:t>
            </a:r>
            <a:r>
              <a:rPr lang="en-US" smtClean="0"/>
              <a:t> on the steps of the Capitol.</a:t>
            </a:r>
          </a:p>
          <a:p>
            <a:pPr lvl="1"/>
            <a:r>
              <a:rPr lang="en-US" smtClean="0"/>
              <a:t>Prior to the 20</a:t>
            </a:r>
            <a:r>
              <a:rPr lang="en-US" baseline="30000" smtClean="0"/>
              <a:t>th</a:t>
            </a:r>
            <a:r>
              <a:rPr lang="en-US" smtClean="0"/>
              <a:t> Amendment, the President was sworn in on March 4</a:t>
            </a:r>
            <a:r>
              <a:rPr lang="en-US" baseline="30000" smtClean="0"/>
              <a:t>th</a:t>
            </a:r>
            <a:r>
              <a:rPr lang="en-US" smtClean="0"/>
              <a:t> </a:t>
            </a:r>
          </a:p>
          <a:p>
            <a:pPr lvl="1"/>
            <a:r>
              <a:rPr lang="en-US" smtClean="0"/>
              <a:t>The President of the United States is sworn in by the Chief Justice of the Supreme Court (Oath of Office).</a:t>
            </a:r>
          </a:p>
          <a:p>
            <a:pPr lvl="2"/>
            <a:r>
              <a:rPr lang="en-US" smtClean="0"/>
              <a:t>“I (name of president) do solemnly swear that I will faithfully execute the office of President of the United States, and will to the best of my ability, preserve, protect, and defend the Constitution of the United States.</a:t>
            </a:r>
          </a:p>
          <a:p>
            <a:pPr lvl="3"/>
            <a:r>
              <a:rPr lang="en-US" smtClean="0"/>
              <a:t>Usually it is followed by “so help me god” and the playing of  “Hail to the Chief”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u="sng" dirty="0" smtClean="0"/>
              <a:t>PRESIDENTIAL INNAUGURATION</a:t>
            </a:r>
            <a:endParaRPr lang="en-US" b="1" u="sng" dirty="0"/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smtClean="0"/>
              <a:t>After the President is sworn into office, it is usually followed by a speech, a parade, and many celebrations throughout the day.  </a:t>
            </a:r>
          </a:p>
        </p:txBody>
      </p:sp>
      <p:pic>
        <p:nvPicPr>
          <p:cNvPr id="24580" name="Picture 3" descr="sjkj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0"/>
            <a:ext cx="5943600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2575"/>
            <a:ext cx="7467600" cy="715962"/>
          </a:xfrm>
        </p:spPr>
        <p:txBody>
          <a:bodyPr/>
          <a:lstStyle/>
          <a:p>
            <a:pPr algn="ctr">
              <a:defRPr/>
            </a:pPr>
            <a:r>
              <a:rPr lang="en-US" b="1" u="sng" dirty="0" smtClean="0"/>
              <a:t>PRESIDENTIAL INNAUGURATION</a:t>
            </a:r>
            <a:endParaRPr lang="en-US" b="1" u="sng" dirty="0"/>
          </a:p>
        </p:txBody>
      </p:sp>
      <p:pic>
        <p:nvPicPr>
          <p:cNvPr id="25603" name="Content Placeholder 3" descr="BUSH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447800"/>
            <a:ext cx="3810000" cy="2362200"/>
          </a:xfrm>
        </p:spPr>
      </p:pic>
      <p:pic>
        <p:nvPicPr>
          <p:cNvPr id="25604" name="Picture 4" descr="CLINT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38862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JF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3810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OBAM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14788"/>
            <a:ext cx="3886200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/>
              <a:t>Flaws in the Electoral College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The winner of the popular vote is not guaranteed the presidency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/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Electors are not required to vote in </a:t>
            </a:r>
            <a:r>
              <a:rPr lang="en-US" u="sng" dirty="0" smtClean="0"/>
              <a:t>accord</a:t>
            </a:r>
            <a:r>
              <a:rPr lang="en-US" dirty="0" smtClean="0"/>
              <a:t> with the popular vote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/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Any election might have to be decided by the House of Representatives</a:t>
            </a:r>
            <a:endParaRPr lang="en-US" dirty="0"/>
          </a:p>
        </p:txBody>
      </p:sp>
      <p:pic>
        <p:nvPicPr>
          <p:cNvPr id="26628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70375" y="2468563"/>
            <a:ext cx="3657600" cy="2835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7467600" cy="3200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/>
              <a:t>Does the nominating system allow Americans to choose the best candidates for president?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/>
              <a:t>Proposed Reforms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District and Proportional Plans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Under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district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plan</a:t>
            </a:r>
            <a:r>
              <a:rPr lang="en-US" dirty="0" smtClean="0"/>
              <a:t>, each state would choose its electors similar to how the choose members of Congress</a:t>
            </a: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dirty="0" smtClean="0"/>
              <a:t>Would be required to vote with the popular vote of the state.</a:t>
            </a:r>
          </a:p>
          <a:p>
            <a:pPr marL="731520" lvl="2" indent="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endParaRPr lang="en-US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Under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proportional plan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each candidate would receive a share of each State’s electoral vote</a:t>
            </a: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dirty="0" smtClean="0"/>
              <a:t>For example, a candidate that won 62% of the vote cast in a State with 20 electors would receive 12.4 of that State’s electoral votes.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/>
              <a:t>Proposed Reforms</a:t>
            </a:r>
            <a:endParaRPr lang="en-US" b="1" u="sng" dirty="0"/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Abolishes the Electoral College</a:t>
            </a:r>
          </a:p>
          <a:p>
            <a:pPr eaLnBrk="1" hangingPunct="1"/>
            <a:r>
              <a:rPr lang="en-US" smtClean="0"/>
              <a:t>The people would elect the President and Vice-President </a:t>
            </a:r>
          </a:p>
          <a:p>
            <a:pPr eaLnBrk="1" hangingPunct="1"/>
            <a:r>
              <a:rPr lang="en-US" smtClean="0"/>
              <a:t>The candidate would be elected with the majority of votes</a:t>
            </a:r>
          </a:p>
        </p:txBody>
      </p:sp>
      <p:sp>
        <p:nvSpPr>
          <p:cNvPr id="28676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Same as direct popular election; however, no changes would be made to the Constitution.</a:t>
            </a:r>
          </a:p>
          <a:p>
            <a:pPr eaLnBrk="1" hangingPunct="1"/>
            <a:r>
              <a:rPr lang="en-US" smtClean="0"/>
              <a:t>All States would give their electoral votes to the winner of the national popular vote.</a:t>
            </a:r>
          </a:p>
        </p:txBody>
      </p:sp>
      <p:sp>
        <p:nvSpPr>
          <p:cNvPr id="28677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658812"/>
          </a:xfrm>
        </p:spPr>
        <p:txBody>
          <a:bodyPr/>
          <a:lstStyle/>
          <a:p>
            <a:pPr algn="ctr" eaLnBrk="1" hangingPunct="1"/>
            <a:r>
              <a:rPr lang="en-US" smtClean="0"/>
              <a:t>Direct Popular Election</a:t>
            </a:r>
          </a:p>
        </p:txBody>
      </p:sp>
      <p:sp>
        <p:nvSpPr>
          <p:cNvPr id="28678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343400" y="1570038"/>
            <a:ext cx="3657600" cy="658812"/>
          </a:xfrm>
        </p:spPr>
        <p:txBody>
          <a:bodyPr/>
          <a:lstStyle/>
          <a:p>
            <a:pPr algn="ctr" eaLnBrk="1" hangingPunct="1"/>
            <a:r>
              <a:rPr lang="en-US" smtClean="0"/>
              <a:t>The National Popular Vote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Defending the Electoral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Supporters of the Electoral College argue: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82296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It is a known process</a:t>
            </a:r>
          </a:p>
          <a:p>
            <a:pPr marL="36576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822960" lvl="1" indent="-457200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dirty="0" smtClean="0"/>
              <a:t>The present system identifies the President-to-be quickly and certainly</a:t>
            </a:r>
          </a:p>
          <a:p>
            <a:pPr marL="36576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822960" lvl="1" indent="-457200" eaLnBrk="1" fontAlgn="auto" hangingPunct="1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US" dirty="0" smtClean="0"/>
              <a:t>Helps promote the nation’s two-party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/>
              <a:t>National Conventions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410200" cy="487362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Both the Republicans and Democrats use National Conventions as their parties nominating device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Both parties picked the time and the place to hold their convention</a:t>
            </a: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dirty="0" smtClean="0"/>
              <a:t>2012 Presidential Election</a:t>
            </a:r>
          </a:p>
          <a:p>
            <a:pPr marL="1188720" lvl="3" indent="-182880" eaLnBrk="1" fontAlgn="auto" hangingPunct="1"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"/>
              <a:buChar char=""/>
              <a:defRPr/>
            </a:pPr>
            <a:r>
              <a:rPr lang="en-US" dirty="0" smtClean="0"/>
              <a:t>Republic National Convention–Tampa, Florida</a:t>
            </a:r>
          </a:p>
          <a:p>
            <a:pPr marL="731520" lvl="2" indent="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     </a:t>
            </a:r>
            <a:r>
              <a:rPr lang="en-US" dirty="0" smtClean="0">
                <a:hlinkClick r:id="rId2"/>
              </a:rPr>
              <a:t>Republican National Convention</a:t>
            </a:r>
            <a:endParaRPr lang="en-US" dirty="0" smtClean="0"/>
          </a:p>
          <a:p>
            <a:pPr marL="1188720" lvl="3" indent="-182880" eaLnBrk="1" fontAlgn="auto" hangingPunct="1"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"/>
              <a:buChar char=""/>
              <a:defRPr/>
            </a:pPr>
            <a:r>
              <a:rPr lang="en-US" dirty="0" smtClean="0"/>
              <a:t>Democrat National Convention–Charlotte, North Carolina </a:t>
            </a:r>
            <a:r>
              <a:rPr lang="en-US" dirty="0" smtClean="0">
                <a:hlinkClick r:id="rId3"/>
              </a:rPr>
              <a:t>Democratic National Convention</a:t>
            </a:r>
            <a:endParaRPr lang="en-US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Each state is given a certain number of delegates to represent the state.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2438400"/>
            <a:ext cx="23590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/>
              <a:t>Presidential Primaries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51054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b="1" u="sng" dirty="0" smtClean="0"/>
              <a:t>Presidential Primary</a:t>
            </a:r>
            <a:endParaRPr lang="en-US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An election in which a party’s voters </a:t>
            </a:r>
          </a:p>
          <a:p>
            <a:pPr marL="1074420" lvl="2" indent="-34290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+mj-lt"/>
              <a:buAutoNum type="arabicPeriod"/>
              <a:defRPr/>
            </a:pPr>
            <a:r>
              <a:rPr lang="en-US" sz="2400" dirty="0" smtClean="0"/>
              <a:t>Choose some or all of the State party organization’s delegates to their party’s national convention</a:t>
            </a:r>
          </a:p>
          <a:p>
            <a:pPr marL="1074420" lvl="2" indent="-34290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+mj-lt"/>
              <a:buAutoNum type="arabicPeriod"/>
              <a:defRPr/>
            </a:pPr>
            <a:r>
              <a:rPr lang="en-US" sz="2400" dirty="0" smtClean="0"/>
              <a:t>Express a preference among various contenders for their party’s presidential nomination</a:t>
            </a:r>
          </a:p>
          <a:p>
            <a:pPr marL="9144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/>
          </a:p>
          <a:p>
            <a:pPr marL="9144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1074420" lvl="2" indent="-34290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+mj-lt"/>
              <a:buAutoNum type="arabicPeriod"/>
              <a:defRPr/>
            </a:pPr>
            <a:endParaRPr lang="en-US" dirty="0"/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3962400" y="4464050"/>
            <a:ext cx="1600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257" y="2895600"/>
            <a:ext cx="2780844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/>
              <a:t>Caucuses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267200" cy="4953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A closed meeting of members of a political party who gather to select delegates to the national convention.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The Iowa caucuses generally get the most attention, largely because they are now the first delegate-selection event held in every presidential election season.</a:t>
            </a:r>
            <a:endParaRPr lang="en-US" dirty="0"/>
          </a:p>
        </p:txBody>
      </p:sp>
      <p:pic>
        <p:nvPicPr>
          <p:cNvPr id="12292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286000"/>
            <a:ext cx="3657600" cy="2444750"/>
          </a:xfrm>
        </p:spPr>
      </p:pic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5029200" y="4844256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/>
              <a:t>Iowa Caucus,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/>
              <a:t>Securing the Nomination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3820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2200" b="1" dirty="0" smtClean="0"/>
              <a:t>The National Conventions </a:t>
            </a:r>
            <a:r>
              <a:rPr lang="en-US" sz="2200" b="1" dirty="0"/>
              <a:t>H</a:t>
            </a:r>
            <a:r>
              <a:rPr lang="en-US" sz="2200" b="1" dirty="0" smtClean="0"/>
              <a:t>ave </a:t>
            </a:r>
            <a:r>
              <a:rPr lang="en-US" sz="2200" b="1" dirty="0"/>
              <a:t>T</a:t>
            </a:r>
            <a:r>
              <a:rPr lang="en-US" sz="2200" b="1" dirty="0" smtClean="0"/>
              <a:t>hree </a:t>
            </a:r>
            <a:r>
              <a:rPr lang="en-US" sz="2200" b="1" dirty="0"/>
              <a:t>M</a:t>
            </a:r>
            <a:r>
              <a:rPr lang="en-US" sz="2200" b="1" dirty="0" smtClean="0"/>
              <a:t>ajor </a:t>
            </a:r>
            <a:r>
              <a:rPr lang="en-US" sz="2200" b="1" dirty="0"/>
              <a:t>G</a:t>
            </a:r>
            <a:r>
              <a:rPr lang="en-US" sz="2200" b="1" dirty="0" smtClean="0"/>
              <a:t>oals:</a:t>
            </a:r>
          </a:p>
          <a:p>
            <a:pPr marL="82296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smtClean="0"/>
              <a:t>Naming the party’s presidential and vice-presidential candidates</a:t>
            </a:r>
          </a:p>
          <a:p>
            <a:pPr marL="36576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200" dirty="0" smtClean="0"/>
          </a:p>
          <a:p>
            <a:pPr marL="822960" lvl="1" indent="-457200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sz="2200" dirty="0" smtClean="0"/>
              <a:t>Bringing the various factions and the leading personalities in the party together in one place for a common purpose</a:t>
            </a:r>
          </a:p>
          <a:p>
            <a:pPr marL="36576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200" dirty="0" smtClean="0"/>
          </a:p>
          <a:p>
            <a:pPr marL="822960" lvl="1" indent="-457200" eaLnBrk="1" fontAlgn="auto" hangingPunct="1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US" sz="2200" dirty="0" smtClean="0"/>
              <a:t>Adopting the party’s platform – it formal statement of basic principles, stands on major policy matters, and objectives for the campaign and beyond.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838"/>
            <a:ext cx="9144000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975"/>
            <a:ext cx="914400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4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Presidential election</a:t>
            </a:r>
            <a:endParaRPr lang="en-US" dirty="0"/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105400"/>
            <a:ext cx="6172200" cy="590550"/>
          </a:xfrm>
        </p:spPr>
        <p:txBody>
          <a:bodyPr/>
          <a:lstStyle/>
          <a:p>
            <a:pPr algn="r" eaLnBrk="1" hangingPunct="1"/>
            <a:r>
              <a:rPr lang="en-US" sz="2800" dirty="0" smtClean="0"/>
              <a:t>Chapter 13 Section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457</TotalTime>
  <Words>937</Words>
  <Application>Microsoft Office PowerPoint</Application>
  <PresentationFormat>On-screen Show (4:3)</PresentationFormat>
  <Paragraphs>105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Century Schoolbook</vt:lpstr>
      <vt:lpstr>Wingdings</vt:lpstr>
      <vt:lpstr>Wingdings 2</vt:lpstr>
      <vt:lpstr>Oriel</vt:lpstr>
      <vt:lpstr>Presidential Nominations</vt:lpstr>
      <vt:lpstr>Does the nominating system allow Americans to choose the best candidates for president?</vt:lpstr>
      <vt:lpstr>National Conventions</vt:lpstr>
      <vt:lpstr>Presidential Primaries</vt:lpstr>
      <vt:lpstr>Caucuses</vt:lpstr>
      <vt:lpstr>Securing the Nomination</vt:lpstr>
      <vt:lpstr>PowerPoint Presentation</vt:lpstr>
      <vt:lpstr>PowerPoint Presentation</vt:lpstr>
      <vt:lpstr>The Presidential election</vt:lpstr>
      <vt:lpstr>Does the election process serve the goals of American democracy today?</vt:lpstr>
      <vt:lpstr>The Presidential Campaign</vt:lpstr>
      <vt:lpstr>The Presidential campaign-Debates</vt:lpstr>
      <vt:lpstr>The Election</vt:lpstr>
      <vt:lpstr>Counting the Electoral Votes</vt:lpstr>
      <vt:lpstr>What happens if no candidate wins the majority of electoral votes?</vt:lpstr>
      <vt:lpstr>PRESIDENTIAL INNAUGURATION</vt:lpstr>
      <vt:lpstr>PRESIDENTIAL INNAUGURATION</vt:lpstr>
      <vt:lpstr>PRESIDENTIAL INNAUGURATION</vt:lpstr>
      <vt:lpstr>Flaws in the Electoral College</vt:lpstr>
      <vt:lpstr>Proposed Reforms</vt:lpstr>
      <vt:lpstr>Proposed Reforms</vt:lpstr>
      <vt:lpstr>Defending the Electoral College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Presidential Nominations</dc:title>
  <dc:creator>Xuser</dc:creator>
  <cp:lastModifiedBy>Robert Murray</cp:lastModifiedBy>
  <cp:revision>20</cp:revision>
  <dcterms:created xsi:type="dcterms:W3CDTF">2012-07-17T11:59:03Z</dcterms:created>
  <dcterms:modified xsi:type="dcterms:W3CDTF">2016-05-22T17:33:36Z</dcterms:modified>
</cp:coreProperties>
</file>