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8" r:id="rId3"/>
    <p:sldId id="263" r:id="rId4"/>
    <p:sldId id="257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10401" y="2892277"/>
            <a:ext cx="1905000" cy="16459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Chapter 11-Section 1</a:t>
            </a:r>
            <a:endParaRPr lang="en-US" sz="24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atin typeface="Goudy Old Style" panose="02020502050305020303" pitchFamily="18" charset="0"/>
              </a:rPr>
              <a:t>Expressed Powers of Money and Commerce</a:t>
            </a:r>
          </a:p>
        </p:txBody>
      </p:sp>
    </p:spTree>
    <p:extLst>
      <p:ext uri="{BB962C8B-B14F-4D97-AF65-F5344CB8AC3E}">
        <p14:creationId xmlns:p14="http://schemas.microsoft.com/office/powerpoint/2010/main" val="380865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460247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Goudy Old Style" panose="02020502050305020303" pitchFamily="18" charset="0"/>
              </a:rPr>
              <a:t>Pair </a:t>
            </a:r>
            <a:r>
              <a:rPr lang="en-US" sz="2400" dirty="0" smtClean="0">
                <a:latin typeface="Goudy Old Style" panose="02020502050305020303" pitchFamily="18" charset="0"/>
              </a:rPr>
              <a:t>up with an elbow partner…you </a:t>
            </a:r>
            <a:r>
              <a:rPr lang="en-US" sz="2400" dirty="0" smtClean="0">
                <a:latin typeface="Goudy Old Style" panose="02020502050305020303" pitchFamily="18" charset="0"/>
              </a:rPr>
              <a:t>need pen and paper with both full names at the top. Title </a:t>
            </a:r>
            <a:r>
              <a:rPr lang="en-US" sz="2400" dirty="0" smtClean="0">
                <a:latin typeface="Goudy Old Style" panose="02020502050305020303" pitchFamily="18" charset="0"/>
              </a:rPr>
              <a:t>it “Taxes” </a:t>
            </a:r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1.) In your </a:t>
            </a:r>
            <a:r>
              <a:rPr lang="en-US" sz="2400" dirty="0" smtClean="0">
                <a:latin typeface="Goudy Old Style" panose="02020502050305020303" pitchFamily="18" charset="0"/>
              </a:rPr>
              <a:t>words explain what </a:t>
            </a:r>
            <a:r>
              <a:rPr lang="en-US" sz="2400" dirty="0" smtClean="0">
                <a:latin typeface="Goudy Old Style" panose="02020502050305020303" pitchFamily="18" charset="0"/>
              </a:rPr>
              <a:t>is a tax, and what </a:t>
            </a:r>
            <a:r>
              <a:rPr lang="en-US" sz="2400" dirty="0" smtClean="0">
                <a:latin typeface="Goudy Old Style" panose="02020502050305020303" pitchFamily="18" charset="0"/>
              </a:rPr>
              <a:t>it is used for</a:t>
            </a:r>
            <a:r>
              <a:rPr lang="en-US" sz="2400" dirty="0" smtClean="0">
                <a:latin typeface="Goudy Old Style" panose="02020502050305020303" pitchFamily="18" charset="0"/>
              </a:rPr>
              <a:t>?</a:t>
            </a:r>
          </a:p>
          <a:p>
            <a:pPr marL="45720" indent="0">
              <a:buNone/>
            </a:pPr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2</a:t>
            </a:r>
            <a:r>
              <a:rPr lang="en-US" sz="2400" dirty="0" smtClean="0">
                <a:latin typeface="Goudy Old Style" panose="02020502050305020303" pitchFamily="18" charset="0"/>
              </a:rPr>
              <a:t>.) Give yourself </a:t>
            </a:r>
            <a:r>
              <a:rPr lang="en-US" sz="2400" dirty="0">
                <a:latin typeface="Goudy Old Style" panose="02020502050305020303" pitchFamily="18" charset="0"/>
              </a:rPr>
              <a:t>2</a:t>
            </a:r>
            <a:r>
              <a:rPr lang="en-US" sz="2400" dirty="0" smtClean="0">
                <a:latin typeface="Goudy Old Style" panose="02020502050305020303" pitchFamily="18" charset="0"/>
              </a:rPr>
              <a:t> </a:t>
            </a:r>
            <a:r>
              <a:rPr lang="en-US" sz="2400" dirty="0" smtClean="0">
                <a:latin typeface="Goudy Old Style" panose="02020502050305020303" pitchFamily="18" charset="0"/>
              </a:rPr>
              <a:t>points for every example you can think of types of tax (you might know 3 types)</a:t>
            </a:r>
          </a:p>
          <a:p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3</a:t>
            </a:r>
            <a:r>
              <a:rPr lang="en-US" sz="2400" dirty="0" smtClean="0">
                <a:latin typeface="Goudy Old Style" panose="02020502050305020303" pitchFamily="18" charset="0"/>
              </a:rPr>
              <a:t>.) Give yourself </a:t>
            </a:r>
            <a:r>
              <a:rPr lang="en-US" sz="2400" dirty="0">
                <a:latin typeface="Goudy Old Style" panose="02020502050305020303" pitchFamily="18" charset="0"/>
              </a:rPr>
              <a:t>2</a:t>
            </a:r>
            <a:r>
              <a:rPr lang="en-US" sz="2400" dirty="0" smtClean="0">
                <a:latin typeface="Goudy Old Style" panose="02020502050305020303" pitchFamily="18" charset="0"/>
              </a:rPr>
              <a:t> </a:t>
            </a:r>
            <a:r>
              <a:rPr lang="en-US" sz="2400" dirty="0" smtClean="0">
                <a:latin typeface="Goudy Old Style" panose="02020502050305020303" pitchFamily="18" charset="0"/>
              </a:rPr>
              <a:t>points for every example you can think of </a:t>
            </a:r>
            <a:r>
              <a:rPr lang="en-US" sz="2400" dirty="0" smtClean="0">
                <a:latin typeface="Goudy Old Style" panose="02020502050305020303" pitchFamily="18" charset="0"/>
              </a:rPr>
              <a:t>that </a:t>
            </a:r>
            <a:r>
              <a:rPr lang="en-US" sz="2400" dirty="0" smtClean="0">
                <a:latin typeface="Goudy Old Style" panose="02020502050305020303" pitchFamily="18" charset="0"/>
              </a:rPr>
              <a:t>taxes go to…put them in list form </a:t>
            </a:r>
            <a:r>
              <a:rPr lang="en-US" sz="2400" dirty="0" smtClean="0">
                <a:latin typeface="Goudy Old Style" panose="02020502050305020303" pitchFamily="18" charset="0"/>
              </a:rPr>
              <a:t>(Remember </a:t>
            </a:r>
            <a:r>
              <a:rPr lang="en-US" sz="2400" dirty="0" smtClean="0">
                <a:latin typeface="Goudy Old Style" panose="02020502050305020303" pitchFamily="18" charset="0"/>
              </a:rPr>
              <a:t>we are talking about the Federal Government…choose examples you think the Federal Government would pay for) </a:t>
            </a:r>
            <a:endParaRPr lang="en-US" sz="24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Taxes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06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/>
          </a:bodyPr>
          <a:lstStyle/>
          <a:p>
            <a:r>
              <a:rPr lang="en-US" sz="2600" b="1" u="sng" dirty="0">
                <a:latin typeface="Goudy Old Style" panose="02020502050305020303" pitchFamily="18" charset="0"/>
              </a:rPr>
              <a:t>Expressed 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explicitly and in specific wording in the constitution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Implied </a:t>
            </a:r>
            <a:r>
              <a:rPr lang="en-US" sz="2600" b="1" u="sng" dirty="0">
                <a:latin typeface="Goudy Old Style" panose="02020502050305020303" pitchFamily="18" charset="0"/>
              </a:rPr>
              <a:t>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by reasonable deduction from the expressed powers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Inherent </a:t>
            </a:r>
            <a:r>
              <a:rPr lang="en-US" sz="2600" b="1" u="sng" dirty="0">
                <a:latin typeface="Goudy Old Style" panose="02020502050305020303" pitchFamily="18" charset="0"/>
              </a:rPr>
              <a:t>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because it created a national government 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Commerce </a:t>
            </a:r>
            <a:r>
              <a:rPr lang="en-US" sz="2600" b="1" u="sng" dirty="0">
                <a:latin typeface="Goudy Old Style" panose="02020502050305020303" pitchFamily="18" charset="0"/>
              </a:rPr>
              <a:t>Power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The power of Congress to regulate interstate and foreign trade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5847"/>
            <a:ext cx="8533660" cy="1054394"/>
          </a:xfrm>
        </p:spPr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Congressional Powers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2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407893" cy="48006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tax</a:t>
            </a:r>
          </a:p>
          <a:p>
            <a:endParaRPr lang="en-US" sz="2200" dirty="0"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The lack of the power to tax was a leading cause of creation of the Constitution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Congress had to beg the states for money…most states essentially ignored requests from Congress</a:t>
            </a:r>
          </a:p>
          <a:p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Purpose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To pay debts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Provide for the common defense and general welfare…in other words, to meet public needs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Protect domestic industry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Money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0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683" y="1600200"/>
            <a:ext cx="8407893" cy="4910329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>
                <a:latin typeface="Goudy Old Style" panose="02020502050305020303" pitchFamily="18" charset="0"/>
              </a:rPr>
              <a:t>There are </a:t>
            </a:r>
            <a:r>
              <a:rPr lang="en-US" sz="22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two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 general types of tax: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Direct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and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Indirect</a:t>
            </a:r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endParaRPr lang="en-US" sz="2200" dirty="0" smtClean="0">
              <a:latin typeface="Goudy Old Style" panose="02020502050305020303" pitchFamily="18" charset="0"/>
            </a:endParaRPr>
          </a:p>
          <a:p>
            <a:r>
              <a:rPr lang="en-US" sz="2200" dirty="0" smtClean="0">
                <a:latin typeface="Goudy Old Style" panose="02020502050305020303" pitchFamily="18" charset="0"/>
              </a:rPr>
              <a:t>:</a:t>
            </a:r>
            <a:r>
              <a:rPr lang="en-US" sz="2200" dirty="0">
                <a:solidFill>
                  <a:srgbClr val="FF0000"/>
                </a:solidFill>
                <a:latin typeface="Goudy Old Style" panose="02020502050305020303" pitchFamily="18" charset="0"/>
              </a:rPr>
              <a:t>Direct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Tax:</a:t>
            </a:r>
            <a:r>
              <a:rPr lang="en-US" sz="2200" dirty="0" smtClean="0">
                <a:latin typeface="Goudy Old Style" panose="02020502050305020303" pitchFamily="18" charset="0"/>
              </a:rPr>
              <a:t> paid directly to the government by the person on whom it is imposed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Income 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FICA (payroll)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Capital gains: (stocks and real estate)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Estate (death): exempt for first 5.4 million of value of estate </a:t>
            </a:r>
          </a:p>
          <a:p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Indirect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Tax: </a:t>
            </a:r>
            <a:r>
              <a:rPr lang="en-US" sz="2200" dirty="0" smtClean="0">
                <a:latin typeface="Goudy Old Style" panose="02020502050305020303" pitchFamily="18" charset="0"/>
              </a:rPr>
              <a:t>Paid to the government by someone else and then passed on to you as the consumer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Fuel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Alcohol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Cigarettes 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Tariffs: a tax on foreign goods imported into country (cars, food, appliances, etc.)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Types of taxes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3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borrow money</a:t>
            </a:r>
          </a:p>
          <a:p>
            <a:endParaRPr lang="en-US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How?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Issues or creates debt in the form of: bonds, bills and notes</a:t>
            </a:r>
          </a:p>
          <a:p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Public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debt: </a:t>
            </a:r>
          </a:p>
          <a:p>
            <a:pPr lvl="1"/>
            <a:r>
              <a:rPr lang="en-US" sz="2000" dirty="0">
                <a:latin typeface="Goudy Old Style" panose="02020502050305020303" pitchFamily="18" charset="0"/>
              </a:rPr>
              <a:t>A</a:t>
            </a:r>
            <a:r>
              <a:rPr lang="en-US" sz="2000" dirty="0" smtClean="0">
                <a:latin typeface="Goudy Old Style" panose="02020502050305020303" pitchFamily="18" charset="0"/>
              </a:rPr>
              <a:t>ll of the unpaid money borrowed by Congress </a:t>
            </a:r>
          </a:p>
          <a:p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Deficit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financing: </a:t>
            </a:r>
            <a:r>
              <a:rPr lang="en-US" dirty="0" smtClean="0">
                <a:latin typeface="Goudy Old Style" panose="02020502050305020303" pitchFamily="18" charset="0"/>
              </a:rPr>
              <a:t>also called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Deficit spending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Government spends more than it earns each year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Borrows – issues more debt to make up the difference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CAUSES: downturn in national economy, major tax cuts (less income to the government), the “War on Terrorism” and wars in Iraq and Afghanistan</a:t>
            </a:r>
            <a:endParaRPr lang="en-US" sz="20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Debt 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coin money</a:t>
            </a: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With independence, a stable system of currency (money) collapsed: each state issued its own currency and some people still used English and Spanish coins as well. Money without taxing power is worthless.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Creating a stable uniform currency was beneficial to the nation</a:t>
            </a:r>
          </a:p>
          <a:p>
            <a:endParaRPr lang="en-US" sz="19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Legal </a:t>
            </a:r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tender: 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Any kind of money that by law a creditor must accept as payment for debts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First paper currency that was legal tender wasn’t printed until 1863!</a:t>
            </a:r>
          </a:p>
          <a:p>
            <a:endParaRPr lang="en-US" sz="19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Bankruptcy</a:t>
            </a:r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When a Federal court determines that a person or company is insolvent: unable to pay their debts in full </a:t>
            </a:r>
            <a:endParaRPr lang="en-US" sz="19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55847"/>
            <a:ext cx="8763000" cy="863353"/>
          </a:xfrm>
        </p:spPr>
        <p:txBody>
          <a:bodyPr/>
          <a:lstStyle/>
          <a:p>
            <a:r>
              <a:rPr lang="en-US" sz="4800" b="1" dirty="0" smtClean="0">
                <a:latin typeface="Goudy Old Style" panose="02020502050305020303" pitchFamily="18" charset="0"/>
              </a:rPr>
              <a:t>Currency &amp; </a:t>
            </a:r>
            <a:r>
              <a:rPr lang="en-US" sz="4800" b="1" u="sng" dirty="0" smtClean="0">
                <a:latin typeface="Goudy Old Style" panose="02020502050305020303" pitchFamily="18" charset="0"/>
              </a:rPr>
              <a:t>bankruptcy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57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regulate interstate and foreign commerce (trade)</a:t>
            </a:r>
          </a:p>
          <a:p>
            <a:pPr marL="45720" indent="0">
              <a:buNone/>
            </a:pPr>
            <a:endParaRPr lang="en-US" sz="24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lack of the power to regulate commerce was a leading cause of the creation of the Constitution</a:t>
            </a:r>
          </a:p>
          <a:p>
            <a:endParaRPr lang="en-US" sz="24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Effect</a:t>
            </a:r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This power is responsible for building a strong and United States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Regulates commerce with foreign nations &amp; between states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Helps to prevent monopolies by corporations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Has extended Federal authority into many areas of American life (the ban on discrimination based on race, color, religion, gender or national origin is an example)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commerce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Goudy Old Style" panose="02020502050305020303" pitchFamily="18" charset="0"/>
              </a:rPr>
              <a:t>Adapted from Mr. </a:t>
            </a:r>
            <a:r>
              <a:rPr lang="en-US" sz="2800" dirty="0" err="1">
                <a:latin typeface="Goudy Old Style" panose="02020502050305020303" pitchFamily="18" charset="0"/>
              </a:rPr>
              <a:t>Rosenstock’s</a:t>
            </a:r>
            <a:r>
              <a:rPr lang="en-US" sz="2800" dirty="0">
                <a:latin typeface="Goudy Old Style" panose="02020502050305020303" pitchFamily="18" charset="0"/>
              </a:rPr>
              <a:t> Presentation “Everything you wanted to know about the </a:t>
            </a:r>
            <a:r>
              <a:rPr lang="en-US" sz="2800" dirty="0" smtClean="0">
                <a:latin typeface="Goudy Old Style" panose="02020502050305020303" pitchFamily="18" charset="0"/>
              </a:rPr>
              <a:t>Expressed </a:t>
            </a:r>
            <a:r>
              <a:rPr lang="en-US" sz="2800" dirty="0">
                <a:latin typeface="Goudy Old Style" panose="02020502050305020303" pitchFamily="18" charset="0"/>
              </a:rPr>
              <a:t>Powers of Money and Commerce”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Sources 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349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307</TotalTime>
  <Words>642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Franklin Gothic Medium</vt:lpstr>
      <vt:lpstr>Goudy Old Style</vt:lpstr>
      <vt:lpstr>Wingdings</vt:lpstr>
      <vt:lpstr>Wingdings 2</vt:lpstr>
      <vt:lpstr>Grid</vt:lpstr>
      <vt:lpstr>Expressed Powers of Money and Commerce</vt:lpstr>
      <vt:lpstr>Taxes</vt:lpstr>
      <vt:lpstr>Congressional Powers </vt:lpstr>
      <vt:lpstr>Money</vt:lpstr>
      <vt:lpstr>Types of taxes</vt:lpstr>
      <vt:lpstr>Debt </vt:lpstr>
      <vt:lpstr>Currency &amp; bankruptcy</vt:lpstr>
      <vt:lpstr>commerce</vt:lpstr>
      <vt:lpstr>Sources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Expressed Powers of Money and Commerce</dc:title>
  <dc:creator>455</dc:creator>
  <cp:lastModifiedBy>Robert Murray</cp:lastModifiedBy>
  <cp:revision>29</cp:revision>
  <dcterms:created xsi:type="dcterms:W3CDTF">2015-11-08T00:33:48Z</dcterms:created>
  <dcterms:modified xsi:type="dcterms:W3CDTF">2016-05-08T08:04:50Z</dcterms:modified>
</cp:coreProperties>
</file>