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7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6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>
                <a:latin typeface="Goudy Old Style" panose="02020502050305020303" pitchFamily="18" charset="0"/>
              </a:rPr>
              <a:t>Congress</a:t>
            </a:r>
            <a:endParaRPr lang="en-US" sz="8800" dirty="0">
              <a:latin typeface="Goudy Old Style" panose="020205020503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Goudy Old Style" panose="02020502050305020303" pitchFamily="18" charset="0"/>
              </a:rPr>
              <a:t>Chapter 10</a:t>
            </a:r>
            <a:endParaRPr lang="en-US" sz="4000" dirty="0"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088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oudy Old Style" panose="02020502050305020303" pitchFamily="18" charset="0"/>
              </a:rPr>
              <a:t>Special </a:t>
            </a:r>
            <a:r>
              <a:rPr lang="en-US" dirty="0">
                <a:latin typeface="Goudy Old Style" panose="02020502050305020303" pitchFamily="18" charset="0"/>
              </a:rPr>
              <a:t>Sessions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latin typeface="Goudy Old Style" panose="02020502050305020303" pitchFamily="18" charset="0"/>
              </a:rPr>
              <a:t>President Truman called the most recent one in 1948 to deal with anti-inflation and welfare after WWII.</a:t>
            </a:r>
          </a:p>
          <a:p>
            <a:r>
              <a:rPr lang="en-US" sz="3600" dirty="0">
                <a:latin typeface="Goudy Old Style" panose="02020502050305020303" pitchFamily="18" charset="0"/>
              </a:rPr>
              <a:t>Each house can be called into special session separately.</a:t>
            </a:r>
          </a:p>
          <a:p>
            <a:r>
              <a:rPr lang="en-US" sz="3600" dirty="0">
                <a:latin typeface="Goudy Old Style" panose="02020502050305020303" pitchFamily="18" charset="0"/>
              </a:rPr>
              <a:t>The Senate has been called </a:t>
            </a:r>
            <a:r>
              <a:rPr lang="en-US" sz="3600" dirty="0" smtClean="0">
                <a:latin typeface="Goudy Old Style" panose="02020502050305020303" pitchFamily="18" charset="0"/>
              </a:rPr>
              <a:t>forty-six </a:t>
            </a:r>
            <a:r>
              <a:rPr lang="en-US" sz="3600" dirty="0">
                <a:latin typeface="Goudy Old Style" panose="02020502050305020303" pitchFamily="18" charset="0"/>
              </a:rPr>
              <a:t>times to consider treaties or presidential appointments</a:t>
            </a:r>
          </a:p>
          <a:p>
            <a:r>
              <a:rPr lang="en-US" sz="3600" dirty="0">
                <a:latin typeface="Goudy Old Style" panose="02020502050305020303" pitchFamily="18" charset="0"/>
              </a:rPr>
              <a:t>The House has never been called separately</a:t>
            </a:r>
          </a:p>
        </p:txBody>
      </p:sp>
    </p:spTree>
    <p:extLst>
      <p:ext uri="{BB962C8B-B14F-4D97-AF65-F5344CB8AC3E}">
        <p14:creationId xmlns:p14="http://schemas.microsoft.com/office/powerpoint/2010/main" val="14012998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4400" smtClean="0">
                <a:latin typeface="Goudy Old Style" pitchFamily="18" charset="0"/>
              </a:rPr>
              <a:t>House of Representatives </a:t>
            </a:r>
            <a:br>
              <a:rPr lang="en-US" altLang="en-US" sz="4400" smtClean="0">
                <a:latin typeface="Goudy Old Style" pitchFamily="18" charset="0"/>
              </a:rPr>
            </a:br>
            <a:r>
              <a:rPr lang="en-US" altLang="en-US" sz="4400" smtClean="0">
                <a:latin typeface="Goudy Old Style" pitchFamily="18" charset="0"/>
              </a:rPr>
              <a:t>vs. </a:t>
            </a:r>
            <a:br>
              <a:rPr lang="en-US" altLang="en-US" sz="4400" smtClean="0">
                <a:latin typeface="Goudy Old Style" pitchFamily="18" charset="0"/>
              </a:rPr>
            </a:br>
            <a:r>
              <a:rPr lang="en-US" altLang="en-US" sz="4400" smtClean="0">
                <a:latin typeface="Goudy Old Style" pitchFamily="18" charset="0"/>
              </a:rPr>
              <a:t>The Senate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4978400" y="4800601"/>
            <a:ext cx="6502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bg1"/>
                </a:solidFill>
                <a:latin typeface="Goudy Old Style" pitchFamily="18" charset="0"/>
              </a:rPr>
              <a:t>Chapter 10-Section 2 and 3</a:t>
            </a:r>
          </a:p>
        </p:txBody>
      </p:sp>
    </p:spTree>
    <p:extLst>
      <p:ext uri="{BB962C8B-B14F-4D97-AF65-F5344CB8AC3E}">
        <p14:creationId xmlns:p14="http://schemas.microsoft.com/office/powerpoint/2010/main" val="351542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smtClean="0">
                <a:latin typeface="Goudy Old Style" pitchFamily="18" charset="0"/>
              </a:rPr>
              <a:t>Membership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117601" y="2362201"/>
            <a:ext cx="5033433" cy="37242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3600" b="1" u="sng" smtClean="0">
                <a:latin typeface="Goudy Old Style" pitchFamily="18" charset="0"/>
              </a:rPr>
              <a:t>HOUSE</a:t>
            </a:r>
          </a:p>
          <a:p>
            <a:pPr eaLnBrk="1" hangingPunct="1"/>
            <a:r>
              <a:rPr lang="en-US" altLang="en-US" sz="3600" smtClean="0">
                <a:latin typeface="Goudy Old Style" pitchFamily="18" charset="0"/>
              </a:rPr>
              <a:t>435 members; each state’s delegation is determined by its population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6341534" y="2362201"/>
            <a:ext cx="5033433" cy="37242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3600" b="1" u="sng" smtClean="0">
                <a:latin typeface="Goudy Old Style" pitchFamily="18" charset="0"/>
              </a:rPr>
              <a:t>SENATE</a:t>
            </a:r>
          </a:p>
          <a:p>
            <a:pPr eaLnBrk="1" hangingPunct="1"/>
            <a:r>
              <a:rPr lang="en-US" altLang="en-US" sz="3600" smtClean="0">
                <a:latin typeface="Goudy Old Style" pitchFamily="18" charset="0"/>
              </a:rPr>
              <a:t>100 members (two per state)</a:t>
            </a:r>
          </a:p>
        </p:txBody>
      </p:sp>
    </p:spTree>
    <p:extLst>
      <p:ext uri="{BB962C8B-B14F-4D97-AF65-F5344CB8AC3E}">
        <p14:creationId xmlns:p14="http://schemas.microsoft.com/office/powerpoint/2010/main" val="313393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build="p"/>
      <p:bldP spid="307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smtClean="0">
                <a:latin typeface="Goudy Old Style" pitchFamily="18" charset="0"/>
              </a:rPr>
              <a:t>Qualifications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117601" y="2362201"/>
            <a:ext cx="5033433" cy="37242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3600" b="1" u="sng" smtClean="0">
                <a:latin typeface="Goudy Old Style" pitchFamily="18" charset="0"/>
              </a:rPr>
              <a:t>HOUSE</a:t>
            </a:r>
          </a:p>
          <a:p>
            <a:pPr eaLnBrk="1" hangingPunct="1"/>
            <a:r>
              <a:rPr lang="en-US" altLang="en-US" sz="3600" smtClean="0">
                <a:latin typeface="Goudy Old Style" pitchFamily="18" charset="0"/>
              </a:rPr>
              <a:t>Need to be at least 25 years old, U.S. citizen for 7 years, resident of the state represented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6341534" y="2362201"/>
            <a:ext cx="5033433" cy="37242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3600" b="1" u="sng" smtClean="0">
                <a:latin typeface="Goudy Old Style" pitchFamily="18" charset="0"/>
              </a:rPr>
              <a:t>SENATE</a:t>
            </a:r>
          </a:p>
          <a:p>
            <a:pPr eaLnBrk="1" hangingPunct="1"/>
            <a:r>
              <a:rPr lang="en-US" altLang="en-US" sz="3600" smtClean="0">
                <a:latin typeface="Goudy Old Style" pitchFamily="18" charset="0"/>
              </a:rPr>
              <a:t>Need to be at least 30 years old, U.S. citizen for 9 years, resident of the state represented</a:t>
            </a:r>
          </a:p>
        </p:txBody>
      </p:sp>
    </p:spTree>
    <p:extLst>
      <p:ext uri="{BB962C8B-B14F-4D97-AF65-F5344CB8AC3E}">
        <p14:creationId xmlns:p14="http://schemas.microsoft.com/office/powerpoint/2010/main" val="1516491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1000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1000"/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build="p"/>
      <p:bldP spid="410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smtClean="0">
                <a:latin typeface="Goudy Old Style" pitchFamily="18" charset="0"/>
              </a:rPr>
              <a:t>Term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117601" y="2362201"/>
            <a:ext cx="5033433" cy="37242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3600" u="sng" smtClean="0">
                <a:latin typeface="Goudy Old Style" pitchFamily="18" charset="0"/>
              </a:rPr>
              <a:t>HOUSE</a:t>
            </a:r>
          </a:p>
          <a:p>
            <a:pPr eaLnBrk="1" hangingPunct="1"/>
            <a:r>
              <a:rPr lang="en-US" altLang="en-US" sz="3600" smtClean="0">
                <a:latin typeface="Goudy Old Style" pitchFamily="18" charset="0"/>
              </a:rPr>
              <a:t>2 years, entire House must be elected every two years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6341534" y="2362201"/>
            <a:ext cx="5033433" cy="37242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3600" u="sng" smtClean="0">
                <a:latin typeface="Goudy Old Style" pitchFamily="18" charset="0"/>
              </a:rPr>
              <a:t>SENATE</a:t>
            </a:r>
          </a:p>
          <a:p>
            <a:pPr eaLnBrk="1" hangingPunct="1"/>
            <a:r>
              <a:rPr lang="en-US" altLang="en-US" sz="3600" smtClean="0">
                <a:latin typeface="Goudy Old Style" pitchFamily="18" charset="0"/>
              </a:rPr>
              <a:t>6 years with staggered elections, 1/3 of the members elected every 2 years</a:t>
            </a:r>
          </a:p>
        </p:txBody>
      </p:sp>
    </p:spTree>
    <p:extLst>
      <p:ext uri="{BB962C8B-B14F-4D97-AF65-F5344CB8AC3E}">
        <p14:creationId xmlns:p14="http://schemas.microsoft.com/office/powerpoint/2010/main" val="816014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build="p"/>
      <p:bldP spid="512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smtClean="0">
                <a:latin typeface="Goudy Old Style" pitchFamily="18" charset="0"/>
              </a:rPr>
              <a:t>How Elected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117601" y="2362201"/>
            <a:ext cx="5033433" cy="37242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3600" u="sng" smtClean="0">
                <a:latin typeface="Goudy Old Style" pitchFamily="18" charset="0"/>
              </a:rPr>
              <a:t>HOUSE</a:t>
            </a:r>
          </a:p>
          <a:p>
            <a:pPr eaLnBrk="1" hangingPunct="1"/>
            <a:r>
              <a:rPr lang="en-US" altLang="en-US" sz="3600" smtClean="0">
                <a:latin typeface="Goudy Old Style" pitchFamily="18" charset="0"/>
              </a:rPr>
              <a:t>Directly by the voters of a district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6341534" y="2362201"/>
            <a:ext cx="5033433" cy="37242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3500" u="sng" smtClean="0">
                <a:latin typeface="Goudy Old Style" pitchFamily="18" charset="0"/>
              </a:rPr>
              <a:t>SENATE</a:t>
            </a:r>
          </a:p>
          <a:p>
            <a:pPr eaLnBrk="1" hangingPunct="1"/>
            <a:r>
              <a:rPr lang="en-US" altLang="en-US" sz="3500" smtClean="0">
                <a:latin typeface="Goudy Old Style" pitchFamily="18" charset="0"/>
              </a:rPr>
              <a:t>Directly by the voters of a state (17</a:t>
            </a:r>
            <a:r>
              <a:rPr lang="en-US" altLang="en-US" sz="3500" baseline="30000" smtClean="0">
                <a:latin typeface="Goudy Old Style" pitchFamily="18" charset="0"/>
              </a:rPr>
              <a:t>th</a:t>
            </a:r>
            <a:r>
              <a:rPr lang="en-US" altLang="en-US" sz="3500" smtClean="0">
                <a:latin typeface="Goudy Old Style" pitchFamily="18" charset="0"/>
              </a:rPr>
              <a:t> amendment), originally, state legislature chose them</a:t>
            </a:r>
          </a:p>
        </p:txBody>
      </p:sp>
    </p:spTree>
    <p:extLst>
      <p:ext uri="{BB962C8B-B14F-4D97-AF65-F5344CB8AC3E}">
        <p14:creationId xmlns:p14="http://schemas.microsoft.com/office/powerpoint/2010/main" val="3853300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build="p"/>
      <p:bldP spid="6150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smtClean="0">
                <a:latin typeface="Goudy Old Style" pitchFamily="18" charset="0"/>
              </a:rPr>
              <a:t>Presiding Officer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117601" y="2362201"/>
            <a:ext cx="5033433" cy="37242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3600" u="sng" smtClean="0">
                <a:latin typeface="Goudy Old Style" pitchFamily="18" charset="0"/>
              </a:rPr>
              <a:t>HOUSE</a:t>
            </a:r>
          </a:p>
          <a:p>
            <a:pPr eaLnBrk="1" hangingPunct="1"/>
            <a:r>
              <a:rPr lang="en-US" altLang="en-US" sz="3600" smtClean="0">
                <a:latin typeface="Goudy Old Style" pitchFamily="18" charset="0"/>
              </a:rPr>
              <a:t>Speaker of the House must be elected every two years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6341534" y="2362201"/>
            <a:ext cx="5033433" cy="37242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3600" u="sng" smtClean="0">
                <a:latin typeface="Goudy Old Style" pitchFamily="18" charset="0"/>
              </a:rPr>
              <a:t>SENATE</a:t>
            </a:r>
          </a:p>
          <a:p>
            <a:pPr eaLnBrk="1" hangingPunct="1"/>
            <a:r>
              <a:rPr lang="en-US" altLang="en-US" sz="3600" smtClean="0">
                <a:latin typeface="Goudy Old Style" pitchFamily="18" charset="0"/>
              </a:rPr>
              <a:t>Vice-President of the U.S. is assigned by the Constitution to be the “President of the Senate”</a:t>
            </a:r>
          </a:p>
        </p:txBody>
      </p:sp>
    </p:spTree>
    <p:extLst>
      <p:ext uri="{BB962C8B-B14F-4D97-AF65-F5344CB8AC3E}">
        <p14:creationId xmlns:p14="http://schemas.microsoft.com/office/powerpoint/2010/main" val="1287991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1000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1000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1000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build="p"/>
      <p:bldP spid="717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smtClean="0"/>
              <a:t>Special Powers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117601" y="2362201"/>
            <a:ext cx="5033433" cy="37242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u="sng" smtClean="0">
                <a:latin typeface="Goudy Old Style" pitchFamily="18" charset="0"/>
              </a:rPr>
              <a:t>HOUSE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Goudy Old Style" pitchFamily="18" charset="0"/>
              </a:rPr>
              <a:t>Brings impeachment charges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Goudy Old Style" pitchFamily="18" charset="0"/>
              </a:rPr>
              <a:t>May choose the President if there is no majority in the electoral system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Goudy Old Style" pitchFamily="18" charset="0"/>
              </a:rPr>
              <a:t>Must start all revenue bills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6341534" y="2362201"/>
            <a:ext cx="5033433" cy="37242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300" u="sng" smtClean="0">
                <a:latin typeface="Goudy Old Style" pitchFamily="18" charset="0"/>
              </a:rPr>
              <a:t>SENATE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300" smtClean="0">
                <a:latin typeface="Goudy Old Style" pitchFamily="18" charset="0"/>
              </a:rPr>
              <a:t>Acts as jury in impeachment trials (2/3 vote needed)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300" smtClean="0">
                <a:latin typeface="Goudy Old Style" pitchFamily="18" charset="0"/>
              </a:rPr>
              <a:t>May choose the Vice President if there is no majority in the electoral system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300" smtClean="0">
                <a:latin typeface="Goudy Old Style" pitchFamily="18" charset="0"/>
              </a:rPr>
              <a:t>Must ratify treaties with foreign nations by 2/3 vote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300" smtClean="0">
                <a:latin typeface="Goudy Old Style" pitchFamily="18" charset="0"/>
              </a:rPr>
              <a:t>Must approves Presidential appointments (majority needed)</a:t>
            </a:r>
          </a:p>
        </p:txBody>
      </p:sp>
    </p:spTree>
    <p:extLst>
      <p:ext uri="{BB962C8B-B14F-4D97-AF65-F5344CB8AC3E}">
        <p14:creationId xmlns:p14="http://schemas.microsoft.com/office/powerpoint/2010/main" val="455846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build="p"/>
      <p:bldP spid="819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Goudy Old Style" panose="02020502050305020303" pitchFamily="18" charset="0"/>
              </a:rPr>
              <a:t>The National Legislature </a:t>
            </a:r>
            <a:endParaRPr lang="en-US" dirty="0">
              <a:latin typeface="Goudy Old Style" panose="020205020503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Goudy Old Style" panose="02020502050305020303" pitchFamily="18" charset="0"/>
              </a:rPr>
              <a:t>Chapter 10-Section 1</a:t>
            </a:r>
            <a:endParaRPr lang="en-US" sz="3600" dirty="0"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342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Goudy Old Style" panose="02020502050305020303" pitchFamily="18" charset="0"/>
              </a:rPr>
              <a:t>The National Legislature </a:t>
            </a:r>
            <a:endParaRPr lang="en-US" sz="4000" dirty="0">
              <a:latin typeface="Goudy Old Style" panose="020205020503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Goudy Old Style" panose="02020502050305020303" pitchFamily="18" charset="0"/>
              </a:rPr>
              <a:t>We live in a democracy</a:t>
            </a:r>
          </a:p>
          <a:p>
            <a:r>
              <a:rPr lang="en-US" sz="3200" dirty="0">
                <a:latin typeface="Goudy Old Style" panose="02020502050305020303" pitchFamily="18" charset="0"/>
              </a:rPr>
              <a:t>In a democracy, the people rule</a:t>
            </a:r>
          </a:p>
          <a:p>
            <a:r>
              <a:rPr lang="en-US" sz="3200" dirty="0">
                <a:latin typeface="Goudy Old Style" panose="02020502050305020303" pitchFamily="18" charset="0"/>
              </a:rPr>
              <a:t>What does this mean?</a:t>
            </a:r>
          </a:p>
          <a:p>
            <a:r>
              <a:rPr lang="en-US" sz="3200" dirty="0">
                <a:latin typeface="Goudy Old Style" panose="02020502050305020303" pitchFamily="18" charset="0"/>
              </a:rPr>
              <a:t>You do not make laws, collect taxes, arrest criminals, etc.</a:t>
            </a:r>
          </a:p>
          <a:p>
            <a:r>
              <a:rPr lang="en-US" sz="3200" dirty="0">
                <a:latin typeface="Goudy Old Style" panose="02020502050305020303" pitchFamily="18" charset="0"/>
              </a:rPr>
              <a:t>“representative democracy”</a:t>
            </a:r>
          </a:p>
          <a:p>
            <a:r>
              <a:rPr lang="en-US" sz="3200" dirty="0">
                <a:latin typeface="Goudy Old Style" panose="02020502050305020303" pitchFamily="18" charset="0"/>
              </a:rPr>
              <a:t>James Madison thought the legislature was the most important branch</a:t>
            </a:r>
          </a:p>
        </p:txBody>
      </p:sp>
    </p:spTree>
    <p:extLst>
      <p:ext uri="{BB962C8B-B14F-4D97-AF65-F5344CB8AC3E}">
        <p14:creationId xmlns:p14="http://schemas.microsoft.com/office/powerpoint/2010/main" val="192280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Goudy Old Style" panose="02020502050305020303" pitchFamily="18" charset="0"/>
              </a:rPr>
              <a:t>A Bicameral Congress </a:t>
            </a:r>
            <a:endParaRPr lang="en-US" sz="4000" dirty="0">
              <a:latin typeface="Goudy Old Style" panose="020205020503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5379530"/>
          </a:xfrm>
        </p:spPr>
        <p:txBody>
          <a:bodyPr/>
          <a:lstStyle/>
          <a:p>
            <a:r>
              <a:rPr lang="en-US" sz="3200" b="1" u="sng" dirty="0" smtClean="0">
                <a:latin typeface="Goudy Old Style" panose="02020502050305020303" pitchFamily="18" charset="0"/>
              </a:rPr>
              <a:t>Bicamera</a:t>
            </a:r>
            <a:r>
              <a:rPr lang="en-US" sz="3200" dirty="0" smtClean="0">
                <a:latin typeface="Goudy Old Style" panose="02020502050305020303" pitchFamily="18" charset="0"/>
              </a:rPr>
              <a:t>l—Meaning two </a:t>
            </a:r>
            <a:r>
              <a:rPr lang="en-US" sz="3200" dirty="0">
                <a:latin typeface="Goudy Old Style" panose="02020502050305020303" pitchFamily="18" charset="0"/>
              </a:rPr>
              <a:t>houses</a:t>
            </a:r>
          </a:p>
          <a:p>
            <a:r>
              <a:rPr lang="en-US" sz="3200" dirty="0">
                <a:latin typeface="Goudy Old Style" panose="02020502050305020303" pitchFamily="18" charset="0"/>
              </a:rPr>
              <a:t>Constitution creates a bicameral legislature for </a:t>
            </a:r>
            <a:r>
              <a:rPr lang="en-US" sz="3200" dirty="0" smtClean="0">
                <a:latin typeface="Goudy Old Style" panose="02020502050305020303" pitchFamily="18" charset="0"/>
              </a:rPr>
              <a:t>three </a:t>
            </a:r>
            <a:r>
              <a:rPr lang="en-US" sz="3200" dirty="0">
                <a:latin typeface="Goudy Old Style" panose="02020502050305020303" pitchFamily="18" charset="0"/>
              </a:rPr>
              <a:t>reasons.</a:t>
            </a:r>
          </a:p>
          <a:p>
            <a:r>
              <a:rPr lang="en-US" sz="3200" dirty="0" smtClean="0">
                <a:latin typeface="Goudy Old Style" panose="02020502050305020303" pitchFamily="18" charset="0"/>
              </a:rPr>
              <a:t>1.) </a:t>
            </a:r>
            <a:r>
              <a:rPr lang="en-US" sz="3200" b="1" u="sng" dirty="0" smtClean="0">
                <a:latin typeface="Goudy Old Style" panose="02020502050305020303" pitchFamily="18" charset="0"/>
              </a:rPr>
              <a:t>Historical</a:t>
            </a:r>
            <a:endParaRPr lang="en-US" sz="3200" b="1" u="sng" dirty="0">
              <a:latin typeface="Goudy Old Style" panose="02020502050305020303" pitchFamily="18" charset="0"/>
            </a:endParaRPr>
          </a:p>
          <a:p>
            <a:pPr lvl="1"/>
            <a:r>
              <a:rPr lang="en-US" sz="3200" dirty="0">
                <a:latin typeface="Goudy Old Style" panose="02020502050305020303" pitchFamily="18" charset="0"/>
              </a:rPr>
              <a:t>British Parliament has consisted of </a:t>
            </a:r>
            <a:r>
              <a:rPr lang="en-US" sz="3200" dirty="0" smtClean="0">
                <a:latin typeface="Goudy Old Style" panose="02020502050305020303" pitchFamily="18" charset="0"/>
              </a:rPr>
              <a:t>two </a:t>
            </a:r>
            <a:r>
              <a:rPr lang="en-US" sz="3200" dirty="0">
                <a:latin typeface="Goudy Old Style" panose="02020502050305020303" pitchFamily="18" charset="0"/>
              </a:rPr>
              <a:t>houses since the 1300s</a:t>
            </a:r>
          </a:p>
          <a:p>
            <a:pPr lvl="1"/>
            <a:r>
              <a:rPr lang="en-US" sz="3200" dirty="0">
                <a:latin typeface="Goudy Old Style" panose="02020502050305020303" pitchFamily="18" charset="0"/>
              </a:rPr>
              <a:t>Most colonial and state assemblies consisted of 2 houses</a:t>
            </a:r>
          </a:p>
          <a:p>
            <a:pPr lvl="1"/>
            <a:r>
              <a:rPr lang="en-US" sz="3200" dirty="0">
                <a:latin typeface="Goudy Old Style" panose="02020502050305020303" pitchFamily="18" charset="0"/>
              </a:rPr>
              <a:t>Today only </a:t>
            </a:r>
            <a:r>
              <a:rPr lang="en-US" sz="3200" dirty="0" smtClean="0">
                <a:latin typeface="Goudy Old Style" panose="02020502050305020303" pitchFamily="18" charset="0"/>
              </a:rPr>
              <a:t>Nebraska </a:t>
            </a:r>
            <a:r>
              <a:rPr lang="en-US" sz="3200" dirty="0">
                <a:latin typeface="Goudy Old Style" panose="02020502050305020303" pitchFamily="18" charset="0"/>
              </a:rPr>
              <a:t>has a unicameral legislature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708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Goudy Old Style" panose="02020502050305020303" pitchFamily="18" charset="0"/>
              </a:rPr>
              <a:t>A Bicameral Congress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latin typeface="Goudy Old Style" panose="02020502050305020303" pitchFamily="18" charset="0"/>
              </a:rPr>
              <a:t>2.) </a:t>
            </a:r>
            <a:r>
              <a:rPr lang="en-US" sz="3200" b="1" u="sng" dirty="0" smtClean="0">
                <a:latin typeface="Goudy Old Style" panose="02020502050305020303" pitchFamily="18" charset="0"/>
              </a:rPr>
              <a:t>Practical</a:t>
            </a:r>
            <a:endParaRPr lang="en-US" sz="3200" b="1" u="sng" dirty="0">
              <a:latin typeface="Goudy Old Style" panose="02020502050305020303" pitchFamily="18" charset="0"/>
            </a:endParaRPr>
          </a:p>
          <a:p>
            <a:r>
              <a:rPr lang="en-US" sz="3200" dirty="0">
                <a:latin typeface="Goudy Old Style" panose="02020502050305020303" pitchFamily="18" charset="0"/>
              </a:rPr>
              <a:t>Bicameral legislature settled the conflict between the </a:t>
            </a:r>
            <a:r>
              <a:rPr lang="en-US" sz="3200" dirty="0" smtClean="0">
                <a:latin typeface="Goudy Old Style" panose="02020502050305020303" pitchFamily="18" charset="0"/>
              </a:rPr>
              <a:t>Virginia </a:t>
            </a:r>
            <a:r>
              <a:rPr lang="en-US" sz="3200" dirty="0">
                <a:latin typeface="Goudy Old Style" panose="02020502050305020303" pitchFamily="18" charset="0"/>
              </a:rPr>
              <a:t>Plan and </a:t>
            </a:r>
            <a:r>
              <a:rPr lang="en-US" sz="3200" dirty="0" smtClean="0">
                <a:latin typeface="Goudy Old Style" panose="02020502050305020303" pitchFamily="18" charset="0"/>
              </a:rPr>
              <a:t>New Jersey </a:t>
            </a:r>
            <a:r>
              <a:rPr lang="en-US" sz="3200" dirty="0">
                <a:latin typeface="Goudy Old Style" panose="02020502050305020303" pitchFamily="18" charset="0"/>
              </a:rPr>
              <a:t>Plan in 1787</a:t>
            </a:r>
          </a:p>
          <a:p>
            <a:r>
              <a:rPr lang="en-US" sz="3200" dirty="0">
                <a:latin typeface="Goudy Old Style" panose="02020502050305020303" pitchFamily="18" charset="0"/>
              </a:rPr>
              <a:t>Bicameralism is a reflection of federalism</a:t>
            </a:r>
          </a:p>
          <a:p>
            <a:r>
              <a:rPr lang="en-US" sz="3200" dirty="0">
                <a:latin typeface="Goudy Old Style" panose="02020502050305020303" pitchFamily="18" charset="0"/>
              </a:rPr>
              <a:t>Equal representation in the Senate and representation by population in the House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053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Goudy Old Style" panose="02020502050305020303" pitchFamily="18" charset="0"/>
              </a:rPr>
              <a:t>A Bicameral Congress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latin typeface="Goudy Old Style" panose="02020502050305020303" pitchFamily="18" charset="0"/>
              </a:rPr>
              <a:t>3.) </a:t>
            </a:r>
            <a:r>
              <a:rPr lang="en-US" sz="3200" b="1" u="sng" dirty="0" smtClean="0">
                <a:latin typeface="Goudy Old Style" panose="02020502050305020303" pitchFamily="18" charset="0"/>
              </a:rPr>
              <a:t>Theoretical</a:t>
            </a:r>
            <a:r>
              <a:rPr lang="en-US" sz="3200" dirty="0" smtClean="0">
                <a:latin typeface="Goudy Old Style" panose="02020502050305020303" pitchFamily="18" charset="0"/>
              </a:rPr>
              <a:t> </a:t>
            </a:r>
          </a:p>
          <a:p>
            <a:r>
              <a:rPr lang="en-US" sz="3200" dirty="0" smtClean="0">
                <a:latin typeface="Goudy Old Style" panose="02020502050305020303" pitchFamily="18" charset="0"/>
              </a:rPr>
              <a:t>The Framers favored a bicameral Congress in order that one </a:t>
            </a:r>
            <a:r>
              <a:rPr lang="en-US" sz="3200" dirty="0">
                <a:latin typeface="Goudy Old Style" panose="02020502050305020303" pitchFamily="18" charset="0"/>
              </a:rPr>
              <a:t>house should act as a check on the </a:t>
            </a:r>
            <a:r>
              <a:rPr lang="en-US" sz="3200" dirty="0" smtClean="0">
                <a:latin typeface="Goudy Old Style" panose="02020502050305020303" pitchFamily="18" charset="0"/>
              </a:rPr>
              <a:t>other</a:t>
            </a:r>
          </a:p>
          <a:p>
            <a:pPr lvl="1"/>
            <a:r>
              <a:rPr lang="en-US" sz="3200" dirty="0" smtClean="0">
                <a:latin typeface="Goudy Old Style" panose="02020502050305020303" pitchFamily="18" charset="0"/>
              </a:rPr>
              <a:t>Even though California has 37 million residents it still has the same amount of senators (two) as Wyoming who has only 500,000 residents </a:t>
            </a:r>
            <a:endParaRPr lang="en-US" sz="3200" dirty="0">
              <a:latin typeface="Goudy Old Style" panose="02020502050305020303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607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Goudy Old Style" panose="02020502050305020303" pitchFamily="18" charset="0"/>
              </a:rPr>
              <a:t>Terms and Sessions </a:t>
            </a:r>
            <a:endParaRPr lang="en-US" sz="4000" dirty="0">
              <a:latin typeface="Goudy Old Style" panose="020205020503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557213"/>
            <a:ext cx="7315200" cy="5427535"/>
          </a:xfrm>
        </p:spPr>
        <p:txBody>
          <a:bodyPr>
            <a:normAutofit/>
          </a:bodyPr>
          <a:lstStyle/>
          <a:p>
            <a:endParaRPr lang="en-US" sz="2600" dirty="0" smtClean="0">
              <a:latin typeface="Goudy Old Style" panose="02020502050305020303" pitchFamily="18" charset="0"/>
            </a:endParaRPr>
          </a:p>
          <a:p>
            <a:r>
              <a:rPr lang="en-US" sz="2600" dirty="0" smtClean="0">
                <a:latin typeface="Goudy Old Style" panose="02020502050305020303" pitchFamily="18" charset="0"/>
              </a:rPr>
              <a:t>Traditionally since </a:t>
            </a:r>
            <a:r>
              <a:rPr lang="en-US" sz="2600" dirty="0">
                <a:latin typeface="Goudy Old Style" panose="02020502050305020303" pitchFamily="18" charset="0"/>
              </a:rPr>
              <a:t>1789—Congress meets in </a:t>
            </a:r>
            <a:r>
              <a:rPr lang="en-US" sz="2600" dirty="0" smtClean="0">
                <a:latin typeface="Goudy Old Style" panose="02020502050305020303" pitchFamily="18" charset="0"/>
              </a:rPr>
              <a:t>two year terms</a:t>
            </a:r>
            <a:endParaRPr lang="en-US" sz="2600" dirty="0">
              <a:latin typeface="Goudy Old Style" panose="02020502050305020303" pitchFamily="18" charset="0"/>
            </a:endParaRPr>
          </a:p>
          <a:p>
            <a:endParaRPr lang="en-US" sz="2600" dirty="0" smtClean="0">
              <a:latin typeface="Goudy Old Style" panose="02020502050305020303" pitchFamily="18" charset="0"/>
            </a:endParaRPr>
          </a:p>
          <a:p>
            <a:r>
              <a:rPr lang="en-US" sz="2600" b="1" u="sng" dirty="0" smtClean="0">
                <a:latin typeface="Goudy Old Style" panose="02020502050305020303" pitchFamily="18" charset="0"/>
              </a:rPr>
              <a:t>Terms of Congress</a:t>
            </a:r>
          </a:p>
          <a:p>
            <a:pPr lvl="1"/>
            <a:r>
              <a:rPr lang="en-US" sz="2200" dirty="0" smtClean="0">
                <a:latin typeface="Goudy Old Style" panose="02020502050305020303" pitchFamily="18" charset="0"/>
              </a:rPr>
              <a:t>Each </a:t>
            </a:r>
            <a:r>
              <a:rPr lang="en-US" sz="2200" dirty="0">
                <a:latin typeface="Goudy Old Style" panose="02020502050305020303" pitchFamily="18" charset="0"/>
              </a:rPr>
              <a:t>term is numbered consecutively</a:t>
            </a:r>
          </a:p>
          <a:p>
            <a:pPr lvl="1"/>
            <a:r>
              <a:rPr lang="en-US" sz="2400" dirty="0" smtClean="0">
                <a:latin typeface="Goudy Old Style" panose="02020502050305020303" pitchFamily="18" charset="0"/>
              </a:rPr>
              <a:t>The first national </a:t>
            </a:r>
            <a:r>
              <a:rPr lang="en-US" sz="2400" dirty="0">
                <a:latin typeface="Goudy Old Style" panose="02020502050305020303" pitchFamily="18" charset="0"/>
              </a:rPr>
              <a:t>Congress met </a:t>
            </a:r>
            <a:r>
              <a:rPr lang="en-US" sz="2400" dirty="0" smtClean="0">
                <a:latin typeface="Goudy Old Style" panose="02020502050305020303" pitchFamily="18" charset="0"/>
              </a:rPr>
              <a:t>on March </a:t>
            </a:r>
            <a:r>
              <a:rPr lang="en-US" sz="2400" dirty="0">
                <a:latin typeface="Goudy Old Style" panose="02020502050305020303" pitchFamily="18" charset="0"/>
              </a:rPr>
              <a:t>4, 1789 and ended </a:t>
            </a:r>
            <a:r>
              <a:rPr lang="en-US" sz="2400" dirty="0" smtClean="0">
                <a:latin typeface="Goudy Old Style" panose="02020502050305020303" pitchFamily="18" charset="0"/>
              </a:rPr>
              <a:t>two </a:t>
            </a:r>
            <a:r>
              <a:rPr lang="en-US" sz="2400" dirty="0">
                <a:latin typeface="Goudy Old Style" panose="02020502050305020303" pitchFamily="18" charset="0"/>
              </a:rPr>
              <a:t>years later on March 4, 1791</a:t>
            </a:r>
          </a:p>
          <a:p>
            <a:pPr lvl="1"/>
            <a:r>
              <a:rPr lang="en-US" sz="2400" dirty="0" smtClean="0">
                <a:latin typeface="Goudy Old Style" panose="02020502050305020303" pitchFamily="18" charset="0"/>
              </a:rPr>
              <a:t>The 20</a:t>
            </a:r>
            <a:r>
              <a:rPr lang="en-US" sz="2400" baseline="30000" dirty="0" smtClean="0">
                <a:latin typeface="Goudy Old Style" panose="02020502050305020303" pitchFamily="18" charset="0"/>
              </a:rPr>
              <a:t>th</a:t>
            </a:r>
            <a:r>
              <a:rPr lang="en-US" sz="2400" dirty="0" smtClean="0">
                <a:latin typeface="Goudy Old Style" panose="02020502050305020303" pitchFamily="18" charset="0"/>
              </a:rPr>
              <a:t>  </a:t>
            </a:r>
            <a:r>
              <a:rPr lang="en-US" sz="2400" dirty="0">
                <a:latin typeface="Goudy Old Style" panose="02020502050305020303" pitchFamily="18" charset="0"/>
              </a:rPr>
              <a:t>Amendment changed the start date for </a:t>
            </a:r>
            <a:r>
              <a:rPr lang="en-US" sz="2400" dirty="0" smtClean="0">
                <a:latin typeface="Goudy Old Style" panose="02020502050305020303" pitchFamily="18" charset="0"/>
              </a:rPr>
              <a:t>Congress which </a:t>
            </a:r>
            <a:r>
              <a:rPr lang="en-US" sz="2400" dirty="0">
                <a:latin typeface="Goudy Old Style" panose="02020502050305020303" pitchFamily="18" charset="0"/>
              </a:rPr>
              <a:t>now starts on the 3rd day of January at 12:00 noon EST of every odd-numbered year</a:t>
            </a:r>
          </a:p>
          <a:p>
            <a:pPr lvl="1"/>
            <a:r>
              <a:rPr lang="en-US" sz="2400" dirty="0" smtClean="0">
                <a:latin typeface="Goudy Old Style" panose="02020502050305020303" pitchFamily="18" charset="0"/>
              </a:rPr>
              <a:t>115th </a:t>
            </a:r>
            <a:r>
              <a:rPr lang="en-US" sz="2400" dirty="0">
                <a:latin typeface="Goudy Old Style" panose="02020502050305020303" pitchFamily="18" charset="0"/>
              </a:rPr>
              <a:t>Congress will begin at 12:00 EST January 3, </a:t>
            </a:r>
            <a:r>
              <a:rPr lang="en-US" sz="2400" dirty="0" smtClean="0">
                <a:latin typeface="Goudy Old Style" panose="02020502050305020303" pitchFamily="18" charset="0"/>
              </a:rPr>
              <a:t>2017</a:t>
            </a:r>
            <a:endParaRPr lang="en-US" sz="2400" dirty="0">
              <a:latin typeface="Goudy Old Style" panose="02020502050305020303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062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Goudy Old Style" panose="02020502050305020303" pitchFamily="18" charset="0"/>
              </a:rPr>
              <a:t>Terms and Sessions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u="sng" dirty="0" smtClean="0">
                <a:latin typeface="Goudy Old Style" panose="02020502050305020303" pitchFamily="18" charset="0"/>
              </a:rPr>
              <a:t>Sessions</a:t>
            </a:r>
            <a:r>
              <a:rPr lang="en-US" sz="3600" dirty="0" smtClean="0">
                <a:latin typeface="Goudy Old Style" panose="02020502050305020303" pitchFamily="18" charset="0"/>
              </a:rPr>
              <a:t> </a:t>
            </a:r>
            <a:endParaRPr lang="en-US" sz="3600" dirty="0">
              <a:latin typeface="Goudy Old Style" panose="02020502050305020303" pitchFamily="18" charset="0"/>
            </a:endParaRPr>
          </a:p>
          <a:p>
            <a:r>
              <a:rPr lang="en-US" sz="3600" dirty="0" smtClean="0">
                <a:latin typeface="Goudy Old Style" panose="02020502050305020303" pitchFamily="18" charset="0"/>
              </a:rPr>
              <a:t>Session—A </a:t>
            </a:r>
            <a:r>
              <a:rPr lang="en-US" sz="3600" dirty="0">
                <a:latin typeface="Goudy Old Style" panose="02020502050305020303" pitchFamily="18" charset="0"/>
              </a:rPr>
              <a:t>period of time during which, each year, Congress assembles and conducts business.</a:t>
            </a:r>
          </a:p>
          <a:p>
            <a:r>
              <a:rPr lang="en-US" sz="3600" dirty="0">
                <a:latin typeface="Goudy Old Style" panose="02020502050305020303" pitchFamily="18" charset="0"/>
              </a:rPr>
              <a:t>Congress </a:t>
            </a:r>
            <a:r>
              <a:rPr lang="en-US" sz="3600" dirty="0" smtClean="0">
                <a:latin typeface="Goudy Old Style" panose="02020502050305020303" pitchFamily="18" charset="0"/>
              </a:rPr>
              <a:t>adjourns </a:t>
            </a:r>
            <a:r>
              <a:rPr lang="en-US" sz="3600" dirty="0">
                <a:latin typeface="Goudy Old Style" panose="02020502050305020303" pitchFamily="18" charset="0"/>
              </a:rPr>
              <a:t>(ends) each session when finished</a:t>
            </a:r>
          </a:p>
          <a:p>
            <a:r>
              <a:rPr lang="en-US" sz="3600" dirty="0">
                <a:latin typeface="Goudy Old Style" panose="02020502050305020303" pitchFamily="18" charset="0"/>
              </a:rPr>
              <a:t>Session used to last </a:t>
            </a:r>
            <a:r>
              <a:rPr lang="en-US" sz="3600" dirty="0" smtClean="0">
                <a:latin typeface="Goudy Old Style" panose="02020502050305020303" pitchFamily="18" charset="0"/>
              </a:rPr>
              <a:t>four or five </a:t>
            </a:r>
            <a:r>
              <a:rPr lang="en-US" sz="3600" dirty="0">
                <a:latin typeface="Goudy Old Style" panose="02020502050305020303" pitchFamily="18" charset="0"/>
              </a:rPr>
              <a:t>months but now it lasts all year with several short breaks scheduled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282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oudy Old Style" panose="02020502050305020303" pitchFamily="18" charset="0"/>
              </a:rPr>
              <a:t>Terms and Sessions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>
                <a:latin typeface="Goudy Old Style" panose="02020502050305020303" pitchFamily="18" charset="0"/>
              </a:rPr>
              <a:t>One house cannot adjourn for more than </a:t>
            </a:r>
            <a:r>
              <a:rPr lang="en-US" sz="3200" dirty="0" smtClean="0">
                <a:latin typeface="Goudy Old Style" panose="02020502050305020303" pitchFamily="18" charset="0"/>
              </a:rPr>
              <a:t>three </a:t>
            </a:r>
            <a:r>
              <a:rPr lang="en-US" sz="3200" dirty="0">
                <a:latin typeface="Goudy Old Style" panose="02020502050305020303" pitchFamily="18" charset="0"/>
              </a:rPr>
              <a:t>days without the consent of the other.</a:t>
            </a:r>
          </a:p>
          <a:p>
            <a:r>
              <a:rPr lang="en-US" sz="3200" dirty="0">
                <a:latin typeface="Goudy Old Style" panose="02020502050305020303" pitchFamily="18" charset="0"/>
              </a:rPr>
              <a:t>President has the power to </a:t>
            </a:r>
            <a:r>
              <a:rPr lang="en-US" sz="3200" dirty="0" smtClean="0">
                <a:latin typeface="Goudy Old Style" panose="02020502050305020303" pitchFamily="18" charset="0"/>
              </a:rPr>
              <a:t>prorogue </a:t>
            </a:r>
            <a:r>
              <a:rPr lang="en-US" sz="3200" dirty="0">
                <a:latin typeface="Goudy Old Style" panose="02020502050305020303" pitchFamily="18" charset="0"/>
              </a:rPr>
              <a:t>(end, discontinue) the session if the houses cannot agree on an ending date. (No President has used this power)</a:t>
            </a:r>
          </a:p>
          <a:p>
            <a:endParaRPr lang="en-US" sz="3200" dirty="0">
              <a:latin typeface="Goudy Old Style" panose="02020502050305020303" pitchFamily="18" charset="0"/>
            </a:endParaRPr>
          </a:p>
          <a:p>
            <a:r>
              <a:rPr lang="en-US" sz="3200" b="1" u="sng" dirty="0" smtClean="0">
                <a:latin typeface="Goudy Old Style" panose="02020502050305020303" pitchFamily="18" charset="0"/>
              </a:rPr>
              <a:t>Special Session </a:t>
            </a:r>
          </a:p>
          <a:p>
            <a:r>
              <a:rPr lang="en-US" sz="3200" dirty="0" smtClean="0">
                <a:latin typeface="Goudy Old Style" panose="02020502050305020303" pitchFamily="18" charset="0"/>
              </a:rPr>
              <a:t>President </a:t>
            </a:r>
            <a:r>
              <a:rPr lang="en-US" sz="3200" dirty="0">
                <a:latin typeface="Goudy Old Style" panose="02020502050305020303" pitchFamily="18" charset="0"/>
              </a:rPr>
              <a:t>may call a special session to deal with some emergency or special issue</a:t>
            </a:r>
          </a:p>
          <a:p>
            <a:r>
              <a:rPr lang="en-US" sz="3200" dirty="0">
                <a:latin typeface="Goudy Old Style" panose="02020502050305020303" pitchFamily="18" charset="0"/>
              </a:rPr>
              <a:t>Only </a:t>
            </a:r>
            <a:r>
              <a:rPr lang="en-US" sz="3200" dirty="0" smtClean="0">
                <a:latin typeface="Goudy Old Style" panose="02020502050305020303" pitchFamily="18" charset="0"/>
              </a:rPr>
              <a:t>twenty-six </a:t>
            </a:r>
            <a:r>
              <a:rPr lang="en-US" sz="3200" dirty="0">
                <a:latin typeface="Goudy Old Style" panose="02020502050305020303" pitchFamily="18" charset="0"/>
              </a:rPr>
              <a:t>special sessions have been </a:t>
            </a:r>
            <a:r>
              <a:rPr lang="en-US" sz="3200" dirty="0" smtClean="0">
                <a:latin typeface="Goudy Old Style" panose="02020502050305020303" pitchFamily="18" charset="0"/>
              </a:rPr>
              <a:t>called in the history of our nation </a:t>
            </a:r>
            <a:endParaRPr lang="en-US" sz="3200" dirty="0">
              <a:latin typeface="Goudy Old Style" panose="02020502050305020303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869523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28</TotalTime>
  <Words>673</Words>
  <Application>Microsoft Office PowerPoint</Application>
  <PresentationFormat>Custom</PresentationFormat>
  <Paragraphs>90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Frame</vt:lpstr>
      <vt:lpstr>Congress</vt:lpstr>
      <vt:lpstr>The National Legislature </vt:lpstr>
      <vt:lpstr>The National Legislature </vt:lpstr>
      <vt:lpstr>A Bicameral Congress </vt:lpstr>
      <vt:lpstr>A Bicameral Congress </vt:lpstr>
      <vt:lpstr>A Bicameral Congress </vt:lpstr>
      <vt:lpstr>Terms and Sessions </vt:lpstr>
      <vt:lpstr>Terms and Sessions </vt:lpstr>
      <vt:lpstr>Terms and Sessions </vt:lpstr>
      <vt:lpstr>Special Sessions </vt:lpstr>
      <vt:lpstr>House of Representatives  vs.  The Senate</vt:lpstr>
      <vt:lpstr>Membership</vt:lpstr>
      <vt:lpstr>Qualifications</vt:lpstr>
      <vt:lpstr>Term</vt:lpstr>
      <vt:lpstr>How Elected</vt:lpstr>
      <vt:lpstr>Presiding Officer</vt:lpstr>
      <vt:lpstr>Special Powers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National Legislature</dc:title>
  <dc:creator>Robert Murray</dc:creator>
  <cp:lastModifiedBy>Windows User</cp:lastModifiedBy>
  <cp:revision>4</cp:revision>
  <dcterms:created xsi:type="dcterms:W3CDTF">2016-05-01T23:26:49Z</dcterms:created>
  <dcterms:modified xsi:type="dcterms:W3CDTF">2016-05-12T14:04:17Z</dcterms:modified>
</cp:coreProperties>
</file>