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>
                <a:latin typeface="Goudy Old Style" panose="02020502050305020303" pitchFamily="18" charset="0"/>
              </a:rPr>
              <a:t>Congress</a:t>
            </a:r>
            <a:endParaRPr lang="en-US" sz="8800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Chapter 10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88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Special </a:t>
            </a:r>
            <a:r>
              <a:rPr lang="en-US" dirty="0">
                <a:latin typeface="Goudy Old Style" panose="02020502050305020303" pitchFamily="18" charset="0"/>
              </a:rPr>
              <a:t>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Goudy Old Style" panose="02020502050305020303" pitchFamily="18" charset="0"/>
              </a:rPr>
              <a:t>President Truman called the most recent one in 1948 to deal with anti-inflation and welfare after WWII.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Each house can be called into special session separately.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Senate has been called </a:t>
            </a:r>
            <a:r>
              <a:rPr lang="en-US" sz="3600" dirty="0" smtClean="0">
                <a:latin typeface="Goudy Old Style" panose="02020502050305020303" pitchFamily="18" charset="0"/>
              </a:rPr>
              <a:t>forty-six </a:t>
            </a:r>
            <a:r>
              <a:rPr lang="en-US" sz="3600" dirty="0">
                <a:latin typeface="Goudy Old Style" panose="02020502050305020303" pitchFamily="18" charset="0"/>
              </a:rPr>
              <a:t>times to consider treaties or presidential appointments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House has never been called separately</a:t>
            </a:r>
          </a:p>
        </p:txBody>
      </p:sp>
    </p:spTree>
    <p:extLst>
      <p:ext uri="{BB962C8B-B14F-4D97-AF65-F5344CB8AC3E}">
        <p14:creationId xmlns:p14="http://schemas.microsoft.com/office/powerpoint/2010/main" val="140129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>
                <a:latin typeface="Goudy Old Style" pitchFamily="18" charset="0"/>
              </a:rPr>
              <a:t>House of Representatives </a:t>
            </a:r>
            <a:br>
              <a:rPr lang="en-US" altLang="en-US" sz="4400" smtClean="0">
                <a:latin typeface="Goudy Old Style" pitchFamily="18" charset="0"/>
              </a:rPr>
            </a:br>
            <a:r>
              <a:rPr lang="en-US" altLang="en-US" sz="4400" smtClean="0">
                <a:latin typeface="Goudy Old Style" pitchFamily="18" charset="0"/>
              </a:rPr>
              <a:t>vs. </a:t>
            </a:r>
            <a:br>
              <a:rPr lang="en-US" altLang="en-US" sz="4400" smtClean="0">
                <a:latin typeface="Goudy Old Style" pitchFamily="18" charset="0"/>
              </a:rPr>
            </a:br>
            <a:r>
              <a:rPr lang="en-US" altLang="en-US" sz="4400" smtClean="0">
                <a:latin typeface="Goudy Old Style" pitchFamily="18" charset="0"/>
              </a:rPr>
              <a:t>The Senate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978400" y="4800601"/>
            <a:ext cx="650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Goudy Old Style" pitchFamily="18" charset="0"/>
              </a:rPr>
              <a:t>Chapter 10-Section 2 and 3</a:t>
            </a:r>
          </a:p>
        </p:txBody>
      </p:sp>
    </p:spTree>
    <p:extLst>
      <p:ext uri="{BB962C8B-B14F-4D97-AF65-F5344CB8AC3E}">
        <p14:creationId xmlns:p14="http://schemas.microsoft.com/office/powerpoint/2010/main" val="35154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>
                <a:latin typeface="Goudy Old Style" pitchFamily="18" charset="0"/>
              </a:rPr>
              <a:t>Membership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1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smtClean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435 members; each state’s delegation is determined by its population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41534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smtClean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100 members (two per state)</a:t>
            </a:r>
          </a:p>
        </p:txBody>
      </p:sp>
    </p:spTree>
    <p:extLst>
      <p:ext uri="{BB962C8B-B14F-4D97-AF65-F5344CB8AC3E}">
        <p14:creationId xmlns:p14="http://schemas.microsoft.com/office/powerpoint/2010/main" val="31339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30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>
                <a:latin typeface="Goudy Old Style" pitchFamily="18" charset="0"/>
              </a:rPr>
              <a:t>Qualifications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1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smtClean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Need to be at least 25 years old, U.S. citizen for 7 years, resident of the state represented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41534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smtClean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Need to be at least 30 years old, U.S. citizen for 9 years, resident of the state represented</a:t>
            </a:r>
          </a:p>
        </p:txBody>
      </p:sp>
    </p:spTree>
    <p:extLst>
      <p:ext uri="{BB962C8B-B14F-4D97-AF65-F5344CB8AC3E}">
        <p14:creationId xmlns:p14="http://schemas.microsoft.com/office/powerpoint/2010/main" val="151649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>
                <a:latin typeface="Goudy Old Style" pitchFamily="18" charset="0"/>
              </a:rPr>
              <a:t>Term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1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smtClean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2 years, entire House must be elected every two years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41534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smtClean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6 years with staggered elections, 1/3 of the members elected every 2 years</a:t>
            </a:r>
          </a:p>
        </p:txBody>
      </p:sp>
    </p:spTree>
    <p:extLst>
      <p:ext uri="{BB962C8B-B14F-4D97-AF65-F5344CB8AC3E}">
        <p14:creationId xmlns:p14="http://schemas.microsoft.com/office/powerpoint/2010/main" val="81601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  <p:bldP spid="512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>
                <a:latin typeface="Goudy Old Style" pitchFamily="18" charset="0"/>
              </a:rPr>
              <a:t>How Elected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1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smtClean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Directly by the voters of a district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41534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500" u="sng" smtClean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500" smtClean="0">
                <a:latin typeface="Goudy Old Style" pitchFamily="18" charset="0"/>
              </a:rPr>
              <a:t>Directly by the voters of a state (17</a:t>
            </a:r>
            <a:r>
              <a:rPr lang="en-US" altLang="en-US" sz="3500" baseline="30000" smtClean="0">
                <a:latin typeface="Goudy Old Style" pitchFamily="18" charset="0"/>
              </a:rPr>
              <a:t>th</a:t>
            </a:r>
            <a:r>
              <a:rPr lang="en-US" altLang="en-US" sz="3500" smtClean="0">
                <a:latin typeface="Goudy Old Style" pitchFamily="18" charset="0"/>
              </a:rPr>
              <a:t> amendment), originally, state legislature chose them</a:t>
            </a:r>
          </a:p>
        </p:txBody>
      </p:sp>
    </p:spTree>
    <p:extLst>
      <p:ext uri="{BB962C8B-B14F-4D97-AF65-F5344CB8AC3E}">
        <p14:creationId xmlns:p14="http://schemas.microsoft.com/office/powerpoint/2010/main" val="385330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>
                <a:latin typeface="Goudy Old Style" pitchFamily="18" charset="0"/>
              </a:rPr>
              <a:t>Presiding Officer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1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smtClean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Speaker of the House must be elected every two years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41534" y="2362201"/>
            <a:ext cx="503343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smtClean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smtClean="0">
                <a:latin typeface="Goudy Old Style" pitchFamily="18" charset="0"/>
              </a:rPr>
              <a:t>Vice-President of the U.S. is assigned by the Constitution to be the “President of the Senate”</a:t>
            </a:r>
          </a:p>
        </p:txBody>
      </p:sp>
    </p:spTree>
    <p:extLst>
      <p:ext uri="{BB962C8B-B14F-4D97-AF65-F5344CB8AC3E}">
        <p14:creationId xmlns:p14="http://schemas.microsoft.com/office/powerpoint/2010/main" val="128799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  <p:bldP spid="71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Special Powers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1" y="2362201"/>
            <a:ext cx="5033433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u="sng" smtClean="0">
                <a:latin typeface="Goudy Old Style" pitchFamily="18" charset="0"/>
              </a:rPr>
              <a:t>HOUSE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Goudy Old Style" pitchFamily="18" charset="0"/>
              </a:rPr>
              <a:t>Brings impeachment charges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Goudy Old Style" pitchFamily="18" charset="0"/>
              </a:rPr>
              <a:t>May choose the President if there is no majority in the electoral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Goudy Old Style" pitchFamily="18" charset="0"/>
              </a:rPr>
              <a:t>Must start all revenue bills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41534" y="2362201"/>
            <a:ext cx="5033433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300" u="sng" smtClean="0">
                <a:latin typeface="Goudy Old Style" pitchFamily="18" charset="0"/>
              </a:rPr>
              <a:t>SENATE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Goudy Old Style" pitchFamily="18" charset="0"/>
              </a:rPr>
              <a:t>Acts as jury in impeachment trials (2/3 vote needed)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Goudy Old Style" pitchFamily="18" charset="0"/>
              </a:rPr>
              <a:t>May choose the Vice President if there is no majority in the electoral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Goudy Old Style" pitchFamily="18" charset="0"/>
              </a:rPr>
              <a:t>Must ratify treaties with foreign nations by 2/3 vote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Goudy Old Style" pitchFamily="18" charset="0"/>
              </a:rPr>
              <a:t>Must approves Presidential appointments (majority needed)</a:t>
            </a:r>
          </a:p>
        </p:txBody>
      </p:sp>
    </p:spTree>
    <p:extLst>
      <p:ext uri="{BB962C8B-B14F-4D97-AF65-F5344CB8AC3E}">
        <p14:creationId xmlns:p14="http://schemas.microsoft.com/office/powerpoint/2010/main" val="45584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  <p:bldP spid="81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The National Legislature 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Goudy Old Style" panose="02020502050305020303" pitchFamily="18" charset="0"/>
              </a:rPr>
              <a:t>Chapter 10-Section 1</a:t>
            </a:r>
            <a:endParaRPr lang="en-US" sz="36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4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The National Legislature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We live in a democracy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In a democracy, the people rule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What does this mean?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You do not make laws, collect taxes, arrest criminals, etc.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“representative democracy”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James Madison thought the legislature was the most important branch</a:t>
            </a:r>
          </a:p>
        </p:txBody>
      </p:sp>
    </p:spTree>
    <p:extLst>
      <p:ext uri="{BB962C8B-B14F-4D97-AF65-F5344CB8AC3E}">
        <p14:creationId xmlns:p14="http://schemas.microsoft.com/office/powerpoint/2010/main" val="19228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A Bicameral Congress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379530"/>
          </a:xfrm>
        </p:spPr>
        <p:txBody>
          <a:bodyPr/>
          <a:lstStyle/>
          <a:p>
            <a:r>
              <a:rPr lang="en-US" sz="3200" b="1" u="sng" dirty="0" smtClean="0">
                <a:latin typeface="Goudy Old Style" panose="02020502050305020303" pitchFamily="18" charset="0"/>
              </a:rPr>
              <a:t>Bicamera</a:t>
            </a:r>
            <a:r>
              <a:rPr lang="en-US" sz="3200" dirty="0" smtClean="0">
                <a:latin typeface="Goudy Old Style" panose="02020502050305020303" pitchFamily="18" charset="0"/>
              </a:rPr>
              <a:t>l—Meaning two </a:t>
            </a:r>
            <a:r>
              <a:rPr lang="en-US" sz="3200" dirty="0">
                <a:latin typeface="Goudy Old Style" panose="02020502050305020303" pitchFamily="18" charset="0"/>
              </a:rPr>
              <a:t>houses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Constitution creates a bicameral legislature for </a:t>
            </a:r>
            <a:r>
              <a:rPr lang="en-US" sz="3200" dirty="0" smtClean="0">
                <a:latin typeface="Goudy Old Style" panose="02020502050305020303" pitchFamily="18" charset="0"/>
              </a:rPr>
              <a:t>three </a:t>
            </a:r>
            <a:r>
              <a:rPr lang="en-US" sz="3200" dirty="0">
                <a:latin typeface="Goudy Old Style" panose="02020502050305020303" pitchFamily="18" charset="0"/>
              </a:rPr>
              <a:t>reasons.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1.) </a:t>
            </a:r>
            <a:r>
              <a:rPr lang="en-US" sz="3200" b="1" u="sng" dirty="0" smtClean="0">
                <a:latin typeface="Goudy Old Style" panose="02020502050305020303" pitchFamily="18" charset="0"/>
              </a:rPr>
              <a:t>Historical</a:t>
            </a:r>
            <a:endParaRPr lang="en-US" sz="3200" b="1" u="sng" dirty="0">
              <a:latin typeface="Goudy Old Style" panose="02020502050305020303" pitchFamily="18" charset="0"/>
            </a:endParaRP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British Parliament has consisted of </a:t>
            </a:r>
            <a:r>
              <a:rPr lang="en-US" sz="3200" dirty="0" smtClean="0">
                <a:latin typeface="Goudy Old Style" panose="02020502050305020303" pitchFamily="18" charset="0"/>
              </a:rPr>
              <a:t>two </a:t>
            </a:r>
            <a:r>
              <a:rPr lang="en-US" sz="3200" dirty="0">
                <a:latin typeface="Goudy Old Style" panose="02020502050305020303" pitchFamily="18" charset="0"/>
              </a:rPr>
              <a:t>houses since the 1300s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Most colonial and state assemblies consisted of 2 houses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Today only </a:t>
            </a:r>
            <a:r>
              <a:rPr lang="en-US" sz="3200" dirty="0" smtClean="0">
                <a:latin typeface="Goudy Old Style" panose="02020502050305020303" pitchFamily="18" charset="0"/>
              </a:rPr>
              <a:t>Nebraska </a:t>
            </a:r>
            <a:r>
              <a:rPr lang="en-US" sz="3200" dirty="0">
                <a:latin typeface="Goudy Old Style" panose="02020502050305020303" pitchFamily="18" charset="0"/>
              </a:rPr>
              <a:t>has a unicameral legislature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0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Goudy Old Style" panose="02020502050305020303" pitchFamily="18" charset="0"/>
              </a:rPr>
              <a:t>2.) </a:t>
            </a:r>
            <a:r>
              <a:rPr lang="en-US" sz="3200" b="1" u="sng" dirty="0" smtClean="0">
                <a:latin typeface="Goudy Old Style" panose="02020502050305020303" pitchFamily="18" charset="0"/>
              </a:rPr>
              <a:t>Practical</a:t>
            </a:r>
            <a:endParaRPr lang="en-US" sz="3200" b="1" u="sng" dirty="0">
              <a:latin typeface="Goudy Old Style" panose="02020502050305020303" pitchFamily="18" charset="0"/>
            </a:endParaRPr>
          </a:p>
          <a:p>
            <a:r>
              <a:rPr lang="en-US" sz="3200" dirty="0">
                <a:latin typeface="Goudy Old Style" panose="02020502050305020303" pitchFamily="18" charset="0"/>
              </a:rPr>
              <a:t>Bicameral legislature settled the conflict between the </a:t>
            </a:r>
            <a:r>
              <a:rPr lang="en-US" sz="3200" dirty="0" smtClean="0">
                <a:latin typeface="Goudy Old Style" panose="02020502050305020303" pitchFamily="18" charset="0"/>
              </a:rPr>
              <a:t>Virginia </a:t>
            </a:r>
            <a:r>
              <a:rPr lang="en-US" sz="3200" dirty="0">
                <a:latin typeface="Goudy Old Style" panose="02020502050305020303" pitchFamily="18" charset="0"/>
              </a:rPr>
              <a:t>Plan and </a:t>
            </a:r>
            <a:r>
              <a:rPr lang="en-US" sz="3200" dirty="0" smtClean="0">
                <a:latin typeface="Goudy Old Style" panose="02020502050305020303" pitchFamily="18" charset="0"/>
              </a:rPr>
              <a:t>New Jersey </a:t>
            </a:r>
            <a:r>
              <a:rPr lang="en-US" sz="3200" dirty="0">
                <a:latin typeface="Goudy Old Style" panose="02020502050305020303" pitchFamily="18" charset="0"/>
              </a:rPr>
              <a:t>Plan in 1787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Bicameralism is a reflection of federalism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Equal representation in the Senate and representation by population in the House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5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Goudy Old Style" panose="02020502050305020303" pitchFamily="18" charset="0"/>
              </a:rPr>
              <a:t>3.) </a:t>
            </a:r>
            <a:r>
              <a:rPr lang="en-US" sz="3200" b="1" u="sng" dirty="0" smtClean="0">
                <a:latin typeface="Goudy Old Style" panose="02020502050305020303" pitchFamily="18" charset="0"/>
              </a:rPr>
              <a:t>Theoretical</a:t>
            </a:r>
            <a:r>
              <a:rPr lang="en-US" sz="3200" dirty="0" smtClean="0">
                <a:latin typeface="Goudy Old Style" panose="02020502050305020303" pitchFamily="18" charset="0"/>
              </a:rPr>
              <a:t> 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The Framers favored a bicameral Congress in order that one </a:t>
            </a:r>
            <a:r>
              <a:rPr lang="en-US" sz="3200" dirty="0">
                <a:latin typeface="Goudy Old Style" panose="02020502050305020303" pitchFamily="18" charset="0"/>
              </a:rPr>
              <a:t>house should act as a check on the </a:t>
            </a:r>
            <a:r>
              <a:rPr lang="en-US" sz="3200" dirty="0" smtClean="0">
                <a:latin typeface="Goudy Old Style" panose="02020502050305020303" pitchFamily="18" charset="0"/>
              </a:rPr>
              <a:t>other</a:t>
            </a:r>
          </a:p>
          <a:p>
            <a:pPr lvl="1"/>
            <a:r>
              <a:rPr lang="en-US" sz="3200" dirty="0" smtClean="0">
                <a:latin typeface="Goudy Old Style" panose="02020502050305020303" pitchFamily="18" charset="0"/>
              </a:rPr>
              <a:t>Even though California has 37 million residents it still has the same amount of senators (two) as Wyoming who has only 500,000 residents </a:t>
            </a:r>
            <a:endParaRPr lang="en-US" sz="32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0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Terms and Sessions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57213"/>
            <a:ext cx="7315200" cy="5427535"/>
          </a:xfrm>
        </p:spPr>
        <p:txBody>
          <a:bodyPr>
            <a:normAutofit/>
          </a:bodyPr>
          <a:lstStyle/>
          <a:p>
            <a:endParaRPr lang="en-US" sz="2600" dirty="0" smtClean="0">
              <a:latin typeface="Goudy Old Style" panose="02020502050305020303" pitchFamily="18" charset="0"/>
            </a:endParaRPr>
          </a:p>
          <a:p>
            <a:r>
              <a:rPr lang="en-US" sz="2600" dirty="0" smtClean="0">
                <a:latin typeface="Goudy Old Style" panose="02020502050305020303" pitchFamily="18" charset="0"/>
              </a:rPr>
              <a:t>Traditionally since </a:t>
            </a:r>
            <a:r>
              <a:rPr lang="en-US" sz="2600" dirty="0">
                <a:latin typeface="Goudy Old Style" panose="02020502050305020303" pitchFamily="18" charset="0"/>
              </a:rPr>
              <a:t>1789—Congress meets in </a:t>
            </a:r>
            <a:r>
              <a:rPr lang="en-US" sz="2600" dirty="0" smtClean="0">
                <a:latin typeface="Goudy Old Style" panose="02020502050305020303" pitchFamily="18" charset="0"/>
              </a:rPr>
              <a:t>two year terms</a:t>
            </a:r>
            <a:endParaRPr lang="en-US" sz="2600" dirty="0">
              <a:latin typeface="Goudy Old Style" panose="02020502050305020303" pitchFamily="18" charset="0"/>
            </a:endParaRPr>
          </a:p>
          <a:p>
            <a:endParaRPr lang="en-US" sz="2600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Terms of Congress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Each </a:t>
            </a:r>
            <a:r>
              <a:rPr lang="en-US" sz="2200" dirty="0">
                <a:latin typeface="Goudy Old Style" panose="02020502050305020303" pitchFamily="18" charset="0"/>
              </a:rPr>
              <a:t>term is numbered consecutively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first national </a:t>
            </a:r>
            <a:r>
              <a:rPr lang="en-US" sz="2400" dirty="0">
                <a:latin typeface="Goudy Old Style" panose="02020502050305020303" pitchFamily="18" charset="0"/>
              </a:rPr>
              <a:t>Congress met </a:t>
            </a:r>
            <a:r>
              <a:rPr lang="en-US" sz="2400" dirty="0" smtClean="0">
                <a:latin typeface="Goudy Old Style" panose="02020502050305020303" pitchFamily="18" charset="0"/>
              </a:rPr>
              <a:t>on March </a:t>
            </a:r>
            <a:r>
              <a:rPr lang="en-US" sz="2400" dirty="0">
                <a:latin typeface="Goudy Old Style" panose="02020502050305020303" pitchFamily="18" charset="0"/>
              </a:rPr>
              <a:t>4, 1789 and ended </a:t>
            </a:r>
            <a:r>
              <a:rPr lang="en-US" sz="2400" dirty="0" smtClean="0">
                <a:latin typeface="Goudy Old Style" panose="02020502050305020303" pitchFamily="18" charset="0"/>
              </a:rPr>
              <a:t>two </a:t>
            </a:r>
            <a:r>
              <a:rPr lang="en-US" sz="2400" dirty="0">
                <a:latin typeface="Goudy Old Style" panose="02020502050305020303" pitchFamily="18" charset="0"/>
              </a:rPr>
              <a:t>years later on March 4, 1791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20</a:t>
            </a:r>
            <a:r>
              <a:rPr lang="en-US" sz="2400" baseline="30000" dirty="0" smtClean="0">
                <a:latin typeface="Goudy Old Style" panose="02020502050305020303" pitchFamily="18" charset="0"/>
              </a:rPr>
              <a:t>th</a:t>
            </a:r>
            <a:r>
              <a:rPr lang="en-US" sz="2400" dirty="0" smtClean="0">
                <a:latin typeface="Goudy Old Style" panose="02020502050305020303" pitchFamily="18" charset="0"/>
              </a:rPr>
              <a:t>  </a:t>
            </a:r>
            <a:r>
              <a:rPr lang="en-US" sz="2400" dirty="0">
                <a:latin typeface="Goudy Old Style" panose="02020502050305020303" pitchFamily="18" charset="0"/>
              </a:rPr>
              <a:t>Amendment changed the start date for </a:t>
            </a:r>
            <a:r>
              <a:rPr lang="en-US" sz="2400" dirty="0" smtClean="0">
                <a:latin typeface="Goudy Old Style" panose="02020502050305020303" pitchFamily="18" charset="0"/>
              </a:rPr>
              <a:t>Congress which </a:t>
            </a:r>
            <a:r>
              <a:rPr lang="en-US" sz="2400" dirty="0">
                <a:latin typeface="Goudy Old Style" panose="02020502050305020303" pitchFamily="18" charset="0"/>
              </a:rPr>
              <a:t>now starts on the 3rd day of January at 12:00 noon EST of every odd-numbered year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115th </a:t>
            </a:r>
            <a:r>
              <a:rPr lang="en-US" sz="2400" dirty="0">
                <a:latin typeface="Goudy Old Style" panose="02020502050305020303" pitchFamily="18" charset="0"/>
              </a:rPr>
              <a:t>Congress will begin at 12:00 EST January 3, </a:t>
            </a:r>
            <a:r>
              <a:rPr lang="en-US" sz="2400" dirty="0" smtClean="0">
                <a:latin typeface="Goudy Old Style" panose="02020502050305020303" pitchFamily="18" charset="0"/>
              </a:rPr>
              <a:t>2017</a:t>
            </a:r>
            <a:endParaRPr lang="en-US" sz="24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6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Terms and Sessions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u="sng" dirty="0" smtClean="0">
                <a:latin typeface="Goudy Old Style" panose="02020502050305020303" pitchFamily="18" charset="0"/>
              </a:rPr>
              <a:t>Sessions</a:t>
            </a:r>
            <a:r>
              <a:rPr lang="en-US" sz="3600" dirty="0" smtClean="0">
                <a:latin typeface="Goudy Old Style" panose="02020502050305020303" pitchFamily="18" charset="0"/>
              </a:rPr>
              <a:t> </a:t>
            </a:r>
            <a:endParaRPr lang="en-US" sz="3600" dirty="0">
              <a:latin typeface="Goudy Old Style" panose="02020502050305020303" pitchFamily="18" charset="0"/>
            </a:endParaRPr>
          </a:p>
          <a:p>
            <a:r>
              <a:rPr lang="en-US" sz="3600" dirty="0" smtClean="0">
                <a:latin typeface="Goudy Old Style" panose="02020502050305020303" pitchFamily="18" charset="0"/>
              </a:rPr>
              <a:t>Session—A </a:t>
            </a:r>
            <a:r>
              <a:rPr lang="en-US" sz="3600" dirty="0">
                <a:latin typeface="Goudy Old Style" panose="02020502050305020303" pitchFamily="18" charset="0"/>
              </a:rPr>
              <a:t>period of time during which, each year, Congress assembles and conducts business.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Congress </a:t>
            </a:r>
            <a:r>
              <a:rPr lang="en-US" sz="3600" dirty="0" smtClean="0">
                <a:latin typeface="Goudy Old Style" panose="02020502050305020303" pitchFamily="18" charset="0"/>
              </a:rPr>
              <a:t>adjourns </a:t>
            </a:r>
            <a:r>
              <a:rPr lang="en-US" sz="3600" dirty="0">
                <a:latin typeface="Goudy Old Style" panose="02020502050305020303" pitchFamily="18" charset="0"/>
              </a:rPr>
              <a:t>(ends) each session when finished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Session used to last </a:t>
            </a:r>
            <a:r>
              <a:rPr lang="en-US" sz="3600" dirty="0" smtClean="0">
                <a:latin typeface="Goudy Old Style" panose="02020502050305020303" pitchFamily="18" charset="0"/>
              </a:rPr>
              <a:t>four or five </a:t>
            </a:r>
            <a:r>
              <a:rPr lang="en-US" sz="3600" dirty="0">
                <a:latin typeface="Goudy Old Style" panose="02020502050305020303" pitchFamily="18" charset="0"/>
              </a:rPr>
              <a:t>months but now it lasts all year with several short breaks scheduled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8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Terms and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One house cannot adjourn for more than </a:t>
            </a:r>
            <a:r>
              <a:rPr lang="en-US" sz="3200" dirty="0" smtClean="0">
                <a:latin typeface="Goudy Old Style" panose="02020502050305020303" pitchFamily="18" charset="0"/>
              </a:rPr>
              <a:t>three </a:t>
            </a:r>
            <a:r>
              <a:rPr lang="en-US" sz="3200" dirty="0">
                <a:latin typeface="Goudy Old Style" panose="02020502050305020303" pitchFamily="18" charset="0"/>
              </a:rPr>
              <a:t>days without the consent of the other.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President has the power to </a:t>
            </a:r>
            <a:r>
              <a:rPr lang="en-US" sz="3200" dirty="0" smtClean="0">
                <a:latin typeface="Goudy Old Style" panose="02020502050305020303" pitchFamily="18" charset="0"/>
              </a:rPr>
              <a:t>prorogue </a:t>
            </a:r>
            <a:r>
              <a:rPr lang="en-US" sz="3200" dirty="0">
                <a:latin typeface="Goudy Old Style" panose="02020502050305020303" pitchFamily="18" charset="0"/>
              </a:rPr>
              <a:t>(end, discontinue) the session if the houses cannot agree on an ending date. (No President has used this power)</a:t>
            </a:r>
          </a:p>
          <a:p>
            <a:endParaRPr lang="en-US" sz="3200" dirty="0">
              <a:latin typeface="Goudy Old Style" panose="02020502050305020303" pitchFamily="18" charset="0"/>
            </a:endParaRPr>
          </a:p>
          <a:p>
            <a:r>
              <a:rPr lang="en-US" sz="3200" b="1" u="sng" dirty="0" smtClean="0">
                <a:latin typeface="Goudy Old Style" panose="02020502050305020303" pitchFamily="18" charset="0"/>
              </a:rPr>
              <a:t>Special Session 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President </a:t>
            </a:r>
            <a:r>
              <a:rPr lang="en-US" sz="3200" dirty="0">
                <a:latin typeface="Goudy Old Style" panose="02020502050305020303" pitchFamily="18" charset="0"/>
              </a:rPr>
              <a:t>may call a special session to deal with some emergency or special issue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Only </a:t>
            </a:r>
            <a:r>
              <a:rPr lang="en-US" sz="3200" dirty="0" smtClean="0">
                <a:latin typeface="Goudy Old Style" panose="02020502050305020303" pitchFamily="18" charset="0"/>
              </a:rPr>
              <a:t>twenty-six </a:t>
            </a:r>
            <a:r>
              <a:rPr lang="en-US" sz="3200" dirty="0">
                <a:latin typeface="Goudy Old Style" panose="02020502050305020303" pitchFamily="18" charset="0"/>
              </a:rPr>
              <a:t>special sessions have been </a:t>
            </a:r>
            <a:r>
              <a:rPr lang="en-US" sz="3200" dirty="0" smtClean="0">
                <a:latin typeface="Goudy Old Style" panose="02020502050305020303" pitchFamily="18" charset="0"/>
              </a:rPr>
              <a:t>called in the history of our nation </a:t>
            </a:r>
            <a:endParaRPr lang="en-US" sz="32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6952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28</TotalTime>
  <Words>673</Words>
  <Application>Microsoft Office PowerPoint</Application>
  <PresentationFormat>Custom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Frame</vt:lpstr>
      <vt:lpstr>Congress</vt:lpstr>
      <vt:lpstr>The National Legislature </vt:lpstr>
      <vt:lpstr>The National Legislature </vt:lpstr>
      <vt:lpstr>A Bicameral Congress </vt:lpstr>
      <vt:lpstr>A Bicameral Congress </vt:lpstr>
      <vt:lpstr>A Bicameral Congress </vt:lpstr>
      <vt:lpstr>Terms and Sessions </vt:lpstr>
      <vt:lpstr>Terms and Sessions </vt:lpstr>
      <vt:lpstr>Terms and Sessions </vt:lpstr>
      <vt:lpstr>Special Sessions </vt:lpstr>
      <vt:lpstr>House of Representatives  vs.  The Senate</vt:lpstr>
      <vt:lpstr>Membership</vt:lpstr>
      <vt:lpstr>Qualifications</vt:lpstr>
      <vt:lpstr>Term</vt:lpstr>
      <vt:lpstr>How Elected</vt:lpstr>
      <vt:lpstr>Presiding Officer</vt:lpstr>
      <vt:lpstr>Special Powers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Legislature</dc:title>
  <dc:creator>Robert Murray</dc:creator>
  <cp:lastModifiedBy>Windows User</cp:lastModifiedBy>
  <cp:revision>4</cp:revision>
  <dcterms:created xsi:type="dcterms:W3CDTF">2016-05-01T23:26:49Z</dcterms:created>
  <dcterms:modified xsi:type="dcterms:W3CDTF">2016-05-12T14:04:17Z</dcterms:modified>
</cp:coreProperties>
</file>