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5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092D6-EF22-4A03-B398-C2FB45B76D29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5DF4F-C900-4909-9BD2-563968773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1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092D6-EF22-4A03-B398-C2FB45B76D29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5DF4F-C900-4909-9BD2-563968773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81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092D6-EF22-4A03-B398-C2FB45B76D29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5DF4F-C900-4909-9BD2-563968773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196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092D6-EF22-4A03-B398-C2FB45B76D29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5DF4F-C900-4909-9BD2-563968773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85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092D6-EF22-4A03-B398-C2FB45B76D29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5DF4F-C900-4909-9BD2-563968773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893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092D6-EF22-4A03-B398-C2FB45B76D29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5DF4F-C900-4909-9BD2-563968773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441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092D6-EF22-4A03-B398-C2FB45B76D29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5DF4F-C900-4909-9BD2-563968773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418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092D6-EF22-4A03-B398-C2FB45B76D29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5DF4F-C900-4909-9BD2-563968773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560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092D6-EF22-4A03-B398-C2FB45B76D29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5DF4F-C900-4909-9BD2-563968773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52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092D6-EF22-4A03-B398-C2FB45B76D29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5DF4F-C900-4909-9BD2-563968773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338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092D6-EF22-4A03-B398-C2FB45B76D29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5DF4F-C900-4909-9BD2-563968773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765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7092D6-EF22-4A03-B398-C2FB45B76D29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5DF4F-C900-4909-9BD2-563968773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176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Section 2-</a:t>
            </a:r>
            <a:br>
              <a:rPr lang="en-US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The American Dream in the Fifties</a:t>
            </a:r>
          </a:p>
        </p:txBody>
      </p:sp>
      <p:pic>
        <p:nvPicPr>
          <p:cNvPr id="17411" name="Picture 4" descr="http://ts1.mm.bing.net/images/thumbnail.aspx?q=646458127472&amp;id=3128b79a1808b34bb55b1a16da7322ab&amp;url=http%3a%2f%2ffarm1.static.flickr.com%2f96%2f234540591_d6ed36675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447800"/>
            <a:ext cx="3886200" cy="5113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51028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u="sng" smtClean="0">
                <a:latin typeface="Times New Roman" pitchFamily="18" charset="0"/>
                <a:cs typeface="Times New Roman" pitchFamily="18" charset="0"/>
              </a:rPr>
              <a:t>Consumerism Unbound</a:t>
            </a:r>
            <a:endParaRPr lang="en-US" alt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724400" cy="4525963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Consumerism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1950’s Success = Hundreds of new products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TV, tape recorders, HIFI record players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Clothes just for fun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Power mowers, BBQ, lawn decorations!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 smtClean="0"/>
          </a:p>
        </p:txBody>
      </p:sp>
      <p:pic>
        <p:nvPicPr>
          <p:cNvPr id="26628" name="Picture 5" descr="http://ts3.mm.bing.net/images/thumbnail.aspx?q=654372570466&amp;id=cfe095548dc6438ee725a630e61e2074&amp;url=http%3a%2f%2fwww.tractorbynet.com%2fphotos%2fdata%2f555%2f218181950_s_Brent_gives_ride_on_lawnmower0033_s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1905000"/>
            <a:ext cx="3863975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0529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u="sng" smtClean="0">
                <a:latin typeface="Times New Roman" pitchFamily="18" charset="0"/>
                <a:cs typeface="Times New Roman" pitchFamily="18" charset="0"/>
              </a:rPr>
              <a:t>Consumerism Unbound</a:t>
            </a:r>
            <a:endParaRPr lang="en-US" altLang="en-US" smtClean="0"/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495800" cy="4525963"/>
          </a:xfrm>
        </p:spPr>
        <p:txBody>
          <a:bodyPr/>
          <a:lstStyle/>
          <a:p>
            <a:pPr eaLnBrk="1" hangingPunct="1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Planned Obsolescence</a:t>
            </a:r>
          </a:p>
          <a:p>
            <a:pPr eaLnBrk="1" hangingPunct="1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Wear out or become obsolete on purpose to get us to buy more</a:t>
            </a:r>
          </a:p>
          <a:p>
            <a:pPr lvl="1" eaLnBrk="1" hangingPunct="1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New models every few months</a:t>
            </a:r>
          </a:p>
          <a:p>
            <a:pPr eaLnBrk="1" hangingPunct="1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We become a throwaway Society</a:t>
            </a:r>
          </a:p>
          <a:p>
            <a:pPr eaLnBrk="1" hangingPunct="1"/>
            <a:endParaRPr lang="en-US" altLang="en-US" smtClean="0"/>
          </a:p>
        </p:txBody>
      </p:sp>
      <p:pic>
        <p:nvPicPr>
          <p:cNvPr id="27652" name="Picture 5" descr="http://ts3.mm.bing.net/images/thumbnail.aspx?q=502171513158&amp;id=62299f40be2236956c46aee91ff272d0&amp;url=http%3a%2f%2fwww.creativelydifferentblinds.com%2fBlindImages%2f279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2438400"/>
            <a:ext cx="3505200" cy="320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922785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u="sng" smtClean="0">
                <a:latin typeface="Times New Roman" pitchFamily="18" charset="0"/>
                <a:cs typeface="Times New Roman" pitchFamily="18" charset="0"/>
              </a:rPr>
              <a:t>Consumerism Unbound</a:t>
            </a:r>
            <a:endParaRPr lang="en-US" alt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410200" cy="4525963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Credit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1950- Very 1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Credit Card: Diners Club Card</a:t>
            </a:r>
          </a:p>
          <a:p>
            <a:pPr lvl="2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1958-American Express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Bought large items on installment plans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Increase in mortgages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Private debt grew from $73 billion to $179 billion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 smtClean="0"/>
          </a:p>
        </p:txBody>
      </p:sp>
      <p:pic>
        <p:nvPicPr>
          <p:cNvPr id="28676" name="Picture 5" descr="http://ts1.mm.bing.net/images/thumbnail.aspx?q=525158122116&amp;id=217fb98f355d6aab919f0d875387cf50&amp;url=http%3a%2f%2fpowerofspeech.files.wordpress.com%2f2008%2f10%2fcredit-car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1905000"/>
            <a:ext cx="3581400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18483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u="sng" smtClean="0">
                <a:latin typeface="Times New Roman" pitchFamily="18" charset="0"/>
                <a:cs typeface="Times New Roman" pitchFamily="18" charset="0"/>
              </a:rPr>
              <a:t>Consumerism Unbound</a:t>
            </a:r>
            <a:endParaRPr lang="en-US" altLang="en-US" smtClean="0"/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876800" cy="4953000"/>
          </a:xfrm>
        </p:spPr>
        <p:txBody>
          <a:bodyPr/>
          <a:lstStyle/>
          <a:p>
            <a:pPr eaLnBrk="1" hangingPunct="1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Advertising Age-</a:t>
            </a:r>
          </a:p>
          <a:p>
            <a:pPr lvl="1" eaLnBrk="1" hangingPunct="1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Encouraged more spending</a:t>
            </a:r>
          </a:p>
          <a:p>
            <a:pPr lvl="1" eaLnBrk="1" hangingPunct="1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Billions of dollars a year on advertising</a:t>
            </a:r>
          </a:p>
          <a:p>
            <a:pPr lvl="1" eaLnBrk="1" hangingPunct="1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Used psychology to convince you what you need</a:t>
            </a:r>
          </a:p>
          <a:p>
            <a:pPr lvl="1" eaLnBrk="1" hangingPunct="1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TV commercials became main way to convince you</a:t>
            </a:r>
          </a:p>
          <a:p>
            <a:pPr eaLnBrk="1" hangingPunct="1"/>
            <a:endParaRPr lang="en-US" altLang="en-US" smtClean="0"/>
          </a:p>
        </p:txBody>
      </p:sp>
      <p:pic>
        <p:nvPicPr>
          <p:cNvPr id="29700" name="Picture 5" descr="http://ts3.mm.bing.net/images/thumbnail.aspx?q=406248231310&amp;id=141bb369815256343cccfd720758f7b9&amp;url=http%3a%2f%2fwww.theoctopussolution.com%2fwp-content%2fuploads%2fblogger%2f2010%2f01%2fmarlboro20mumm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1676400"/>
            <a:ext cx="3729038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933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The Organization and the Organization Man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267200" cy="4525963"/>
          </a:xfrm>
        </p:spPr>
        <p:txBody>
          <a:bodyPr/>
          <a:lstStyle/>
          <a:p>
            <a:pPr eaLnBrk="1" hangingPunct="1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As 1950’s moved forward, there were more White Collar jobs</a:t>
            </a:r>
          </a:p>
          <a:p>
            <a:pPr lvl="1" eaLnBrk="1" hangingPunct="1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Service industry jobs increased, especially in advertising</a:t>
            </a:r>
          </a:p>
          <a:p>
            <a:pPr eaLnBrk="1" hangingPunct="1"/>
            <a:endParaRPr lang="en-US" altLang="en-US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6" name="Picture 5" descr="http://ts1.mm.bing.net/images/thumbnail.aspx?q=408690897012&amp;id=ffb65914befd61ed2e9e33aa1460db30&amp;url=http%3a%2f%2fwww.enjoy-your-style.com%2fimages%2fnorth-by-northwes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2362200"/>
            <a:ext cx="4129088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827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The Organization and the Organization Man</a:t>
            </a:r>
            <a:endParaRPr lang="en-US" dirty="0" smtClean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096000" cy="4953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3000" smtClean="0">
                <a:latin typeface="Times New Roman" pitchFamily="18" charset="0"/>
                <a:cs typeface="Times New Roman" pitchFamily="18" charset="0"/>
              </a:rPr>
              <a:t>Conglomerates: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600" smtClean="0">
                <a:latin typeface="Times New Roman" pitchFamily="18" charset="0"/>
                <a:cs typeface="Times New Roman" pitchFamily="18" charset="0"/>
              </a:rPr>
              <a:t>Major company that owns smaller ones in unrelated fields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200" smtClean="0">
                <a:latin typeface="Times New Roman" pitchFamily="18" charset="0"/>
                <a:cs typeface="Times New Roman" pitchFamily="18" charset="0"/>
              </a:rPr>
              <a:t>It was a way to help when your company had hard times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3000" smtClean="0">
                <a:latin typeface="Times New Roman" pitchFamily="18" charset="0"/>
                <a:cs typeface="Times New Roman" pitchFamily="18" charset="0"/>
              </a:rPr>
              <a:t>Franchising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600" smtClean="0">
                <a:latin typeface="Times New Roman" pitchFamily="18" charset="0"/>
                <a:cs typeface="Times New Roman" pitchFamily="18" charset="0"/>
              </a:rPr>
              <a:t>Similar products in different locations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600" smtClean="0">
                <a:latin typeface="Times New Roman" pitchFamily="18" charset="0"/>
                <a:cs typeface="Times New Roman" pitchFamily="18" charset="0"/>
              </a:rPr>
              <a:t>Right sold to an individual to do business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600" smtClean="0">
                <a:latin typeface="Times New Roman" pitchFamily="18" charset="0"/>
                <a:cs typeface="Times New Roman" pitchFamily="18" charset="0"/>
              </a:rPr>
              <a:t>Ray Kroc: 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200" smtClean="0">
                <a:latin typeface="Times New Roman" pitchFamily="18" charset="0"/>
                <a:cs typeface="Times New Roman" pitchFamily="18" charset="0"/>
              </a:rPr>
              <a:t>McDonalds: He bought it from the brothers for 2.7 million </a:t>
            </a:r>
          </a:p>
          <a:p>
            <a:pPr lvl="3" eaLnBrk="1" hangingPunct="1">
              <a:lnSpc>
                <a:spcPct val="80000"/>
              </a:lnSpc>
            </a:pPr>
            <a:r>
              <a:rPr lang="en-US" altLang="en-US" sz="1900" smtClean="0">
                <a:latin typeface="Times New Roman" pitchFamily="18" charset="0"/>
                <a:cs typeface="Times New Roman" pitchFamily="18" charset="0"/>
              </a:rPr>
              <a:t>Added the mythic “Golden Arches”</a:t>
            </a:r>
          </a:p>
          <a:p>
            <a:pPr eaLnBrk="1" hangingPunct="1">
              <a:lnSpc>
                <a:spcPct val="80000"/>
              </a:lnSpc>
            </a:pPr>
            <a:endParaRPr lang="en-US" altLang="en-US" sz="300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60" name="Picture 5" descr="http://www.movieposter.com/posters/archive/main/18/MPW-912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4250" y="4191000"/>
            <a:ext cx="3079750" cy="237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2428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The Organization and the Organization Man</a:t>
            </a:r>
            <a:endParaRPr lang="en-US" dirty="0" smtClean="0"/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953000" cy="4525963"/>
          </a:xfrm>
        </p:spPr>
        <p:txBody>
          <a:bodyPr/>
          <a:lstStyle/>
          <a:p>
            <a:pPr eaLnBrk="1" hangingPunct="1"/>
            <a:r>
              <a:rPr lang="en-US" altLang="en-US" sz="3000" smtClean="0">
                <a:latin typeface="Times New Roman" pitchFamily="18" charset="0"/>
                <a:cs typeface="Times New Roman" pitchFamily="18" charset="0"/>
              </a:rPr>
              <a:t>Social Conformity</a:t>
            </a:r>
          </a:p>
          <a:p>
            <a:pPr lvl="1" eaLnBrk="1" hangingPunct="1"/>
            <a:r>
              <a:rPr lang="en-US" altLang="en-US" sz="2600" smtClean="0">
                <a:latin typeface="Times New Roman" pitchFamily="18" charset="0"/>
                <a:cs typeface="Times New Roman" pitchFamily="18" charset="0"/>
              </a:rPr>
              <a:t>Standardized what people ate and the way they worked</a:t>
            </a:r>
          </a:p>
          <a:p>
            <a:pPr lvl="2" eaLnBrk="1" hangingPunct="1"/>
            <a:r>
              <a:rPr lang="en-US" altLang="en-US" sz="2200" smtClean="0">
                <a:latin typeface="Times New Roman" pitchFamily="18" charset="0"/>
                <a:cs typeface="Times New Roman" pitchFamily="18" charset="0"/>
              </a:rPr>
              <a:t>Loss of individuality</a:t>
            </a:r>
          </a:p>
          <a:p>
            <a:pPr eaLnBrk="1" hangingPunct="1"/>
            <a:r>
              <a:rPr lang="en-US" altLang="en-US" sz="3000" i="1" smtClean="0">
                <a:latin typeface="Times New Roman" pitchFamily="18" charset="0"/>
                <a:cs typeface="Times New Roman" pitchFamily="18" charset="0"/>
              </a:rPr>
              <a:t>“The Organization Man”</a:t>
            </a:r>
            <a:r>
              <a:rPr lang="en-US" altLang="en-US" sz="3000" smtClean="0">
                <a:latin typeface="Times New Roman" pitchFamily="18" charset="0"/>
                <a:cs typeface="Times New Roman" pitchFamily="18" charset="0"/>
              </a:rPr>
              <a:t>: William H. Whyte</a:t>
            </a:r>
          </a:p>
          <a:p>
            <a:pPr lvl="2" eaLnBrk="1" hangingPunct="1"/>
            <a:r>
              <a:rPr lang="en-US" altLang="en-US" sz="2200" smtClean="0">
                <a:latin typeface="Times New Roman" pitchFamily="18" charset="0"/>
                <a:cs typeface="Times New Roman" pitchFamily="18" charset="0"/>
              </a:rPr>
              <a:t>Company People: fitting in to corp. culture</a:t>
            </a:r>
          </a:p>
          <a:p>
            <a:pPr lvl="2" eaLnBrk="1" hangingPunct="1"/>
            <a:r>
              <a:rPr lang="en-US" altLang="en-US" sz="2200" smtClean="0">
                <a:latin typeface="Times New Roman" pitchFamily="18" charset="0"/>
                <a:cs typeface="Times New Roman" pitchFamily="18" charset="0"/>
              </a:rPr>
              <a:t>Rewards for teamwork, cooperation, loyalty</a:t>
            </a:r>
          </a:p>
        </p:txBody>
      </p:sp>
      <p:pic>
        <p:nvPicPr>
          <p:cNvPr id="20484" name="Picture 5" descr="http://faculty.knox.edu/fmcandre/conformit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2743200"/>
            <a:ext cx="3810000" cy="319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1055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u="sng" smtClean="0">
                <a:latin typeface="Times New Roman" pitchFamily="18" charset="0"/>
                <a:cs typeface="Times New Roman" pitchFamily="18" charset="0"/>
              </a:rPr>
              <a:t>The Suburban Lifestyle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715000" cy="5029200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1950-Job security may have cost individuality but provided “good things”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Highways and cars led to Suburbs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Baby Boom: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1957-1 infant born every 7 seconds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Created the largest generation in US history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Cause-Depression, War, Better medicine and childcare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 smtClean="0"/>
          </a:p>
        </p:txBody>
      </p:sp>
      <p:pic>
        <p:nvPicPr>
          <p:cNvPr id="21508" name="Picture 5" descr="http://ts2.mm.bing.net/images/thumbnail.aspx?q=553297905321&amp;id=ea0c26bc06b06639b876f57c921cd260&amp;url=http%3a%2f%2fwww.mnstate.edu%2fshoptaug%2fBaby%2520boo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0" y="2209800"/>
            <a:ext cx="2857500" cy="280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33211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u="sng" smtClean="0">
                <a:latin typeface="Times New Roman" pitchFamily="18" charset="0"/>
                <a:cs typeface="Times New Roman" pitchFamily="18" charset="0"/>
              </a:rPr>
              <a:t>The Suburban Lifestyle</a:t>
            </a:r>
            <a:endParaRPr lang="en-US" alt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Advances in Medicine- New Drugs to help kids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Dr. Jonas Salk</a:t>
            </a:r>
          </a:p>
          <a:p>
            <a:pPr lvl="2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Vaccine for Polio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Dr. Benjamin Spock: Books on childcare</a:t>
            </a:r>
          </a:p>
          <a:p>
            <a:pPr lvl="2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Wanted gov. to pay moms for staying home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Effects of Baby Boomers-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Toy Sales boomed! 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New schools had to be built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 smtClean="0"/>
          </a:p>
        </p:txBody>
      </p:sp>
      <p:pic>
        <p:nvPicPr>
          <p:cNvPr id="22532" name="Picture 5" descr="http://ts3.mm.bing.net/images/thumbnail.aspx?q=678644163682&amp;id=dcd5487a86eeb6b83fa5be0436ef2530&amp;url=http%3a%2f%2fwww.cgchannel.com%2fwp-content%2fuploads%2f2010%2f02%2ftoystory3_img11_7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0525" y="4800600"/>
            <a:ext cx="3673475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57317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u="sng" smtClean="0">
                <a:latin typeface="Times New Roman" pitchFamily="18" charset="0"/>
                <a:cs typeface="Times New Roman" pitchFamily="18" charset="0"/>
              </a:rPr>
              <a:t>The Suburban Lifestyle</a:t>
            </a:r>
            <a:endParaRPr lang="en-US" alt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629400" cy="4953000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Women’s Roles-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Glorified women’s place in home</a:t>
            </a:r>
          </a:p>
          <a:p>
            <a:pPr lvl="2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TV, magazines, everything said, women should be at home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Some women started to speak out and say it was isolating them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Betty Friedan: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The Feminine Mystique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As we neared the 60’s women were taking jobs outside of home, but sometimes stereotypical</a:t>
            </a:r>
          </a:p>
          <a:p>
            <a:pPr lvl="2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Women earned less</a:t>
            </a:r>
          </a:p>
          <a:p>
            <a:pPr lvl="2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Often limited to teaching, nursing, and office jobs</a:t>
            </a:r>
          </a:p>
          <a:p>
            <a:pPr lvl="2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Were not pushed to go to college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 smtClean="0"/>
          </a:p>
        </p:txBody>
      </p:sp>
      <p:pic>
        <p:nvPicPr>
          <p:cNvPr id="23556" name="Picture 7" descr="http://ts2.mm.bing.net/images/thumbnail.aspx?q=646724323045&amp;id=facdd1e516599a0158e98cd5d1d2354f&amp;url=http%3a%2f%2fwww.ssplprints.com%2flowres%2f43%2fmain%2f46%2f12508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7038" y="4953000"/>
            <a:ext cx="2366962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65298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u="sng" smtClean="0">
                <a:latin typeface="Times New Roman" pitchFamily="18" charset="0"/>
                <a:cs typeface="Times New Roman" pitchFamily="18" charset="0"/>
              </a:rPr>
              <a:t>The Suburban Lifestyle</a:t>
            </a:r>
            <a:endParaRPr lang="en-US" altLang="en-US" smtClean="0"/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724400" cy="4525963"/>
          </a:xfrm>
        </p:spPr>
        <p:txBody>
          <a:bodyPr/>
          <a:lstStyle/>
          <a:p>
            <a:pPr eaLnBrk="1" hangingPunct="1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Leisure in the Fifties-</a:t>
            </a:r>
          </a:p>
          <a:p>
            <a:pPr lvl="1" eaLnBrk="1" hangingPunct="1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More time then ever before</a:t>
            </a:r>
          </a:p>
          <a:p>
            <a:pPr lvl="1" eaLnBrk="1" hangingPunct="1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More labor saving devices then before</a:t>
            </a:r>
          </a:p>
          <a:p>
            <a:pPr lvl="1" eaLnBrk="1" hangingPunct="1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More time for sports and games</a:t>
            </a:r>
          </a:p>
          <a:p>
            <a:pPr lvl="1" eaLnBrk="1" hangingPunct="1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Readers: Do it yourself, comic books, mysteries</a:t>
            </a:r>
          </a:p>
        </p:txBody>
      </p:sp>
      <p:pic>
        <p:nvPicPr>
          <p:cNvPr id="24580" name="Picture 5" descr="http://www.comicbooksecrets.com/theblog/wp-content/uploads/2011/01/captainamerica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1447800"/>
            <a:ext cx="3630613" cy="488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768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u="sng" smtClean="0">
                <a:latin typeface="Times New Roman" pitchFamily="18" charset="0"/>
                <a:cs typeface="Times New Roman" pitchFamily="18" charset="0"/>
              </a:rPr>
              <a:t>The Automobile Culture</a:t>
            </a:r>
            <a:endParaRPr lang="en-US" alt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096000" cy="5029200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Automania-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After the war the car defined America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Suburbs made car and highways necessary</a:t>
            </a:r>
          </a:p>
          <a:p>
            <a:pPr lvl="2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Interstate Highway Act 1956</a:t>
            </a:r>
          </a:p>
          <a:p>
            <a:pPr lvl="3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Helped some towns, killed others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New vacation ideas popped up due to car</a:t>
            </a:r>
          </a:p>
          <a:p>
            <a:pPr lvl="2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Disneyland in CA-1955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Had negative effects too</a:t>
            </a:r>
          </a:p>
          <a:p>
            <a:pPr lvl="2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Environment, traffic, noise, flight from cities</a:t>
            </a:r>
          </a:p>
          <a:p>
            <a:pPr lvl="3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Created a gap between rich and poor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Increased advertising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 smtClean="0"/>
          </a:p>
        </p:txBody>
      </p:sp>
      <p:pic>
        <p:nvPicPr>
          <p:cNvPr id="25604" name="Picture 5" descr="http://ts4.mm.bing.net/images/thumbnail.aspx?q=408940058499&amp;id=816ba88436a79a27de661d7c29ae0f7d&amp;url=http%3a%2f%2f4.bp.blogspot.com%2f_E2Wa1M6x1fI%2fSpZkruoNKQI%2fAAAAAAAADdU%2fHNQBay6q0fg%2fs400%2fWaltDisneyAndMickeyMous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2819400"/>
            <a:ext cx="2286000" cy="286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04039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516</Words>
  <Application>Microsoft Office PowerPoint</Application>
  <PresentationFormat>On-screen Show (4:3)</PresentationFormat>
  <Paragraphs>89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Section 2- The American Dream in the Fifties</vt:lpstr>
      <vt:lpstr> The Organization and the Organization Man </vt:lpstr>
      <vt:lpstr>The Organization and the Organization Man</vt:lpstr>
      <vt:lpstr>The Organization and the Organization Man</vt:lpstr>
      <vt:lpstr>The Suburban Lifestyle</vt:lpstr>
      <vt:lpstr>The Suburban Lifestyle</vt:lpstr>
      <vt:lpstr>The Suburban Lifestyle</vt:lpstr>
      <vt:lpstr>The Suburban Lifestyle</vt:lpstr>
      <vt:lpstr>The Automobile Culture</vt:lpstr>
      <vt:lpstr>Consumerism Unbound</vt:lpstr>
      <vt:lpstr>Consumerism Unbound</vt:lpstr>
      <vt:lpstr>Consumerism Unbound</vt:lpstr>
      <vt:lpstr>Consumerism Unbound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2- The American Dream in the Fifties</dc:title>
  <dc:creator>Windows User</dc:creator>
  <cp:lastModifiedBy>Windows User</cp:lastModifiedBy>
  <cp:revision>1</cp:revision>
  <dcterms:created xsi:type="dcterms:W3CDTF">2016-04-19T14:08:48Z</dcterms:created>
  <dcterms:modified xsi:type="dcterms:W3CDTF">2016-04-19T14:09:18Z</dcterms:modified>
</cp:coreProperties>
</file>