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5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DC0C2F-6D97-40A8-95E7-34FE4DB45A12}" type="datetimeFigureOut">
              <a:rPr lang="en-US" smtClean="0"/>
              <a:t>3/10/2016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755336-0465-4D0C-85F1-AED7D17B7F21}" type="slidenum">
              <a:rPr lang="en-US" smtClean="0"/>
              <a:t>‹#›</a:t>
            </a:fld>
            <a:endParaRPr lang="en-US"/>
          </a:p>
        </p:txBody>
      </p:sp>
    </p:spTree>
    <p:extLst>
      <p:ext uri="{BB962C8B-B14F-4D97-AF65-F5344CB8AC3E}">
        <p14:creationId xmlns:p14="http://schemas.microsoft.com/office/powerpoint/2010/main" val="1989259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DC0C2F-6D97-40A8-95E7-34FE4DB45A12}" type="datetimeFigureOut">
              <a:rPr lang="en-US" smtClean="0"/>
              <a:t>3/10/2016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755336-0465-4D0C-85F1-AED7D17B7F21}" type="slidenum">
              <a:rPr lang="en-US" smtClean="0"/>
              <a:t>‹#›</a:t>
            </a:fld>
            <a:endParaRPr lang="en-US"/>
          </a:p>
        </p:txBody>
      </p:sp>
    </p:spTree>
    <p:extLst>
      <p:ext uri="{BB962C8B-B14F-4D97-AF65-F5344CB8AC3E}">
        <p14:creationId xmlns:p14="http://schemas.microsoft.com/office/powerpoint/2010/main" val="1430684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DC0C2F-6D97-40A8-95E7-34FE4DB45A12}" type="datetimeFigureOut">
              <a:rPr lang="en-US" smtClean="0"/>
              <a:t>3/10/2016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755336-0465-4D0C-85F1-AED7D17B7F21}" type="slidenum">
              <a:rPr lang="en-US" smtClean="0"/>
              <a:t>‹#›</a:t>
            </a:fld>
            <a:endParaRPr lang="en-US"/>
          </a:p>
        </p:txBody>
      </p:sp>
    </p:spTree>
    <p:extLst>
      <p:ext uri="{BB962C8B-B14F-4D97-AF65-F5344CB8AC3E}">
        <p14:creationId xmlns:p14="http://schemas.microsoft.com/office/powerpoint/2010/main" val="4070512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DC0C2F-6D97-40A8-95E7-34FE4DB45A12}" type="datetimeFigureOut">
              <a:rPr lang="en-US" smtClean="0"/>
              <a:t>3/10/2016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755336-0465-4D0C-85F1-AED7D17B7F21}" type="slidenum">
              <a:rPr lang="en-US" smtClean="0"/>
              <a:t>‹#›</a:t>
            </a:fld>
            <a:endParaRPr lang="en-US"/>
          </a:p>
        </p:txBody>
      </p:sp>
    </p:spTree>
    <p:extLst>
      <p:ext uri="{BB962C8B-B14F-4D97-AF65-F5344CB8AC3E}">
        <p14:creationId xmlns:p14="http://schemas.microsoft.com/office/powerpoint/2010/main" val="4225010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DC0C2F-6D97-40A8-95E7-34FE4DB45A12}" type="datetimeFigureOut">
              <a:rPr lang="en-US" smtClean="0"/>
              <a:t>3/10/2016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755336-0465-4D0C-85F1-AED7D17B7F21}" type="slidenum">
              <a:rPr lang="en-US" smtClean="0"/>
              <a:t>‹#›</a:t>
            </a:fld>
            <a:endParaRPr lang="en-US"/>
          </a:p>
        </p:txBody>
      </p:sp>
    </p:spTree>
    <p:extLst>
      <p:ext uri="{BB962C8B-B14F-4D97-AF65-F5344CB8AC3E}">
        <p14:creationId xmlns:p14="http://schemas.microsoft.com/office/powerpoint/2010/main" val="3621013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8DC0C2F-6D97-40A8-95E7-34FE4DB45A12}" type="datetimeFigureOut">
              <a:rPr lang="en-US" smtClean="0"/>
              <a:t>3/10/2016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755336-0465-4D0C-85F1-AED7D17B7F21}" type="slidenum">
              <a:rPr lang="en-US" smtClean="0"/>
              <a:t>‹#›</a:t>
            </a:fld>
            <a:endParaRPr lang="en-US"/>
          </a:p>
        </p:txBody>
      </p:sp>
    </p:spTree>
    <p:extLst>
      <p:ext uri="{BB962C8B-B14F-4D97-AF65-F5344CB8AC3E}">
        <p14:creationId xmlns:p14="http://schemas.microsoft.com/office/powerpoint/2010/main" val="3050703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8DC0C2F-6D97-40A8-95E7-34FE4DB45A12}" type="datetimeFigureOut">
              <a:rPr lang="en-US" smtClean="0"/>
              <a:t>3/10/2016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755336-0465-4D0C-85F1-AED7D17B7F21}" type="slidenum">
              <a:rPr lang="en-US" smtClean="0"/>
              <a:t>‹#›</a:t>
            </a:fld>
            <a:endParaRPr lang="en-US"/>
          </a:p>
        </p:txBody>
      </p:sp>
    </p:spTree>
    <p:extLst>
      <p:ext uri="{BB962C8B-B14F-4D97-AF65-F5344CB8AC3E}">
        <p14:creationId xmlns:p14="http://schemas.microsoft.com/office/powerpoint/2010/main" val="1034492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8DC0C2F-6D97-40A8-95E7-34FE4DB45A12}" type="datetimeFigureOut">
              <a:rPr lang="en-US" smtClean="0"/>
              <a:t>3/10/2016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755336-0465-4D0C-85F1-AED7D17B7F21}" type="slidenum">
              <a:rPr lang="en-US" smtClean="0"/>
              <a:t>‹#›</a:t>
            </a:fld>
            <a:endParaRPr lang="en-US"/>
          </a:p>
        </p:txBody>
      </p:sp>
    </p:spTree>
    <p:extLst>
      <p:ext uri="{BB962C8B-B14F-4D97-AF65-F5344CB8AC3E}">
        <p14:creationId xmlns:p14="http://schemas.microsoft.com/office/powerpoint/2010/main" val="2777003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DC0C2F-6D97-40A8-95E7-34FE4DB45A12}" type="datetimeFigureOut">
              <a:rPr lang="en-US" smtClean="0"/>
              <a:t>3/10/2016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755336-0465-4D0C-85F1-AED7D17B7F21}" type="slidenum">
              <a:rPr lang="en-US" smtClean="0"/>
              <a:t>‹#›</a:t>
            </a:fld>
            <a:endParaRPr lang="en-US"/>
          </a:p>
        </p:txBody>
      </p:sp>
    </p:spTree>
    <p:extLst>
      <p:ext uri="{BB962C8B-B14F-4D97-AF65-F5344CB8AC3E}">
        <p14:creationId xmlns:p14="http://schemas.microsoft.com/office/powerpoint/2010/main" val="2057009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DC0C2F-6D97-40A8-95E7-34FE4DB45A12}" type="datetimeFigureOut">
              <a:rPr lang="en-US" smtClean="0"/>
              <a:t>3/10/2016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755336-0465-4D0C-85F1-AED7D17B7F21}" type="slidenum">
              <a:rPr lang="en-US" smtClean="0"/>
              <a:t>‹#›</a:t>
            </a:fld>
            <a:endParaRPr lang="en-US"/>
          </a:p>
        </p:txBody>
      </p:sp>
    </p:spTree>
    <p:extLst>
      <p:ext uri="{BB962C8B-B14F-4D97-AF65-F5344CB8AC3E}">
        <p14:creationId xmlns:p14="http://schemas.microsoft.com/office/powerpoint/2010/main" val="3328596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DC0C2F-6D97-40A8-95E7-34FE4DB45A12}" type="datetimeFigureOut">
              <a:rPr lang="en-US" smtClean="0"/>
              <a:t>3/10/2016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755336-0465-4D0C-85F1-AED7D17B7F21}" type="slidenum">
              <a:rPr lang="en-US" smtClean="0"/>
              <a:t>‹#›</a:t>
            </a:fld>
            <a:endParaRPr lang="en-US"/>
          </a:p>
        </p:txBody>
      </p:sp>
    </p:spTree>
    <p:extLst>
      <p:ext uri="{BB962C8B-B14F-4D97-AF65-F5344CB8AC3E}">
        <p14:creationId xmlns:p14="http://schemas.microsoft.com/office/powerpoint/2010/main" val="2722543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DC0C2F-6D97-40A8-95E7-34FE4DB45A12}" type="datetimeFigureOut">
              <a:rPr lang="en-US" smtClean="0"/>
              <a:t>3/10/2016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755336-0465-4D0C-85F1-AED7D17B7F21}" type="slidenum">
              <a:rPr lang="en-US" smtClean="0"/>
              <a:t>‹#›</a:t>
            </a:fld>
            <a:endParaRPr lang="en-US"/>
          </a:p>
        </p:txBody>
      </p:sp>
    </p:spTree>
    <p:extLst>
      <p:ext uri="{BB962C8B-B14F-4D97-AF65-F5344CB8AC3E}">
        <p14:creationId xmlns:p14="http://schemas.microsoft.com/office/powerpoint/2010/main" val="1881104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590800"/>
            <a:ext cx="7772400" cy="1470025"/>
          </a:xfrm>
        </p:spPr>
        <p:txBody>
          <a:bodyPr>
            <a:noAutofit/>
          </a:bodyPr>
          <a:lstStyle/>
          <a:p>
            <a:r>
              <a:rPr lang="en-US" sz="6600" b="1" u="sng" dirty="0" smtClean="0">
                <a:latin typeface="Goudy Old Style" panose="02020502050305020303" pitchFamily="18" charset="0"/>
              </a:rPr>
              <a:t>Chapter 3 and 4 Exam Documents</a:t>
            </a:r>
            <a:endParaRPr lang="en-US" sz="6600" b="1" u="sng" dirty="0">
              <a:latin typeface="Goudy Old Style" panose="02020502050305020303" pitchFamily="18" charset="0"/>
            </a:endParaRPr>
          </a:p>
        </p:txBody>
      </p:sp>
    </p:spTree>
    <p:extLst>
      <p:ext uri="{BB962C8B-B14F-4D97-AF65-F5344CB8AC3E}">
        <p14:creationId xmlns:p14="http://schemas.microsoft.com/office/powerpoint/2010/main" val="1189329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Goudy Old Style" panose="02020502050305020303" pitchFamily="18" charset="0"/>
              </a:rPr>
              <a:t>Map of U.S. Territorial Expansion </a:t>
            </a:r>
            <a:endParaRPr lang="en-US" b="1" u="sng" dirty="0">
              <a:latin typeface="Goudy Old Style" panose="02020502050305020303" pitchFamily="18" charset="0"/>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1600200" y="1828800"/>
            <a:ext cx="5943600" cy="4514850"/>
          </a:xfrm>
          <a:prstGeom prst="rect">
            <a:avLst/>
          </a:prstGeom>
          <a:noFill/>
          <a:ln>
            <a:noFill/>
          </a:ln>
        </p:spPr>
      </p:pic>
    </p:spTree>
    <p:extLst>
      <p:ext uri="{BB962C8B-B14F-4D97-AF65-F5344CB8AC3E}">
        <p14:creationId xmlns:p14="http://schemas.microsoft.com/office/powerpoint/2010/main" val="1921226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Goudy Old Style" panose="02020502050305020303" pitchFamily="18" charset="0"/>
              </a:rPr>
              <a:t>Political Cartoon </a:t>
            </a:r>
            <a:endParaRPr lang="en-US" b="1" u="sng" dirty="0">
              <a:latin typeface="Goudy Old Style" panose="02020502050305020303" pitchFamily="18" charset="0"/>
            </a:endParaRPr>
          </a:p>
        </p:txBody>
      </p:sp>
      <p:pic>
        <p:nvPicPr>
          <p:cNvPr id="4" name="Picture 3" descr="http://jeffreyhill.typepad.com/.a/6a00d8341d417153ef0147e1ddf7c9970b-550wi"/>
          <p:cNvPicPr/>
          <p:nvPr/>
        </p:nvPicPr>
        <p:blipFill>
          <a:blip r:embed="rId2">
            <a:extLst>
              <a:ext uri="{28A0092B-C50C-407E-A947-70E740481C1C}">
                <a14:useLocalDpi xmlns:a14="http://schemas.microsoft.com/office/drawing/2010/main" val="0"/>
              </a:ext>
            </a:extLst>
          </a:blip>
          <a:srcRect/>
          <a:stretch>
            <a:fillRect/>
          </a:stretch>
        </p:blipFill>
        <p:spPr bwMode="auto">
          <a:xfrm>
            <a:off x="1600200" y="2057400"/>
            <a:ext cx="6373813" cy="3886200"/>
          </a:xfrm>
          <a:prstGeom prst="rect">
            <a:avLst/>
          </a:prstGeom>
          <a:noFill/>
          <a:ln>
            <a:noFill/>
          </a:ln>
        </p:spPr>
      </p:pic>
    </p:spTree>
    <p:extLst>
      <p:ext uri="{BB962C8B-B14F-4D97-AF65-F5344CB8AC3E}">
        <p14:creationId xmlns:p14="http://schemas.microsoft.com/office/powerpoint/2010/main" val="520263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Goudy Old Style" panose="02020502050305020303" pitchFamily="18" charset="0"/>
              </a:rPr>
              <a:t>Political Cartoon </a:t>
            </a:r>
            <a:endParaRPr lang="en-US" dirty="0"/>
          </a:p>
        </p:txBody>
      </p:sp>
      <p:pic>
        <p:nvPicPr>
          <p:cNvPr id="4" name="Picture 3" descr="http://blogs.trb.com/news/opinion/chanlowe/blog/satblog.gif"/>
          <p:cNvPicPr/>
          <p:nvPr/>
        </p:nvPicPr>
        <p:blipFill>
          <a:blip r:embed="rId2">
            <a:extLst>
              <a:ext uri="{28A0092B-C50C-407E-A947-70E740481C1C}">
                <a14:useLocalDpi xmlns:a14="http://schemas.microsoft.com/office/drawing/2010/main" val="0"/>
              </a:ext>
            </a:extLst>
          </a:blip>
          <a:srcRect/>
          <a:stretch>
            <a:fillRect/>
          </a:stretch>
        </p:blipFill>
        <p:spPr bwMode="auto">
          <a:xfrm>
            <a:off x="1600200" y="2209800"/>
            <a:ext cx="6276975" cy="3699510"/>
          </a:xfrm>
          <a:prstGeom prst="rect">
            <a:avLst/>
          </a:prstGeom>
          <a:noFill/>
          <a:ln>
            <a:noFill/>
          </a:ln>
        </p:spPr>
      </p:pic>
    </p:spTree>
    <p:extLst>
      <p:ext uri="{BB962C8B-B14F-4D97-AF65-F5344CB8AC3E}">
        <p14:creationId xmlns:p14="http://schemas.microsoft.com/office/powerpoint/2010/main" val="502169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Goudy Old Style" panose="02020502050305020303" pitchFamily="18" charset="0"/>
              </a:rPr>
              <a:t>Primary Source</a:t>
            </a:r>
            <a:endParaRPr lang="en-US" b="1" u="sng" dirty="0">
              <a:latin typeface="Goudy Old Style" panose="02020502050305020303" pitchFamily="18" charset="0"/>
            </a:endParaRPr>
          </a:p>
        </p:txBody>
      </p:sp>
      <p:sp>
        <p:nvSpPr>
          <p:cNvPr id="3" name="Content Placeholder 2"/>
          <p:cNvSpPr>
            <a:spLocks noGrp="1"/>
          </p:cNvSpPr>
          <p:nvPr>
            <p:ph idx="1"/>
          </p:nvPr>
        </p:nvSpPr>
        <p:spPr/>
        <p:txBody>
          <a:bodyPr>
            <a:normAutofit fontScale="77500" lnSpcReduction="20000"/>
          </a:bodyPr>
          <a:lstStyle/>
          <a:p>
            <a:pPr marL="0" indent="0" algn="ctr">
              <a:buNone/>
            </a:pPr>
            <a:r>
              <a:rPr lang="en-US" b="1" u="sng" dirty="0"/>
              <a:t>Document 1</a:t>
            </a:r>
            <a:endParaRPr lang="en-US" dirty="0"/>
          </a:p>
          <a:p>
            <a:pPr marL="0" indent="0" algn="ctr">
              <a:buNone/>
            </a:pPr>
            <a:r>
              <a:rPr lang="en-US" b="1" dirty="0"/>
              <a:t>This excerpt from "Observations on the New Federal Constitution and on the Federal and State Conventions," by Mercy Otis Warren. It originally appeared as a newspaper article in the spring of 1788</a:t>
            </a:r>
            <a:r>
              <a:rPr lang="en-US" b="1" dirty="0" smtClean="0"/>
              <a:t>.</a:t>
            </a:r>
          </a:p>
          <a:p>
            <a:pPr marL="0" indent="0" algn="ctr">
              <a:buNone/>
            </a:pPr>
            <a:endParaRPr lang="en-US" dirty="0"/>
          </a:p>
          <a:p>
            <a:pPr marL="0" indent="0" algn="ctr">
              <a:buNone/>
            </a:pPr>
            <a:r>
              <a:rPr lang="en-US" i="1" dirty="0"/>
              <a:t>There is no security in the system [under the proposed new U.S. Constitution] either for the rights of [people with different ideas] or the liberty of the press . . . The executive and the legislature are so dangerously [combined] that [it should cause people to be alarmed] . . . There is no [system] for [making sure that power does not stay] in the same hands for life.</a:t>
            </a:r>
            <a:endParaRPr lang="en-US" dirty="0"/>
          </a:p>
          <a:p>
            <a:pPr marL="0" indent="0">
              <a:buNone/>
            </a:pPr>
            <a:endParaRPr lang="en-US" dirty="0"/>
          </a:p>
        </p:txBody>
      </p:sp>
    </p:spTree>
    <p:extLst>
      <p:ext uri="{BB962C8B-B14F-4D97-AF65-F5344CB8AC3E}">
        <p14:creationId xmlns:p14="http://schemas.microsoft.com/office/powerpoint/2010/main" val="179701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Goudy Old Style" panose="02020502050305020303" pitchFamily="18" charset="0"/>
              </a:rPr>
              <a:t>Primary Source</a:t>
            </a:r>
            <a:endParaRPr lang="en-US" dirty="0"/>
          </a:p>
        </p:txBody>
      </p:sp>
      <p:sp>
        <p:nvSpPr>
          <p:cNvPr id="3" name="Content Placeholder 2"/>
          <p:cNvSpPr>
            <a:spLocks noGrp="1"/>
          </p:cNvSpPr>
          <p:nvPr>
            <p:ph idx="1"/>
          </p:nvPr>
        </p:nvSpPr>
        <p:spPr/>
        <p:txBody>
          <a:bodyPr>
            <a:normAutofit fontScale="70000" lnSpcReduction="20000"/>
          </a:bodyPr>
          <a:lstStyle/>
          <a:p>
            <a:pPr marL="0" indent="0" algn="ctr">
              <a:buNone/>
            </a:pPr>
            <a:r>
              <a:rPr lang="en-US" b="1" u="sng" dirty="0"/>
              <a:t>Document 2</a:t>
            </a:r>
            <a:endParaRPr lang="en-US" dirty="0"/>
          </a:p>
          <a:p>
            <a:pPr marL="0" indent="0" algn="ctr">
              <a:buNone/>
            </a:pPr>
            <a:r>
              <a:rPr lang="en-US" b="1" dirty="0"/>
              <a:t>These excerpts are adapted from a letter written by George Washington to John Jay, dated August 1, 1786. In these lines, Washington is agreeing with Jay’s criticism of the Articles of Confederation.</a:t>
            </a:r>
            <a:endParaRPr lang="en-US" dirty="0"/>
          </a:p>
          <a:p>
            <a:pPr marL="0" indent="0" algn="ctr">
              <a:buNone/>
            </a:pPr>
            <a:endParaRPr lang="en-US" i="1" dirty="0" smtClean="0"/>
          </a:p>
          <a:p>
            <a:pPr marL="0" indent="0" algn="ctr">
              <a:buNone/>
            </a:pPr>
            <a:r>
              <a:rPr lang="en-US" i="1" dirty="0" smtClean="0"/>
              <a:t>Your </a:t>
            </a:r>
            <a:r>
              <a:rPr lang="en-US" i="1" dirty="0"/>
              <a:t>[opinion], that our [situation is quickly coming] to a crisis, [agree] with my own ...  We have errors to correct. We have probably had too good an opinion of human nature in forming our confederation (i.e. the Articles of Confederation) . . . thirteen [powerful], independent, disunited States are in the habit of . . . refusing [to obey our national Congress] . . . [I pray that we can act in time to prevent the bad things we fear may happen].</a:t>
            </a:r>
            <a:endParaRPr lang="en-US" dirty="0"/>
          </a:p>
          <a:p>
            <a:endParaRPr lang="en-US" dirty="0"/>
          </a:p>
        </p:txBody>
      </p:sp>
    </p:spTree>
    <p:extLst>
      <p:ext uri="{BB962C8B-B14F-4D97-AF65-F5344CB8AC3E}">
        <p14:creationId xmlns:p14="http://schemas.microsoft.com/office/powerpoint/2010/main" val="3068491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Goudy Old Style" panose="02020502050305020303" pitchFamily="18" charset="0"/>
              </a:rPr>
              <a:t>Primary Source</a:t>
            </a:r>
            <a:endParaRPr lang="en-US" dirty="0"/>
          </a:p>
        </p:txBody>
      </p:sp>
      <p:sp>
        <p:nvSpPr>
          <p:cNvPr id="3" name="Content Placeholder 2"/>
          <p:cNvSpPr>
            <a:spLocks noGrp="1"/>
          </p:cNvSpPr>
          <p:nvPr>
            <p:ph idx="1"/>
          </p:nvPr>
        </p:nvSpPr>
        <p:spPr/>
        <p:txBody>
          <a:bodyPr>
            <a:normAutofit fontScale="70000" lnSpcReduction="20000"/>
          </a:bodyPr>
          <a:lstStyle/>
          <a:p>
            <a:pPr marL="0" indent="0" algn="ctr">
              <a:buNone/>
            </a:pPr>
            <a:r>
              <a:rPr lang="en-US" b="1" u="sng" dirty="0"/>
              <a:t>Document 3</a:t>
            </a:r>
            <a:endParaRPr lang="en-US" dirty="0"/>
          </a:p>
          <a:p>
            <a:pPr marL="0" indent="0" algn="ctr">
              <a:buNone/>
            </a:pPr>
            <a:r>
              <a:rPr lang="en-US" b="1" dirty="0"/>
              <a:t>This excerpt is from a newspaper, </a:t>
            </a:r>
            <a:r>
              <a:rPr lang="en-US" b="1" i="1" dirty="0"/>
              <a:t>The Massachusetts Sentinel</a:t>
            </a:r>
            <a:r>
              <a:rPr lang="en-US" b="1" dirty="0"/>
              <a:t>, October 20, 1787. (From </a:t>
            </a:r>
            <a:r>
              <a:rPr lang="en-US" b="1" i="1" dirty="0"/>
              <a:t>Voices of America: Readings in American History</a:t>
            </a:r>
            <a:r>
              <a:rPr lang="en-US" b="1" dirty="0"/>
              <a:t>, Thomas R. Frazier, ed. Boston: Houghton </a:t>
            </a:r>
            <a:r>
              <a:rPr lang="en-US" b="1" dirty="0" err="1"/>
              <a:t>Miflin</a:t>
            </a:r>
            <a:r>
              <a:rPr lang="en-US" b="1" dirty="0"/>
              <a:t>, 1985, p. 61</a:t>
            </a:r>
            <a:r>
              <a:rPr lang="en-US" b="1" dirty="0" smtClean="0"/>
              <a:t>)</a:t>
            </a:r>
          </a:p>
          <a:p>
            <a:pPr marL="0" indent="0" algn="ctr">
              <a:buNone/>
            </a:pPr>
            <a:endParaRPr lang="en-US" dirty="0"/>
          </a:p>
          <a:p>
            <a:pPr marL="0" indent="0" algn="ctr">
              <a:buNone/>
            </a:pPr>
            <a:r>
              <a:rPr lang="en-US" i="1" dirty="0"/>
              <a:t>Let us look and [see] the [problems that exist] in every part of our country . . . the complaints of our farmers . . . the complaints of every class of [people who loan money] . . . the [sad] faces of our working people . . . our ships rotting in our harbors . . . the insults that are [made against America] in every court in Europe . . . View these things, fellow citizens, and then say that we do not require a new, a protecting, and efficient federal [national] government if you can.</a:t>
            </a:r>
            <a:endParaRPr lang="en-US" dirty="0"/>
          </a:p>
          <a:p>
            <a:pPr marL="0" indent="0">
              <a:buNone/>
            </a:pPr>
            <a:endParaRPr lang="en-US" dirty="0"/>
          </a:p>
        </p:txBody>
      </p:sp>
    </p:spTree>
    <p:extLst>
      <p:ext uri="{BB962C8B-B14F-4D97-AF65-F5344CB8AC3E}">
        <p14:creationId xmlns:p14="http://schemas.microsoft.com/office/powerpoint/2010/main" val="1435233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Goudy Old Style" panose="02020502050305020303" pitchFamily="18" charset="0"/>
              </a:rPr>
              <a:t>Primary Source</a:t>
            </a:r>
            <a:endParaRPr lang="en-US" dirty="0"/>
          </a:p>
        </p:txBody>
      </p:sp>
      <p:sp>
        <p:nvSpPr>
          <p:cNvPr id="3" name="Content Placeholder 2"/>
          <p:cNvSpPr>
            <a:spLocks noGrp="1"/>
          </p:cNvSpPr>
          <p:nvPr>
            <p:ph idx="1"/>
          </p:nvPr>
        </p:nvSpPr>
        <p:spPr/>
        <p:txBody>
          <a:bodyPr/>
          <a:lstStyle/>
          <a:p>
            <a:pPr marL="0" indent="0">
              <a:buNone/>
            </a:pPr>
            <a:r>
              <a:rPr lang="en-US" dirty="0">
                <a:latin typeface="Times New Roman" panose="02020603050405020304" pitchFamily="18" charset="0"/>
                <a:cs typeface="Times New Roman" panose="02020603050405020304" pitchFamily="18" charset="0"/>
              </a:rPr>
              <a:t>When all government, in little as in great things, shall be drawn to Washington as the Center of all power, it will render powerless the checks provided of one government on another and will become as venal [corruptible] and oppressive as the government from which we separated.</a:t>
            </a:r>
          </a:p>
          <a:p>
            <a:pPr marL="0" indent="0" algn="r">
              <a:buNone/>
            </a:pPr>
            <a:r>
              <a:rPr lang="en-US" i="1" dirty="0">
                <a:latin typeface="Times New Roman" panose="02020603050405020304" pitchFamily="18" charset="0"/>
                <a:cs typeface="Times New Roman" panose="02020603050405020304" pitchFamily="18" charset="0"/>
              </a:rPr>
              <a:t>—Thomas Jefferson, 1821</a:t>
            </a:r>
            <a:endParaRPr lang="en-US"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1761575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505</Words>
  <Application>Microsoft Office PowerPoint</Application>
  <PresentationFormat>On-screen Show (4:3)</PresentationFormat>
  <Paragraphs>22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Chapter 3 and 4 Exam Documents</vt:lpstr>
      <vt:lpstr>Map of U.S. Territorial Expansion </vt:lpstr>
      <vt:lpstr>Political Cartoon </vt:lpstr>
      <vt:lpstr>Political Cartoon </vt:lpstr>
      <vt:lpstr>Primary Source</vt:lpstr>
      <vt:lpstr>Primary Source</vt:lpstr>
      <vt:lpstr>Primary Source</vt:lpstr>
      <vt:lpstr>Primary Source</vt:lpstr>
    </vt:vector>
  </TitlesOfParts>
  <Company>Dearborn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3 and 4 Exam Documents</dc:title>
  <dc:creator>Windows User</dc:creator>
  <cp:lastModifiedBy>Windows User</cp:lastModifiedBy>
  <cp:revision>1</cp:revision>
  <dcterms:created xsi:type="dcterms:W3CDTF">2016-03-10T14:29:24Z</dcterms:created>
  <dcterms:modified xsi:type="dcterms:W3CDTF">2016-03-10T14:37:42Z</dcterms:modified>
</cp:coreProperties>
</file>