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096518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3476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42940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6C10E7-1BB7-4067-BBA4-6B0A0CCAF281}"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48334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6C10E7-1BB7-4067-BBA4-6B0A0CCAF281}"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2245220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6C10E7-1BB7-4067-BBA4-6B0A0CCAF281}"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2409098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6C10E7-1BB7-4067-BBA4-6B0A0CCAF281}" type="datetimeFigureOut">
              <a:rPr lang="en-US" smtClean="0"/>
              <a:t>10/28/2015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26375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6C10E7-1BB7-4067-BBA4-6B0A0CCAF281}" type="datetimeFigureOut">
              <a:rPr lang="en-US" smtClean="0"/>
              <a:t>10/28/2015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3176535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C10E7-1BB7-4067-BBA4-6B0A0CCAF281}" type="datetimeFigureOut">
              <a:rPr lang="en-US" smtClean="0"/>
              <a:t>10/28/2015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931605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6C10E7-1BB7-4067-BBA4-6B0A0CCAF281}"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204177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6C10E7-1BB7-4067-BBA4-6B0A0CCAF281}"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B65BC-D83A-436D-AFB3-14E5E1F60B48}" type="slidenum">
              <a:rPr lang="en-US" smtClean="0"/>
              <a:t>‹#›</a:t>
            </a:fld>
            <a:endParaRPr lang="en-US"/>
          </a:p>
        </p:txBody>
      </p:sp>
    </p:spTree>
    <p:extLst>
      <p:ext uri="{BB962C8B-B14F-4D97-AF65-F5344CB8AC3E}">
        <p14:creationId xmlns:p14="http://schemas.microsoft.com/office/powerpoint/2010/main" val="160210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C10E7-1BB7-4067-BBA4-6B0A0CCAF281}" type="datetimeFigureOut">
              <a:rPr lang="en-US" smtClean="0"/>
              <a:t>10/28/2015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B65BC-D83A-436D-AFB3-14E5E1F60B48}" type="slidenum">
              <a:rPr lang="en-US" smtClean="0"/>
              <a:t>‹#›</a:t>
            </a:fld>
            <a:endParaRPr lang="en-US"/>
          </a:p>
        </p:txBody>
      </p:sp>
    </p:spTree>
    <p:extLst>
      <p:ext uri="{BB962C8B-B14F-4D97-AF65-F5344CB8AC3E}">
        <p14:creationId xmlns:p14="http://schemas.microsoft.com/office/powerpoint/2010/main" val="80973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lstStyle/>
          <a:p>
            <a:r>
              <a:rPr lang="en-US" b="1" u="sng" dirty="0" smtClean="0">
                <a:latin typeface="Times New Roman" panose="02020603050405020304" pitchFamily="18" charset="0"/>
                <a:cs typeface="Times New Roman" panose="02020603050405020304" pitchFamily="18" charset="0"/>
              </a:rPr>
              <a:t>Change by Other Means </a:t>
            </a:r>
            <a:br>
              <a:rPr lang="en-US" b="1" u="sng"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(Informal Amendments)</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5943600"/>
            <a:ext cx="6400800" cy="533400"/>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Chapter 3-Section 3 (pg. 85-88)</a:t>
            </a:r>
            <a:endParaRPr lang="en-US" dirty="0">
              <a:latin typeface="Times New Roman" panose="02020603050405020304" pitchFamily="18" charset="0"/>
              <a:cs typeface="Times New Roman" panose="02020603050405020304" pitchFamily="18" charset="0"/>
            </a:endParaRPr>
          </a:p>
        </p:txBody>
      </p:sp>
      <p:pic>
        <p:nvPicPr>
          <p:cNvPr id="1026" name="Picture 2" descr="http://america.aljazeera.com/content/dam/ajam/images/articles_2015/10/obama_defense_veto_22oct201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2209800"/>
            <a:ext cx="4523134" cy="2828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024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pPr algn="ctr">
              <a:defRPr/>
            </a:pPr>
            <a:r>
              <a:rPr lang="en-US" altLang="en-US" b="1" u="sng" dirty="0" smtClean="0">
                <a:latin typeface="Times New Roman" panose="02020603050405020304" pitchFamily="18" charset="0"/>
                <a:cs typeface="Times New Roman" panose="02020603050405020304" pitchFamily="18" charset="0"/>
              </a:rPr>
              <a:t>Informal Amendment Processes</a:t>
            </a:r>
          </a:p>
        </p:txBody>
      </p:sp>
      <p:sp>
        <p:nvSpPr>
          <p:cNvPr id="432131" name="Rectangle 3"/>
          <p:cNvSpPr>
            <a:spLocks noGrp="1" noChangeArrowheads="1"/>
          </p:cNvSpPr>
          <p:nvPr>
            <p:ph type="body" idx="1"/>
          </p:nvPr>
        </p:nvSpPr>
        <p:spPr>
          <a:xfrm>
            <a:off x="325079" y="3124200"/>
            <a:ext cx="8610600" cy="3427412"/>
          </a:xfrm>
          <a:solidFill>
            <a:schemeClr val="accent1">
              <a:lumMod val="40000"/>
              <a:lumOff val="60000"/>
            </a:schemeClr>
          </a:solidFill>
        </p:spPr>
        <p:txBody>
          <a:bodyPr>
            <a:normAutofit/>
          </a:bodyPr>
          <a:lstStyle/>
          <a:p>
            <a:pPr>
              <a:buFontTx/>
              <a:buNone/>
              <a:defRPr/>
            </a:pPr>
            <a:r>
              <a:rPr lang="en-US" altLang="en-US" sz="2800" b="1" u="sng" dirty="0" smtClean="0">
                <a:latin typeface="Times New Roman" panose="02020603050405020304" pitchFamily="18" charset="0"/>
                <a:cs typeface="Times New Roman" panose="02020603050405020304" pitchFamily="18" charset="0"/>
              </a:rPr>
              <a:t>The informal amendment process can take place by:</a:t>
            </a:r>
          </a:p>
          <a:p>
            <a:pPr>
              <a:buFontTx/>
              <a:buNone/>
              <a:defRPr/>
            </a:pPr>
            <a:r>
              <a:rPr lang="en-US" altLang="en-US" sz="2800" dirty="0" smtClean="0">
                <a:latin typeface="Times New Roman" panose="02020603050405020304" pitchFamily="18" charset="0"/>
                <a:cs typeface="Times New Roman" panose="02020603050405020304" pitchFamily="18" charset="0"/>
              </a:rPr>
              <a:t>(1) The passage of basic legislation by Congress;</a:t>
            </a:r>
          </a:p>
          <a:p>
            <a:pPr>
              <a:buFontTx/>
              <a:buNone/>
              <a:defRPr/>
            </a:pPr>
            <a:r>
              <a:rPr lang="en-US" altLang="en-US" sz="2800" dirty="0" smtClean="0">
                <a:latin typeface="Times New Roman" panose="02020603050405020304" pitchFamily="18" charset="0"/>
                <a:cs typeface="Times New Roman" panose="02020603050405020304" pitchFamily="18" charset="0"/>
              </a:rPr>
              <a:t>(2) Actions taken by the President;</a:t>
            </a:r>
          </a:p>
          <a:p>
            <a:pPr>
              <a:buFontTx/>
              <a:buNone/>
              <a:defRPr/>
            </a:pPr>
            <a:r>
              <a:rPr lang="en-US" altLang="en-US" sz="2800" dirty="0" smtClean="0">
                <a:latin typeface="Times New Roman" panose="02020603050405020304" pitchFamily="18" charset="0"/>
                <a:cs typeface="Times New Roman" panose="02020603050405020304" pitchFamily="18" charset="0"/>
              </a:rPr>
              <a:t>(3) Key decisions of the Supreme Court;</a:t>
            </a:r>
          </a:p>
          <a:p>
            <a:pPr>
              <a:buFontTx/>
              <a:buNone/>
              <a:defRPr/>
            </a:pPr>
            <a:r>
              <a:rPr lang="en-US" altLang="en-US" sz="2800" dirty="0" smtClean="0">
                <a:latin typeface="Times New Roman" panose="02020603050405020304" pitchFamily="18" charset="0"/>
                <a:cs typeface="Times New Roman" panose="02020603050405020304" pitchFamily="18" charset="0"/>
              </a:rPr>
              <a:t>(4) The activities of </a:t>
            </a:r>
            <a:r>
              <a:rPr lang="en-US" altLang="en-US" sz="2800" smtClean="0">
                <a:latin typeface="Times New Roman" panose="02020603050405020304" pitchFamily="18" charset="0"/>
                <a:cs typeface="Times New Roman" panose="02020603050405020304" pitchFamily="18" charset="0"/>
              </a:rPr>
              <a:t>political </a:t>
            </a:r>
            <a:r>
              <a:rPr lang="en-US" altLang="en-US" sz="2800" smtClean="0">
                <a:latin typeface="Times New Roman" panose="02020603050405020304" pitchFamily="18" charset="0"/>
                <a:cs typeface="Times New Roman" panose="02020603050405020304" pitchFamily="18" charset="0"/>
              </a:rPr>
              <a:t>parties</a:t>
            </a:r>
          </a:p>
          <a:p>
            <a:pPr>
              <a:buFontTx/>
              <a:buNone/>
              <a:defRPr/>
            </a:pPr>
            <a:r>
              <a:rPr lang="en-US" altLang="en-US" sz="2800" dirty="0" smtClean="0">
                <a:latin typeface="Times New Roman" panose="02020603050405020304" pitchFamily="18" charset="0"/>
                <a:cs typeface="Times New Roman" panose="02020603050405020304" pitchFamily="18" charset="0"/>
              </a:rPr>
              <a:t>(</a:t>
            </a:r>
            <a:r>
              <a:rPr lang="en-US" altLang="en-US" sz="2800" dirty="0" smtClean="0">
                <a:latin typeface="Times New Roman" panose="02020603050405020304" pitchFamily="18" charset="0"/>
                <a:cs typeface="Times New Roman" panose="02020603050405020304" pitchFamily="18" charset="0"/>
              </a:rPr>
              <a:t>5) Custom and usage </a:t>
            </a:r>
          </a:p>
        </p:txBody>
      </p:sp>
      <p:sp>
        <p:nvSpPr>
          <p:cNvPr id="432132" name="Text Box 4"/>
          <p:cNvSpPr txBox="1">
            <a:spLocks noChangeArrowheads="1"/>
          </p:cNvSpPr>
          <p:nvPr/>
        </p:nvSpPr>
        <p:spPr bwMode="auto">
          <a:xfrm>
            <a:off x="325079" y="1295400"/>
            <a:ext cx="858361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000">
                <a:solidFill>
                  <a:schemeClr val="tx1"/>
                </a:solidFill>
                <a:latin typeface="Arial" charset="0"/>
              </a:defRPr>
            </a:lvl1pPr>
            <a:lvl2pPr marL="742950" indent="-285750">
              <a:defRPr kumimoji="1" sz="3000">
                <a:solidFill>
                  <a:schemeClr val="tx1"/>
                </a:solidFill>
                <a:latin typeface="Arial" charset="0"/>
              </a:defRPr>
            </a:lvl2pPr>
            <a:lvl3pPr marL="1143000" indent="-228600">
              <a:defRPr kumimoji="1" sz="3000">
                <a:solidFill>
                  <a:schemeClr val="tx1"/>
                </a:solidFill>
                <a:latin typeface="Arial" charset="0"/>
              </a:defRPr>
            </a:lvl3pPr>
            <a:lvl4pPr marL="1600200" indent="-228600">
              <a:defRPr kumimoji="1" sz="3000">
                <a:solidFill>
                  <a:schemeClr val="tx1"/>
                </a:solidFill>
                <a:latin typeface="Arial" charset="0"/>
              </a:defRPr>
            </a:lvl4pPr>
            <a:lvl5pPr marL="2057400" indent="-228600">
              <a:defRPr kumimoji="1" sz="3000">
                <a:solidFill>
                  <a:schemeClr val="tx1"/>
                </a:solidFill>
                <a:latin typeface="Arial" charset="0"/>
              </a:defRPr>
            </a:lvl5pPr>
            <a:lvl6pPr marL="2514600" indent="-228600" algn="ctr" eaLnBrk="0" fontAlgn="base" hangingPunct="0">
              <a:spcBef>
                <a:spcPct val="20000"/>
              </a:spcBef>
              <a:spcAft>
                <a:spcPct val="0"/>
              </a:spcAft>
              <a:buChar char="•"/>
              <a:defRPr kumimoji="1" sz="3000">
                <a:solidFill>
                  <a:schemeClr val="tx1"/>
                </a:solidFill>
                <a:latin typeface="Arial" charset="0"/>
              </a:defRPr>
            </a:lvl6pPr>
            <a:lvl7pPr marL="2971800" indent="-228600" algn="ctr" eaLnBrk="0" fontAlgn="base" hangingPunct="0">
              <a:spcBef>
                <a:spcPct val="20000"/>
              </a:spcBef>
              <a:spcAft>
                <a:spcPct val="0"/>
              </a:spcAft>
              <a:buChar char="•"/>
              <a:defRPr kumimoji="1" sz="3000">
                <a:solidFill>
                  <a:schemeClr val="tx1"/>
                </a:solidFill>
                <a:latin typeface="Arial" charset="0"/>
              </a:defRPr>
            </a:lvl7pPr>
            <a:lvl8pPr marL="3429000" indent="-228600" algn="ctr" eaLnBrk="0" fontAlgn="base" hangingPunct="0">
              <a:spcBef>
                <a:spcPct val="20000"/>
              </a:spcBef>
              <a:spcAft>
                <a:spcPct val="0"/>
              </a:spcAft>
              <a:buChar char="•"/>
              <a:defRPr kumimoji="1" sz="3000">
                <a:solidFill>
                  <a:schemeClr val="tx1"/>
                </a:solidFill>
                <a:latin typeface="Arial" charset="0"/>
              </a:defRPr>
            </a:lvl8pPr>
            <a:lvl9pPr marL="3886200" indent="-228600" algn="ctr" eaLnBrk="0" fontAlgn="base" hangingPunct="0">
              <a:spcBef>
                <a:spcPct val="20000"/>
              </a:spcBef>
              <a:spcAft>
                <a:spcPct val="0"/>
              </a:spcAft>
              <a:buChar char="•"/>
              <a:defRPr kumimoji="1" sz="3000">
                <a:solidFill>
                  <a:schemeClr val="tx1"/>
                </a:solidFill>
                <a:latin typeface="Arial" charset="0"/>
              </a:defRPr>
            </a:lvl9pPr>
          </a:lstStyle>
          <a:p>
            <a:pPr>
              <a:spcBef>
                <a:spcPct val="50000"/>
              </a:spcBef>
              <a:buFontTx/>
              <a:buNone/>
            </a:pPr>
            <a:r>
              <a:rPr kumimoji="0" lang="en-US" altLang="en-US" sz="2800" b="1" u="sng" dirty="0">
                <a:latin typeface="Times New Roman" panose="02020603050405020304" pitchFamily="18" charset="0"/>
                <a:cs typeface="Times New Roman" panose="02020603050405020304" pitchFamily="18" charset="0"/>
              </a:rPr>
              <a:t>Informal A</a:t>
            </a:r>
            <a:r>
              <a:rPr kumimoji="0" lang="en-US" altLang="en-US" sz="2800" b="1" u="sng" dirty="0" smtClean="0">
                <a:latin typeface="Times New Roman" panose="02020603050405020304" pitchFamily="18" charset="0"/>
                <a:cs typeface="Times New Roman" panose="02020603050405020304" pitchFamily="18" charset="0"/>
              </a:rPr>
              <a:t>mendment</a:t>
            </a:r>
            <a:r>
              <a:rPr kumimoji="0" lang="en-US" altLang="en-US" sz="2800" b="1" dirty="0" smtClean="0">
                <a:latin typeface="Times New Roman" panose="02020603050405020304" pitchFamily="18" charset="0"/>
                <a:cs typeface="Times New Roman" panose="02020603050405020304" pitchFamily="18" charset="0"/>
              </a:rPr>
              <a:t>- </a:t>
            </a:r>
            <a:r>
              <a:rPr kumimoji="0" lang="en-US" altLang="en-US" sz="2800" dirty="0">
                <a:latin typeface="Times New Roman" panose="02020603050405020304" pitchFamily="18" charset="0"/>
                <a:cs typeface="Times New Roman" panose="02020603050405020304" pitchFamily="18" charset="0"/>
              </a:rPr>
              <a:t>T</a:t>
            </a:r>
            <a:r>
              <a:rPr kumimoji="0" lang="en-US" altLang="en-US" sz="2800" dirty="0" smtClean="0">
                <a:latin typeface="Times New Roman" panose="02020603050405020304" pitchFamily="18" charset="0"/>
                <a:cs typeface="Times New Roman" panose="02020603050405020304" pitchFamily="18" charset="0"/>
              </a:rPr>
              <a:t>he </a:t>
            </a:r>
            <a:r>
              <a:rPr kumimoji="0" lang="en-US" altLang="en-US" sz="2800" dirty="0">
                <a:latin typeface="Times New Roman" panose="02020603050405020304" pitchFamily="18" charset="0"/>
                <a:cs typeface="Times New Roman" panose="02020603050405020304" pitchFamily="18" charset="0"/>
              </a:rPr>
              <a:t>process by which over time many changes have been made in the Constitution which have not involved any changes in its written word.</a:t>
            </a:r>
            <a:endParaRPr kumimoji="0" lang="en-US" alt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4541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432130"/>
                                        </p:tgtEl>
                                        <p:attrNameLst>
                                          <p:attrName>style.visibility</p:attrName>
                                        </p:attrNameLst>
                                      </p:cBhvr>
                                      <p:to>
                                        <p:strVal val="visible"/>
                                      </p:to>
                                    </p:set>
                                    <p:anim calcmode="lin" valueType="num">
                                      <p:cBhvr additive="base">
                                        <p:cTn id="7" dur="500" fill="hold"/>
                                        <p:tgtEl>
                                          <p:spTgt spid="432130"/>
                                        </p:tgtEl>
                                        <p:attrNameLst>
                                          <p:attrName>ppt_x</p:attrName>
                                        </p:attrNameLst>
                                      </p:cBhvr>
                                      <p:tavLst>
                                        <p:tav tm="0">
                                          <p:val>
                                            <p:strVal val="#ppt_x"/>
                                          </p:val>
                                        </p:tav>
                                        <p:tav tm="100000">
                                          <p:val>
                                            <p:strVal val="#ppt_x"/>
                                          </p:val>
                                        </p:tav>
                                      </p:tavLst>
                                    </p:anim>
                                    <p:anim calcmode="lin" valueType="num">
                                      <p:cBhvr additive="base">
                                        <p:cTn id="8" dur="500" fill="hold"/>
                                        <p:tgtEl>
                                          <p:spTgt spid="43213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32132"/>
                                        </p:tgtEl>
                                        <p:attrNameLst>
                                          <p:attrName>style.visibility</p:attrName>
                                        </p:attrNameLst>
                                      </p:cBhvr>
                                      <p:to>
                                        <p:strVal val="visible"/>
                                      </p:to>
                                    </p:set>
                                    <p:anim calcmode="lin" valueType="num">
                                      <p:cBhvr additive="base">
                                        <p:cTn id="13" dur="500" fill="hold"/>
                                        <p:tgtEl>
                                          <p:spTgt spid="432132"/>
                                        </p:tgtEl>
                                        <p:attrNameLst>
                                          <p:attrName>ppt_x</p:attrName>
                                        </p:attrNameLst>
                                      </p:cBhvr>
                                      <p:tavLst>
                                        <p:tav tm="0">
                                          <p:val>
                                            <p:strVal val="#ppt_x"/>
                                          </p:val>
                                        </p:tav>
                                        <p:tav tm="100000">
                                          <p:val>
                                            <p:strVal val="#ppt_x"/>
                                          </p:val>
                                        </p:tav>
                                      </p:tavLst>
                                    </p:anim>
                                    <p:anim calcmode="lin" valueType="num">
                                      <p:cBhvr additive="base">
                                        <p:cTn id="14" dur="500" fill="hold"/>
                                        <p:tgtEl>
                                          <p:spTgt spid="432132"/>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432131">
                                            <p:txEl>
                                              <p:pRg st="0" end="0"/>
                                            </p:txEl>
                                          </p:spTgt>
                                        </p:tgtEl>
                                        <p:attrNameLst>
                                          <p:attrName>style.visibility</p:attrName>
                                        </p:attrNameLst>
                                      </p:cBhvr>
                                      <p:to>
                                        <p:strVal val="visible"/>
                                      </p:to>
                                    </p:set>
                                    <p:animEffect transition="in" filter="wipe(up)">
                                      <p:cBhvr>
                                        <p:cTn id="19" dur="500"/>
                                        <p:tgtEl>
                                          <p:spTgt spid="432131">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432131">
                                            <p:txEl>
                                              <p:pRg st="1" end="1"/>
                                            </p:txEl>
                                          </p:spTgt>
                                        </p:tgtEl>
                                        <p:attrNameLst>
                                          <p:attrName>style.visibility</p:attrName>
                                        </p:attrNameLst>
                                      </p:cBhvr>
                                      <p:to>
                                        <p:strVal val="visible"/>
                                      </p:to>
                                    </p:set>
                                    <p:animEffect transition="in" filter="wipe(up)">
                                      <p:cBhvr>
                                        <p:cTn id="24" dur="500"/>
                                        <p:tgtEl>
                                          <p:spTgt spid="432131">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432131">
                                            <p:txEl>
                                              <p:pRg st="2" end="2"/>
                                            </p:txEl>
                                          </p:spTgt>
                                        </p:tgtEl>
                                        <p:attrNameLst>
                                          <p:attrName>style.visibility</p:attrName>
                                        </p:attrNameLst>
                                      </p:cBhvr>
                                      <p:to>
                                        <p:strVal val="visible"/>
                                      </p:to>
                                    </p:set>
                                    <p:animEffect transition="in" filter="wipe(up)">
                                      <p:cBhvr>
                                        <p:cTn id="29" dur="500"/>
                                        <p:tgtEl>
                                          <p:spTgt spid="432131">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32131">
                                            <p:txEl>
                                              <p:pRg st="3" end="3"/>
                                            </p:txEl>
                                          </p:spTgt>
                                        </p:tgtEl>
                                        <p:attrNameLst>
                                          <p:attrName>style.visibility</p:attrName>
                                        </p:attrNameLst>
                                      </p:cBhvr>
                                      <p:to>
                                        <p:strVal val="visible"/>
                                      </p:to>
                                    </p:set>
                                    <p:animEffect transition="in" filter="wipe(up)">
                                      <p:cBhvr>
                                        <p:cTn id="34" dur="500"/>
                                        <p:tgtEl>
                                          <p:spTgt spid="432131">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32131">
                                            <p:txEl>
                                              <p:pRg st="4" end="4"/>
                                            </p:txEl>
                                          </p:spTgt>
                                        </p:tgtEl>
                                        <p:attrNameLst>
                                          <p:attrName>style.visibility</p:attrName>
                                        </p:attrNameLst>
                                      </p:cBhvr>
                                      <p:to>
                                        <p:strVal val="visible"/>
                                      </p:to>
                                    </p:set>
                                    <p:animEffect transition="in" filter="wipe(up)">
                                      <p:cBhvr>
                                        <p:cTn id="39" dur="500"/>
                                        <p:tgtEl>
                                          <p:spTgt spid="432131">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432131">
                                            <p:txEl>
                                              <p:pRg st="5" end="5"/>
                                            </p:txEl>
                                          </p:spTgt>
                                        </p:tgtEl>
                                        <p:attrNameLst>
                                          <p:attrName>style.visibility</p:attrName>
                                        </p:attrNameLst>
                                      </p:cBhvr>
                                      <p:to>
                                        <p:strVal val="visible"/>
                                      </p:to>
                                    </p:set>
                                    <p:animEffect transition="in" filter="wipe(up)">
                                      <p:cBhvr>
                                        <p:cTn id="44" dur="500"/>
                                        <p:tgtEl>
                                          <p:spTgt spid="4321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0" grpId="0" autoUpdateAnimBg="0"/>
      <p:bldP spid="432131" grpId="0" build="p" bldLvl="2" autoUpdateAnimBg="0"/>
      <p:bldP spid="43213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53" y="274638"/>
            <a:ext cx="8898147" cy="1143000"/>
          </a:xfrm>
        </p:spPr>
        <p:txBody>
          <a:bodyPr>
            <a:normAutofit fontScale="90000"/>
          </a:bodyPr>
          <a:lstStyle/>
          <a:p>
            <a:pPr>
              <a:defRPr/>
            </a:pPr>
            <a:r>
              <a:rPr lang="en-US" b="1" u="sng" dirty="0" smtClean="0">
                <a:latin typeface="Times New Roman" panose="02020603050405020304" pitchFamily="18" charset="0"/>
                <a:cs typeface="Times New Roman" panose="02020603050405020304" pitchFamily="18" charset="0"/>
              </a:rPr>
              <a:t>I. B</a:t>
            </a:r>
            <a:r>
              <a:rPr lang="en-US" altLang="en-US" b="1" u="sng" dirty="0" smtClean="0">
                <a:latin typeface="Times New Roman" panose="02020603050405020304" pitchFamily="18" charset="0"/>
                <a:cs typeface="Times New Roman" panose="02020603050405020304" pitchFamily="18" charset="0"/>
              </a:rPr>
              <a:t>asic legislation by Congress: 2 Ways </a:t>
            </a:r>
            <a:endParaRPr lang="en-US" b="1" u="sng" dirty="0">
              <a:latin typeface="Times New Roman" panose="02020603050405020304" pitchFamily="18" charset="0"/>
              <a:cs typeface="Times New Roman" panose="02020603050405020304" pitchFamily="18" charset="0"/>
            </a:endParaRPr>
          </a:p>
        </p:txBody>
      </p:sp>
      <p:sp>
        <p:nvSpPr>
          <p:cNvPr id="45059" name="Content Placeholder 2"/>
          <p:cNvSpPr>
            <a:spLocks noGrp="1"/>
          </p:cNvSpPr>
          <p:nvPr>
            <p:ph idx="1"/>
          </p:nvPr>
        </p:nvSpPr>
        <p:spPr>
          <a:xfrm>
            <a:off x="1995069" y="1295400"/>
            <a:ext cx="7183437" cy="5426075"/>
          </a:xfrm>
        </p:spPr>
        <p:txBody>
          <a:bodyPr>
            <a:normAutofit fontScale="85000" lnSpcReduction="20000"/>
          </a:bodyPr>
          <a:lstStyle/>
          <a:p>
            <a:pPr>
              <a:buFontTx/>
              <a:buNone/>
            </a:pPr>
            <a:r>
              <a:rPr lang="en-US" altLang="en-US" dirty="0" smtClean="0"/>
              <a:t>	</a:t>
            </a:r>
            <a:r>
              <a:rPr lang="en-US" altLang="en-US" sz="2200" b="1" dirty="0" smtClean="0">
                <a:solidFill>
                  <a:srgbClr val="0070C0"/>
                </a:solidFill>
                <a:latin typeface="Times New Roman" panose="02020603050405020304" pitchFamily="18" charset="0"/>
                <a:cs typeface="Times New Roman" panose="02020603050405020304" pitchFamily="18" charset="0"/>
              </a:rPr>
              <a:t>1) Passed laws that clarify several of the Constitution’s brief provisions</a:t>
            </a:r>
          </a:p>
          <a:p>
            <a:pPr>
              <a:buFontTx/>
              <a:buNone/>
            </a:pPr>
            <a:r>
              <a:rPr lang="en-US" altLang="en-US" sz="2200" dirty="0" smtClean="0">
                <a:latin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cs typeface="Times New Roman" panose="02020603050405020304" pitchFamily="18" charset="0"/>
              </a:rPr>
              <a:t>Ex: Article III, Section I only talks about having a Supreme Court and “such inferior courts a the Congress may from time to time ordain and establish”…. Congress passed the Judiciary Act in 1789 </a:t>
            </a:r>
            <a:r>
              <a:rPr lang="en-US" altLang="en-US" dirty="0" smtClean="0">
                <a:latin typeface="Times New Roman" panose="02020603050405020304" pitchFamily="18" charset="0"/>
                <a:cs typeface="Times New Roman" panose="02020603050405020304" pitchFamily="18" charset="0"/>
              </a:rPr>
              <a:t>and </a:t>
            </a:r>
            <a:r>
              <a:rPr lang="en-US" altLang="en-US" dirty="0" smtClean="0">
                <a:latin typeface="Times New Roman" panose="02020603050405020304" pitchFamily="18" charset="0"/>
                <a:cs typeface="Times New Roman" panose="02020603050405020304" pitchFamily="18" charset="0"/>
              </a:rPr>
              <a:t>since then, has created all the federal courts…. </a:t>
            </a:r>
          </a:p>
          <a:p>
            <a:pPr>
              <a:buFontTx/>
              <a:buNone/>
            </a:pPr>
            <a:endParaRPr lang="en-US" altLang="en-US" dirty="0" smtClean="0">
              <a:latin typeface="Times New Roman" panose="02020603050405020304" pitchFamily="18" charset="0"/>
              <a:cs typeface="Times New Roman" panose="02020603050405020304" pitchFamily="18" charset="0"/>
            </a:endParaRPr>
          </a:p>
          <a:p>
            <a:pPr>
              <a:buFontTx/>
              <a:buNone/>
            </a:pPr>
            <a:r>
              <a:rPr lang="en-US" altLang="en-US" sz="2200" dirty="0" smtClean="0">
                <a:latin typeface="Times New Roman" panose="02020603050405020304" pitchFamily="18" charset="0"/>
                <a:cs typeface="Times New Roman" panose="02020603050405020304" pitchFamily="18" charset="0"/>
              </a:rPr>
              <a:t>	</a:t>
            </a:r>
            <a:r>
              <a:rPr lang="en-US" altLang="en-US" sz="2200" b="1" dirty="0" smtClean="0">
                <a:solidFill>
                  <a:srgbClr val="0070C0"/>
                </a:solidFill>
                <a:latin typeface="Times New Roman" panose="02020603050405020304" pitchFamily="18" charset="0"/>
                <a:cs typeface="Times New Roman" panose="02020603050405020304" pitchFamily="18" charset="0"/>
              </a:rPr>
              <a:t>2) Congress has added to the Constitution by the way in which it has used many of its powers </a:t>
            </a:r>
          </a:p>
          <a:p>
            <a:pPr>
              <a:buFontTx/>
              <a:buNone/>
            </a:pPr>
            <a:r>
              <a:rPr lang="en-US" altLang="en-US" sz="2200" dirty="0" smtClean="0">
                <a:latin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cs typeface="Times New Roman" panose="02020603050405020304" pitchFamily="18" charset="0"/>
              </a:rPr>
              <a:t>Ex: Constitution says that Congress has the power to “regulate foreign and interstate commerce.”…Congress has passed thousands of laws about this so that they expanded the words of the Constitution </a:t>
            </a:r>
          </a:p>
        </p:txBody>
      </p:sp>
      <p:pic>
        <p:nvPicPr>
          <p:cNvPr id="45060" name="Picture 2" descr="C:\Users\Fatmeh Reda\AppData\Local\Microsoft\Windows\Temporary Internet Files\Content.IE5\QSRTVS04\MC90014950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453" y="2057400"/>
            <a:ext cx="214471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1" name="Picture 3" descr="C:\Users\Fatmeh Reda\AppData\Local\Microsoft\Windows\Temporary Internet Files\Content.IE5\ZYCQ3AB5\MC90014950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181" y="4295188"/>
            <a:ext cx="1784350" cy="222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0357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defRPr/>
            </a:pPr>
            <a:r>
              <a:rPr lang="en-US" b="1" u="sng" dirty="0" smtClean="0">
                <a:latin typeface="Times New Roman" panose="02020603050405020304" pitchFamily="18" charset="0"/>
                <a:cs typeface="Times New Roman" panose="02020603050405020304" pitchFamily="18" charset="0"/>
              </a:rPr>
              <a:t>II. Executive Action </a:t>
            </a:r>
            <a:endParaRPr lang="en-US" b="1" u="sng" dirty="0">
              <a:latin typeface="Times New Roman" panose="02020603050405020304" pitchFamily="18" charset="0"/>
              <a:cs typeface="Times New Roman" panose="02020603050405020304" pitchFamily="18" charset="0"/>
            </a:endParaRPr>
          </a:p>
        </p:txBody>
      </p:sp>
      <p:sp>
        <p:nvSpPr>
          <p:cNvPr id="46083" name="Content Placeholder 2"/>
          <p:cNvSpPr>
            <a:spLocks noGrp="1"/>
          </p:cNvSpPr>
          <p:nvPr>
            <p:ph idx="1"/>
          </p:nvPr>
        </p:nvSpPr>
        <p:spPr>
          <a:xfrm>
            <a:off x="0" y="1143000"/>
            <a:ext cx="6684963" cy="5461958"/>
          </a:xfrm>
        </p:spPr>
        <p:txBody>
          <a:bodyPr>
            <a:normAutofit lnSpcReduction="10000"/>
          </a:bodyPr>
          <a:lstStyle/>
          <a:p>
            <a:r>
              <a:rPr lang="en-US" altLang="en-US" sz="2200" dirty="0" smtClean="0">
                <a:latin typeface="Times New Roman" panose="02020603050405020304" pitchFamily="18" charset="0"/>
                <a:cs typeface="Times New Roman" panose="02020603050405020304" pitchFamily="18" charset="0"/>
              </a:rPr>
              <a:t>Presidential actions such as the use of the military under the power of commander in chief.</a:t>
            </a:r>
          </a:p>
          <a:p>
            <a:endParaRPr lang="en-US" altLang="en-US" sz="2200" dirty="0" smtClean="0">
              <a:latin typeface="Times New Roman" panose="02020603050405020304" pitchFamily="18" charset="0"/>
              <a:cs typeface="Times New Roman" panose="02020603050405020304" pitchFamily="18" charset="0"/>
            </a:endParaRPr>
          </a:p>
          <a:p>
            <a:r>
              <a:rPr lang="en-US" altLang="en-US" sz="2200" dirty="0" smtClean="0">
                <a:latin typeface="Times New Roman" panose="02020603050405020304" pitchFamily="18" charset="0"/>
                <a:cs typeface="Times New Roman" panose="02020603050405020304" pitchFamily="18" charset="0"/>
              </a:rPr>
              <a:t>Presidents add on to “executive power” based on what they think it means…. Thomas Jefferson took it to mean he can buy more land for the U.S. with the Louisiana Purchase in 1803, even though the Constitution doesn’t say he could </a:t>
            </a:r>
          </a:p>
          <a:p>
            <a:endParaRPr lang="en-US" altLang="en-US" sz="2200" dirty="0" smtClean="0">
              <a:latin typeface="Times New Roman" panose="02020603050405020304" pitchFamily="18" charset="0"/>
              <a:cs typeface="Times New Roman" panose="02020603050405020304" pitchFamily="18" charset="0"/>
            </a:endParaRPr>
          </a:p>
          <a:p>
            <a:r>
              <a:rPr lang="en-US" altLang="en-US" sz="2200" dirty="0" smtClean="0">
                <a:latin typeface="Times New Roman" panose="02020603050405020304" pitchFamily="18" charset="0"/>
                <a:cs typeface="Times New Roman" panose="02020603050405020304" pitchFamily="18" charset="0"/>
              </a:rPr>
              <a:t>An </a:t>
            </a:r>
            <a:r>
              <a:rPr lang="en-US" altLang="en-US" sz="2200" b="1" dirty="0" smtClean="0">
                <a:solidFill>
                  <a:schemeClr val="tx2"/>
                </a:solidFill>
                <a:latin typeface="Times New Roman" panose="02020603050405020304" pitchFamily="18" charset="0"/>
                <a:cs typeface="Times New Roman" panose="02020603050405020304" pitchFamily="18" charset="0"/>
              </a:rPr>
              <a:t>executive agreement</a:t>
            </a:r>
            <a:r>
              <a:rPr lang="en-US" altLang="en-US" sz="2200" dirty="0" smtClean="0">
                <a:latin typeface="Times New Roman" panose="02020603050405020304" pitchFamily="18" charset="0"/>
                <a:cs typeface="Times New Roman" panose="02020603050405020304" pitchFamily="18" charset="0"/>
              </a:rPr>
              <a:t> is a pact made by the President directly with the head of a foreign state and they do not need to be approved by Senate…</a:t>
            </a:r>
          </a:p>
          <a:p>
            <a:endParaRPr lang="en-US" altLang="en-US" sz="2200" dirty="0" smtClean="0">
              <a:latin typeface="Times New Roman" panose="02020603050405020304" pitchFamily="18" charset="0"/>
              <a:cs typeface="Times New Roman" panose="02020603050405020304" pitchFamily="18" charset="0"/>
            </a:endParaRPr>
          </a:p>
          <a:p>
            <a:r>
              <a:rPr lang="en-US" altLang="en-US" sz="2200" dirty="0" smtClean="0">
                <a:latin typeface="Times New Roman" panose="02020603050405020304" pitchFamily="18" charset="0"/>
                <a:cs typeface="Times New Roman" panose="02020603050405020304" pitchFamily="18" charset="0"/>
              </a:rPr>
              <a:t>A </a:t>
            </a:r>
            <a:r>
              <a:rPr lang="en-US" altLang="en-US" sz="2200" b="1" dirty="0" smtClean="0">
                <a:solidFill>
                  <a:schemeClr val="tx2"/>
                </a:solidFill>
                <a:latin typeface="Times New Roman" panose="02020603050405020304" pitchFamily="18" charset="0"/>
                <a:cs typeface="Times New Roman" panose="02020603050405020304" pitchFamily="18" charset="0"/>
              </a:rPr>
              <a:t>treaty </a:t>
            </a:r>
            <a:r>
              <a:rPr lang="en-US" altLang="en-US" sz="2200" dirty="0" smtClean="0">
                <a:latin typeface="Times New Roman" panose="02020603050405020304" pitchFamily="18" charset="0"/>
                <a:cs typeface="Times New Roman" panose="02020603050405020304" pitchFamily="18" charset="0"/>
              </a:rPr>
              <a:t>is a formal agreement between two or more sovereign states that needs to be approved by Senate </a:t>
            </a:r>
          </a:p>
          <a:p>
            <a:endParaRPr lang="en-US" altLang="en-US" dirty="0" smtClean="0"/>
          </a:p>
        </p:txBody>
      </p:sp>
      <p:pic>
        <p:nvPicPr>
          <p:cNvPr id="46084" name="Picture 2" descr="C:\Users\Fatmeh Reda\AppData\Local\Microsoft\Windows\Temporary Internet Files\Content.IE5\UROBIBTA\MC900440036[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0"/>
            <a:ext cx="2133600" cy="301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627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III. Court Decisions </a:t>
            </a:r>
            <a:endParaRPr lang="en-US" b="1" u="sng" dirty="0">
              <a:latin typeface="Times New Roman" panose="02020603050405020304" pitchFamily="18" charset="0"/>
              <a:cs typeface="Times New Roman" panose="02020603050405020304" pitchFamily="18" charset="0"/>
            </a:endParaRPr>
          </a:p>
        </p:txBody>
      </p:sp>
      <p:sp>
        <p:nvSpPr>
          <p:cNvPr id="47107" name="Content Placeholder 2"/>
          <p:cNvSpPr>
            <a:spLocks noGrp="1"/>
          </p:cNvSpPr>
          <p:nvPr>
            <p:ph idx="1"/>
          </p:nvPr>
        </p:nvSpPr>
        <p:spPr>
          <a:xfrm>
            <a:off x="304800" y="2133600"/>
            <a:ext cx="5024438" cy="4267200"/>
          </a:xfrm>
        </p:spPr>
        <p:txBody>
          <a:bodyPr/>
          <a:lstStyle/>
          <a:p>
            <a:r>
              <a:rPr lang="en-US" altLang="en-US" sz="3600" dirty="0" smtClean="0">
                <a:latin typeface="Times New Roman" panose="02020603050405020304" pitchFamily="18" charset="0"/>
                <a:cs typeface="Times New Roman" panose="02020603050405020304" pitchFamily="18" charset="0"/>
              </a:rPr>
              <a:t>The nation’s courts, most importantly the United States Supreme Court, interpret and apply the Constitution in many cases they hear.</a:t>
            </a:r>
          </a:p>
          <a:p>
            <a:endParaRPr lang="en-US" altLang="en-US" dirty="0" smtClean="0"/>
          </a:p>
        </p:txBody>
      </p:sp>
      <p:pic>
        <p:nvPicPr>
          <p:cNvPr id="47109" name="Picture 4" descr="C:\Users\Fatmeh Reda\AppData\Local\Microsoft\Windows\Temporary Internet Files\Content.IE5\QSRTVS04\MC90014951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6769" y="2743200"/>
            <a:ext cx="3311999"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309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u="sng" dirty="0" smtClean="0">
                <a:latin typeface="Times New Roman" panose="02020603050405020304" pitchFamily="18" charset="0"/>
                <a:cs typeface="Times New Roman" panose="02020603050405020304" pitchFamily="18" charset="0"/>
              </a:rPr>
              <a:t>IV. Party Practices </a:t>
            </a:r>
            <a:endParaRPr lang="en-US" b="1" u="sng" dirty="0">
              <a:latin typeface="Times New Roman" panose="02020603050405020304" pitchFamily="18" charset="0"/>
              <a:cs typeface="Times New Roman" panose="02020603050405020304" pitchFamily="18" charset="0"/>
            </a:endParaRPr>
          </a:p>
        </p:txBody>
      </p:sp>
      <p:sp>
        <p:nvSpPr>
          <p:cNvPr id="48131" name="Content Placeholder 2"/>
          <p:cNvSpPr>
            <a:spLocks noGrp="1"/>
          </p:cNvSpPr>
          <p:nvPr>
            <p:ph idx="1"/>
          </p:nvPr>
        </p:nvSpPr>
        <p:spPr>
          <a:xfrm>
            <a:off x="381000" y="1676400"/>
            <a:ext cx="5229225" cy="4267200"/>
          </a:xfrm>
        </p:spPr>
        <p:txBody>
          <a:bodyPr>
            <a:normAutofit fontScale="92500" lnSpcReduction="20000"/>
          </a:bodyPr>
          <a:lstStyle/>
          <a:p>
            <a:r>
              <a:rPr lang="en-US" altLang="en-US" dirty="0" smtClean="0">
                <a:latin typeface="Times New Roman" panose="02020603050405020304" pitchFamily="18" charset="0"/>
                <a:cs typeface="Times New Roman" panose="02020603050405020304" pitchFamily="18" charset="0"/>
              </a:rPr>
              <a:t>No mention of parties in the Constitution</a:t>
            </a:r>
          </a:p>
          <a:p>
            <a:r>
              <a:rPr lang="en-US" altLang="en-US" dirty="0" smtClean="0">
                <a:latin typeface="Times New Roman" panose="02020603050405020304" pitchFamily="18" charset="0"/>
                <a:cs typeface="Times New Roman" panose="02020603050405020304" pitchFamily="18" charset="0"/>
              </a:rPr>
              <a:t>Ex: No method for nominating a person for the presidency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Since 1830s, parties have held national conventions to do that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Changed the purpose of the electoral college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Congress conducts its business on the basis of parties </a:t>
            </a:r>
          </a:p>
          <a:p>
            <a:pPr lvl="1">
              <a:buFont typeface="Arial" charset="0"/>
              <a:buChar char="•"/>
            </a:pPr>
            <a:r>
              <a:rPr lang="en-US" altLang="en-US" sz="2000" dirty="0" smtClean="0">
                <a:latin typeface="Times New Roman" panose="02020603050405020304" pitchFamily="18" charset="0"/>
                <a:cs typeface="Times New Roman" panose="02020603050405020304" pitchFamily="18" charset="0"/>
              </a:rPr>
              <a:t>President makes appointments to office based on parties </a:t>
            </a:r>
          </a:p>
        </p:txBody>
      </p:sp>
      <p:pic>
        <p:nvPicPr>
          <p:cNvPr id="48132" name="Picture 2" descr="C:\Users\Fatmeh Reda\AppData\Local\Microsoft\Windows\Temporary Internet Files\Content.IE5\9D5N5HFU\MM900040943[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222820" y="1478487"/>
            <a:ext cx="2892425" cy="213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3" descr="C:\Users\Fatmeh Reda\AppData\Local\Microsoft\Windows\Temporary Internet Files\Content.IE5\UROBIBTA\MM900040942[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810000"/>
            <a:ext cx="3352800"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2616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pPr>
              <a:defRPr/>
            </a:pPr>
            <a:r>
              <a:rPr lang="en-US" altLang="en-US" b="1" u="sng" dirty="0" smtClean="0">
                <a:latin typeface="Times New Roman" panose="02020603050405020304" pitchFamily="18" charset="0"/>
                <a:cs typeface="Times New Roman" panose="02020603050405020304" pitchFamily="18" charset="0"/>
              </a:rPr>
              <a:t>V. Custom and Usage </a:t>
            </a:r>
          </a:p>
        </p:txBody>
      </p:sp>
      <p:sp>
        <p:nvSpPr>
          <p:cNvPr id="49155" name="Content Placeholder 12"/>
          <p:cNvSpPr>
            <a:spLocks noGrp="1"/>
          </p:cNvSpPr>
          <p:nvPr>
            <p:ph idx="1"/>
          </p:nvPr>
        </p:nvSpPr>
        <p:spPr>
          <a:xfrm>
            <a:off x="1891192" y="1295400"/>
            <a:ext cx="7278687" cy="5362575"/>
          </a:xfrm>
        </p:spPr>
        <p:txBody>
          <a:bodyPr/>
          <a:lstStyle/>
          <a:p>
            <a:r>
              <a:rPr lang="en-US" altLang="en-US" sz="2100" b="1" u="sng" dirty="0" smtClean="0">
                <a:latin typeface="Times New Roman" panose="02020603050405020304" pitchFamily="18" charset="0"/>
                <a:cs typeface="Times New Roman" panose="02020603050405020304" pitchFamily="18" charset="0"/>
              </a:rPr>
              <a:t>Custom</a:t>
            </a:r>
            <a:r>
              <a:rPr lang="en-US" altLang="en-US" sz="2100" b="1" dirty="0" smtClean="0">
                <a:latin typeface="Times New Roman" panose="02020603050405020304" pitchFamily="18" charset="0"/>
                <a:cs typeface="Times New Roman" panose="02020603050405020304" pitchFamily="18" charset="0"/>
              </a:rPr>
              <a:t>: </a:t>
            </a:r>
            <a:r>
              <a:rPr lang="en-US" altLang="en-US" sz="2100" dirty="0" smtClean="0">
                <a:latin typeface="Times New Roman" panose="02020603050405020304" pitchFamily="18" charset="0"/>
                <a:cs typeface="Times New Roman" panose="02020603050405020304" pitchFamily="18" charset="0"/>
              </a:rPr>
              <a:t>A traditional and widely accepted way of behaving or doing something that is specific to a particular society, place, or time.</a:t>
            </a:r>
          </a:p>
          <a:p>
            <a:endParaRPr lang="en-US" altLang="en-US" sz="2100" b="1" u="sng" dirty="0" smtClean="0">
              <a:latin typeface="Times New Roman" panose="02020603050405020304" pitchFamily="18" charset="0"/>
              <a:cs typeface="Times New Roman" panose="02020603050405020304" pitchFamily="18" charset="0"/>
            </a:endParaRPr>
          </a:p>
          <a:p>
            <a:r>
              <a:rPr lang="en-US" altLang="en-US" sz="2100" b="1" u="sng" dirty="0" smtClean="0">
                <a:latin typeface="Times New Roman" panose="02020603050405020304" pitchFamily="18" charset="0"/>
                <a:cs typeface="Times New Roman" panose="02020603050405020304" pitchFamily="18" charset="0"/>
              </a:rPr>
              <a:t>Examples</a:t>
            </a:r>
            <a:r>
              <a:rPr lang="en-US" altLang="en-US" sz="2100" dirty="0" smtClean="0">
                <a:latin typeface="Times New Roman" panose="02020603050405020304" pitchFamily="18" charset="0"/>
                <a:cs typeface="Times New Roman" panose="02020603050405020304" pitchFamily="18" charset="0"/>
              </a:rPr>
              <a:t>:</a:t>
            </a:r>
          </a:p>
          <a:p>
            <a:pPr lvl="1">
              <a:buFont typeface="Arial" charset="0"/>
              <a:buChar char="•"/>
            </a:pPr>
            <a:r>
              <a:rPr lang="en-US" altLang="en-US" sz="2100" dirty="0" smtClean="0">
                <a:latin typeface="Times New Roman" panose="02020603050405020304" pitchFamily="18" charset="0"/>
                <a:cs typeface="Times New Roman" panose="02020603050405020304" pitchFamily="18" charset="0"/>
              </a:rPr>
              <a:t>Heads of the 15 executive departments make up the Cabinet</a:t>
            </a:r>
          </a:p>
          <a:p>
            <a:pPr lvl="1">
              <a:buFont typeface="Arial" charset="0"/>
              <a:buChar char="•"/>
            </a:pPr>
            <a:r>
              <a:rPr lang="en-US" altLang="en-US" sz="2100" dirty="0" smtClean="0">
                <a:latin typeface="Times New Roman" panose="02020603050405020304" pitchFamily="18" charset="0"/>
                <a:cs typeface="Times New Roman" panose="02020603050405020304" pitchFamily="18" charset="0"/>
              </a:rPr>
              <a:t>Senate approves the presidential appointments who are acceptable to the senator or senators of the President’s party from the State involved </a:t>
            </a:r>
          </a:p>
          <a:p>
            <a:pPr lvl="1">
              <a:buFont typeface="Arial" charset="0"/>
              <a:buChar char="•"/>
            </a:pPr>
            <a:r>
              <a:rPr lang="en-US" altLang="en-US" sz="2100" dirty="0" smtClean="0">
                <a:latin typeface="Times New Roman" panose="02020603050405020304" pitchFamily="18" charset="0"/>
                <a:cs typeface="Times New Roman" panose="02020603050405020304" pitchFamily="18" charset="0"/>
              </a:rPr>
              <a:t>“No-third term tradition” was started by George Washington and followed for over 150 years until 1940 and 1944 when President Roosevelt won a third and fourth term…so they added the 22</a:t>
            </a:r>
            <a:r>
              <a:rPr lang="en-US" altLang="en-US" sz="2100" baseline="30000" dirty="0" smtClean="0">
                <a:latin typeface="Times New Roman" panose="02020603050405020304" pitchFamily="18" charset="0"/>
                <a:cs typeface="Times New Roman" panose="02020603050405020304" pitchFamily="18" charset="0"/>
              </a:rPr>
              <a:t>nd</a:t>
            </a:r>
            <a:r>
              <a:rPr lang="en-US" altLang="en-US" sz="2100" dirty="0" smtClean="0">
                <a:latin typeface="Times New Roman" panose="02020603050405020304" pitchFamily="18" charset="0"/>
                <a:cs typeface="Times New Roman" panose="02020603050405020304" pitchFamily="18" charset="0"/>
              </a:rPr>
              <a:t> Amendment limiting the President to two terms only </a:t>
            </a:r>
          </a:p>
        </p:txBody>
      </p:sp>
      <p:pic>
        <p:nvPicPr>
          <p:cNvPr id="49163" name="Picture 12" descr="C:\Users\Fatmeh Reda\AppData\Local\Microsoft\Windows\Temporary Internet Files\Content.IE5\ZYCQ3AB5\MC900097693[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24225"/>
            <a:ext cx="2306638" cy="238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7579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397314"/>
                                        </p:tgtEl>
                                        <p:attrNameLst>
                                          <p:attrName>style.visibility</p:attrName>
                                        </p:attrNameLst>
                                      </p:cBhvr>
                                      <p:to>
                                        <p:strVal val="visible"/>
                                      </p:to>
                                    </p:set>
                                    <p:anim calcmode="lin" valueType="num">
                                      <p:cBhvr additive="base">
                                        <p:cTn id="7" dur="500" fill="hold"/>
                                        <p:tgtEl>
                                          <p:spTgt spid="397314"/>
                                        </p:tgtEl>
                                        <p:attrNameLst>
                                          <p:attrName>ppt_x</p:attrName>
                                        </p:attrNameLst>
                                      </p:cBhvr>
                                      <p:tavLst>
                                        <p:tav tm="0">
                                          <p:val>
                                            <p:strVal val="#ppt_x"/>
                                          </p:val>
                                        </p:tav>
                                        <p:tav tm="100000">
                                          <p:val>
                                            <p:strVal val="#ppt_x"/>
                                          </p:val>
                                        </p:tav>
                                      </p:tavLst>
                                    </p:anim>
                                    <p:anim calcmode="lin" valueType="num">
                                      <p:cBhvr additive="base">
                                        <p:cTn id="8" dur="500" fill="hold"/>
                                        <p:tgtEl>
                                          <p:spTgt spid="3973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1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p:txBody>
          <a:bodyPr/>
          <a:lstStyle/>
          <a:p>
            <a:pPr algn="ctr">
              <a:defRPr/>
            </a:pPr>
            <a:r>
              <a:rPr lang="en-US" altLang="en-US" b="1" u="sng" dirty="0" smtClean="0">
                <a:latin typeface="Times New Roman" panose="02020603050405020304" pitchFamily="18" charset="0"/>
                <a:cs typeface="Times New Roman" panose="02020603050405020304" pitchFamily="18" charset="0"/>
              </a:rPr>
              <a:t>Chapter 3-Review</a:t>
            </a:r>
          </a:p>
        </p:txBody>
      </p:sp>
      <p:sp>
        <p:nvSpPr>
          <p:cNvPr id="404483" name="Rectangle 3"/>
          <p:cNvSpPr>
            <a:spLocks noGrp="1" noChangeArrowheads="1"/>
          </p:cNvSpPr>
          <p:nvPr>
            <p:ph type="body" idx="1"/>
          </p:nvPr>
        </p:nvSpPr>
        <p:spPr>
          <a:xfrm>
            <a:off x="304800" y="1524000"/>
            <a:ext cx="8610600" cy="4746625"/>
          </a:xfrm>
        </p:spPr>
        <p:txBody>
          <a:bodyPr/>
          <a:lstStyle/>
          <a:p>
            <a:pPr algn="ctr">
              <a:buFontTx/>
              <a:buNone/>
            </a:pPr>
            <a:r>
              <a:rPr lang="en-US" altLang="en-US" sz="4000" b="1" dirty="0" smtClean="0">
                <a:solidFill>
                  <a:schemeClr val="tx1"/>
                </a:solidFill>
                <a:latin typeface="Times New Roman" panose="02020603050405020304" pitchFamily="18" charset="0"/>
                <a:cs typeface="Times New Roman" panose="02020603050405020304" pitchFamily="18" charset="0"/>
              </a:rPr>
              <a:t>Using your notes and/or the textbook </a:t>
            </a:r>
            <a:r>
              <a:rPr lang="en-US" altLang="en-US" sz="4000" b="1" u="sng" dirty="0" smtClean="0">
                <a:solidFill>
                  <a:schemeClr val="tx1"/>
                </a:solidFill>
                <a:latin typeface="Times New Roman" panose="02020603050405020304" pitchFamily="18" charset="0"/>
                <a:cs typeface="Times New Roman" panose="02020603050405020304" pitchFamily="18" charset="0"/>
              </a:rPr>
              <a:t>please answer the following:</a:t>
            </a:r>
            <a:r>
              <a:rPr lang="en-US" altLang="en-US" sz="4000" b="1" dirty="0" smtClean="0">
                <a:solidFill>
                  <a:schemeClr val="tx1"/>
                </a:solidFill>
                <a:latin typeface="Times New Roman" panose="02020603050405020304" pitchFamily="18" charset="0"/>
                <a:cs typeface="Times New Roman" panose="02020603050405020304" pitchFamily="18" charset="0"/>
              </a:rPr>
              <a:t> </a:t>
            </a:r>
          </a:p>
          <a:p>
            <a:r>
              <a:rPr lang="en-US" altLang="en-US" sz="4000" dirty="0" smtClean="0">
                <a:solidFill>
                  <a:schemeClr val="tx1"/>
                </a:solidFill>
                <a:latin typeface="Times New Roman" panose="02020603050405020304" pitchFamily="18" charset="0"/>
                <a:cs typeface="Times New Roman" panose="02020603050405020304" pitchFamily="18" charset="0"/>
              </a:rPr>
              <a:t>Comprehension and Critical Thinking questions #1-10 on page 90 </a:t>
            </a:r>
          </a:p>
          <a:p>
            <a:endParaRPr lang="en-US" altLang="en-US" sz="4000" dirty="0" smtClean="0">
              <a:latin typeface="Times New Roman" panose="02020603050405020304" pitchFamily="18" charset="0"/>
              <a:cs typeface="Times New Roman" panose="02020603050405020304" pitchFamily="18" charset="0"/>
            </a:endParaRPr>
          </a:p>
          <a:p>
            <a:r>
              <a:rPr lang="en-US" altLang="en-US" sz="4000" dirty="0" smtClean="0">
                <a:latin typeface="Times New Roman" panose="02020603050405020304" pitchFamily="18" charset="0"/>
                <a:cs typeface="Times New Roman" panose="02020603050405020304" pitchFamily="18" charset="0"/>
              </a:rPr>
              <a:t>Document Based Assessment #1-2 page 91</a:t>
            </a:r>
            <a:endParaRPr lang="en-US" altLang="en-US" sz="40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784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404482"/>
                                        </p:tgtEl>
                                        <p:attrNameLst>
                                          <p:attrName>style.visibility</p:attrName>
                                        </p:attrNameLst>
                                      </p:cBhvr>
                                      <p:to>
                                        <p:strVal val="visible"/>
                                      </p:to>
                                    </p:set>
                                    <p:anim calcmode="lin" valueType="num">
                                      <p:cBhvr additive="base">
                                        <p:cTn id="7" dur="500" fill="hold"/>
                                        <p:tgtEl>
                                          <p:spTgt spid="404482"/>
                                        </p:tgtEl>
                                        <p:attrNameLst>
                                          <p:attrName>ppt_x</p:attrName>
                                        </p:attrNameLst>
                                      </p:cBhvr>
                                      <p:tavLst>
                                        <p:tav tm="0">
                                          <p:val>
                                            <p:strVal val="#ppt_x"/>
                                          </p:val>
                                        </p:tav>
                                        <p:tav tm="100000">
                                          <p:val>
                                            <p:strVal val="#ppt_x"/>
                                          </p:val>
                                        </p:tav>
                                      </p:tavLst>
                                    </p:anim>
                                    <p:anim calcmode="lin" valueType="num">
                                      <p:cBhvr additive="base">
                                        <p:cTn id="8" dur="500" fill="hold"/>
                                        <p:tgtEl>
                                          <p:spTgt spid="40448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4483">
                                            <p:txEl>
                                              <p:pRg st="0" end="0"/>
                                            </p:txEl>
                                          </p:spTgt>
                                        </p:tgtEl>
                                        <p:attrNameLst>
                                          <p:attrName>style.visibility</p:attrName>
                                        </p:attrNameLst>
                                      </p:cBhvr>
                                      <p:to>
                                        <p:strVal val="visible"/>
                                      </p:to>
                                    </p:set>
                                    <p:anim calcmode="lin" valueType="num">
                                      <p:cBhvr additive="base">
                                        <p:cTn id="13" dur="500" fill="hold"/>
                                        <p:tgtEl>
                                          <p:spTgt spid="40448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04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04483">
                                            <p:txEl>
                                              <p:pRg st="1" end="1"/>
                                            </p:txEl>
                                          </p:spTgt>
                                        </p:tgtEl>
                                        <p:attrNameLst>
                                          <p:attrName>style.visibility</p:attrName>
                                        </p:attrNameLst>
                                      </p:cBhvr>
                                      <p:to>
                                        <p:strVal val="visible"/>
                                      </p:to>
                                    </p:set>
                                    <p:anim calcmode="lin" valueType="num">
                                      <p:cBhvr additive="base">
                                        <p:cTn id="19" dur="500" fill="hold"/>
                                        <p:tgtEl>
                                          <p:spTgt spid="40448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04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04483">
                                            <p:txEl>
                                              <p:pRg st="3" end="3"/>
                                            </p:txEl>
                                          </p:spTgt>
                                        </p:tgtEl>
                                        <p:attrNameLst>
                                          <p:attrName>style.visibility</p:attrName>
                                        </p:attrNameLst>
                                      </p:cBhvr>
                                      <p:to>
                                        <p:strVal val="visible"/>
                                      </p:to>
                                    </p:set>
                                    <p:anim calcmode="lin" valueType="num">
                                      <p:cBhvr additive="base">
                                        <p:cTn id="25" dur="500" fill="hold"/>
                                        <p:tgtEl>
                                          <p:spTgt spid="40448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044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2" grpId="0" autoUpdateAnimBg="0"/>
      <p:bldP spid="404483"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403</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Change by Other Means  (Informal Amendments)</vt:lpstr>
      <vt:lpstr>Informal Amendment Processes</vt:lpstr>
      <vt:lpstr>I. Basic legislation by Congress: 2 Ways </vt:lpstr>
      <vt:lpstr>II. Executive Action </vt:lpstr>
      <vt:lpstr>III. Court Decisions </vt:lpstr>
      <vt:lpstr>IV. Party Practices </vt:lpstr>
      <vt:lpstr>V. Custom and Usage </vt:lpstr>
      <vt:lpstr>Chapter 3-Review</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8</cp:revision>
  <dcterms:created xsi:type="dcterms:W3CDTF">2015-10-28T12:36:01Z</dcterms:created>
  <dcterms:modified xsi:type="dcterms:W3CDTF">2015-10-28T16:35:12Z</dcterms:modified>
</cp:coreProperties>
</file>