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3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2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2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7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1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FAB2-8243-4F75-8787-24E3EFAFB0AD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FB63-51F4-4357-B694-46DDF801B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7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Section 3-The Age of Chivalry</a:t>
            </a:r>
          </a:p>
        </p:txBody>
      </p:sp>
      <p:pic>
        <p:nvPicPr>
          <p:cNvPr id="44034" name="Picture 3" descr="knight%20on%20hor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6675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0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smtClean="0">
                <a:latin typeface="Times New Roman" pitchFamily="18" charset="0"/>
              </a:rPr>
              <a:t>The Church and The Holy Roman Empire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Holy Roman Empire-</a:t>
            </a:r>
          </a:p>
          <a:p>
            <a:pPr lvl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German-Italian empire that became the strongest state in Europe </a:t>
            </a:r>
          </a:p>
        </p:txBody>
      </p:sp>
      <p:pic>
        <p:nvPicPr>
          <p:cNvPr id="58371" name="Picture 6" descr="holy-roman-empi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85963"/>
            <a:ext cx="3838575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958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Knights: Warriors on Horseback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Technology of Warfare Changes-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Leather saddles and stirrups allowed warriors to handle heavy weapons while fighting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Mounted knights = most important part of the army</a:t>
            </a:r>
          </a:p>
        </p:txBody>
      </p:sp>
      <p:pic>
        <p:nvPicPr>
          <p:cNvPr id="45059" name="Picture 4" descr="american-western-saddle-1791_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24000"/>
            <a:ext cx="30003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7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Knights: Warriors on Horseback</a:t>
            </a:r>
            <a:endParaRPr lang="en-US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 Warriors Role-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Feudal lords hired private armies of knights to protect their land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 days of service a year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Traded protection for fiefs (land grants)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Wealth  allowed the knights to 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Devote their lives to war</a:t>
            </a:r>
          </a:p>
          <a:p>
            <a:pPr lvl="3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Buy weapons, armor, warhorses </a:t>
            </a:r>
          </a:p>
        </p:txBody>
      </p:sp>
      <p:pic>
        <p:nvPicPr>
          <p:cNvPr id="46083" name="Picture 4" descr="1311548507-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9275" y="1371600"/>
            <a:ext cx="35147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1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Knighthood and the Code of Chivalry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Chivalry-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complex set of ideals, in which a knight would fight bravely for three masters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Earthly feudal lord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Heavenly Lord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 chosen lady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Qualities of an Ideal Knight-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Loyal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Brave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Courteous</a:t>
            </a:r>
          </a:p>
        </p:txBody>
      </p:sp>
      <p:pic>
        <p:nvPicPr>
          <p:cNvPr id="47107" name="Picture 4" descr="Chain_Mail_Medieval_Knights_H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5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552450"/>
            <a:ext cx="24384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500" b="1" u="sng">
                <a:solidFill>
                  <a:schemeClr val="hlink"/>
                </a:solidFill>
                <a:latin typeface="Times New Roman" pitchFamily="18" charset="0"/>
              </a:rPr>
              <a:t>Chivalry</a:t>
            </a:r>
            <a:endParaRPr lang="en-US" sz="1500" u="sng">
              <a:solidFill>
                <a:schemeClr val="hlink"/>
              </a:solidFill>
              <a:latin typeface="Times New Roman" pitchFamily="18" charset="0"/>
            </a:endParaRPr>
          </a:p>
          <a:p>
            <a:pPr algn="ctr"/>
            <a:r>
              <a:rPr lang="en-US" sz="1500">
                <a:latin typeface="Times New Roman" pitchFamily="18" charset="0"/>
              </a:rPr>
              <a:t>The Italian painter Paolo</a:t>
            </a:r>
          </a:p>
          <a:p>
            <a:pPr algn="ctr"/>
            <a:r>
              <a:rPr lang="en-US" sz="1500">
                <a:latin typeface="Times New Roman" pitchFamily="18" charset="0"/>
              </a:rPr>
              <a:t>Uccello captures the spirit of</a:t>
            </a:r>
          </a:p>
          <a:p>
            <a:pPr algn="ctr"/>
            <a:r>
              <a:rPr lang="en-US" sz="1500">
                <a:latin typeface="Times New Roman" pitchFamily="18" charset="0"/>
              </a:rPr>
              <a:t>the age of chivalry in this</a:t>
            </a:r>
          </a:p>
          <a:p>
            <a:pPr algn="ctr"/>
            <a:r>
              <a:rPr lang="en-US" sz="1500">
                <a:latin typeface="Times New Roman" pitchFamily="18" charset="0"/>
              </a:rPr>
              <a:t>painting, </a:t>
            </a:r>
            <a:r>
              <a:rPr lang="en-US" sz="1500" i="1">
                <a:latin typeface="Times New Roman" pitchFamily="18" charset="0"/>
              </a:rPr>
              <a:t>St. George and the</a:t>
            </a:r>
            <a:endParaRPr lang="en-US" sz="1500">
              <a:latin typeface="Times New Roman" pitchFamily="18" charset="0"/>
            </a:endParaRPr>
          </a:p>
          <a:p>
            <a:pPr algn="ctr"/>
            <a:r>
              <a:rPr lang="en-US" sz="1500" i="1">
                <a:latin typeface="Times New Roman" pitchFamily="18" charset="0"/>
              </a:rPr>
              <a:t>Dragon </a:t>
            </a:r>
            <a:r>
              <a:rPr lang="en-US" sz="1500">
                <a:latin typeface="Times New Roman" pitchFamily="18" charset="0"/>
              </a:rPr>
              <a:t>(c. 1455–1460).</a:t>
            </a:r>
          </a:p>
          <a:p>
            <a:pPr algn="ctr"/>
            <a:r>
              <a:rPr lang="en-US" sz="1500">
                <a:latin typeface="Times New Roman" pitchFamily="18" charset="0"/>
              </a:rPr>
              <a:t>According to myth, St. George rescues a captive princess by killing her captor, a dragon.</a:t>
            </a:r>
          </a:p>
          <a:p>
            <a:pPr algn="ctr"/>
            <a:r>
              <a:rPr lang="en-US" sz="1500">
                <a:latin typeface="Times New Roman" pitchFamily="18" charset="0"/>
              </a:rPr>
              <a:t>• </a:t>
            </a:r>
            <a:r>
              <a:rPr lang="en-US" sz="1500" b="1">
                <a:solidFill>
                  <a:schemeClr val="folHlink"/>
                </a:solidFill>
                <a:latin typeface="Times New Roman" pitchFamily="18" charset="0"/>
              </a:rPr>
              <a:t>The Knight</a:t>
            </a:r>
            <a:r>
              <a:rPr lang="en-US" sz="1500" b="1">
                <a:latin typeface="Times New Roman" pitchFamily="18" charset="0"/>
              </a:rPr>
              <a:t> </a:t>
            </a:r>
            <a:r>
              <a:rPr lang="en-US" sz="1500">
                <a:latin typeface="Times New Roman" pitchFamily="18" charset="0"/>
              </a:rPr>
              <a:t>St. George,</a:t>
            </a:r>
          </a:p>
          <a:p>
            <a:pPr algn="ctr"/>
            <a:r>
              <a:rPr lang="en-US" sz="1500">
                <a:latin typeface="Times New Roman" pitchFamily="18" charset="0"/>
              </a:rPr>
              <a:t>mounted on a horse and</a:t>
            </a:r>
          </a:p>
          <a:p>
            <a:pPr algn="ctr"/>
            <a:r>
              <a:rPr lang="en-US" sz="1500">
                <a:latin typeface="Times New Roman" pitchFamily="18" charset="0"/>
              </a:rPr>
              <a:t>dressed in armor, uses his</a:t>
            </a:r>
          </a:p>
          <a:p>
            <a:pPr algn="ctr"/>
            <a:r>
              <a:rPr lang="en-US" sz="1500">
                <a:latin typeface="Times New Roman" pitchFamily="18" charset="0"/>
              </a:rPr>
              <a:t>lance to attack the dragon.</a:t>
            </a:r>
          </a:p>
          <a:p>
            <a:pPr algn="ctr"/>
            <a:r>
              <a:rPr lang="en-US" sz="1500">
                <a:latin typeface="Times New Roman" pitchFamily="18" charset="0"/>
              </a:rPr>
              <a:t>• </a:t>
            </a:r>
            <a:r>
              <a:rPr lang="en-US" sz="1500" b="1">
                <a:solidFill>
                  <a:schemeClr val="accent2"/>
                </a:solidFill>
                <a:latin typeface="Times New Roman" pitchFamily="18" charset="0"/>
              </a:rPr>
              <a:t>The Dragon</a:t>
            </a:r>
            <a:r>
              <a:rPr lang="en-US" sz="1500" b="1">
                <a:latin typeface="Times New Roman" pitchFamily="18" charset="0"/>
              </a:rPr>
              <a:t> </a:t>
            </a:r>
            <a:r>
              <a:rPr lang="en-US" sz="1500">
                <a:latin typeface="Times New Roman" pitchFamily="18" charset="0"/>
              </a:rPr>
              <a:t>The fierce looking dragon represents evil.</a:t>
            </a:r>
          </a:p>
          <a:p>
            <a:pPr algn="ctr"/>
            <a:r>
              <a:rPr lang="en-US" sz="1500">
                <a:latin typeface="Times New Roman" pitchFamily="18" charset="0"/>
              </a:rPr>
              <a:t>• </a:t>
            </a:r>
            <a:r>
              <a:rPr lang="en-US" sz="1500" b="1">
                <a:solidFill>
                  <a:srgbClr val="33CC33"/>
                </a:solidFill>
                <a:latin typeface="Times New Roman" pitchFamily="18" charset="0"/>
              </a:rPr>
              <a:t>The Princess</a:t>
            </a:r>
            <a:r>
              <a:rPr lang="en-US" sz="1500" b="1">
                <a:latin typeface="Times New Roman" pitchFamily="18" charset="0"/>
              </a:rPr>
              <a:t> </a:t>
            </a:r>
            <a:r>
              <a:rPr lang="en-US" sz="1500">
                <a:latin typeface="Times New Roman" pitchFamily="18" charset="0"/>
              </a:rPr>
              <a:t>The princess</a:t>
            </a:r>
          </a:p>
          <a:p>
            <a:pPr algn="ctr"/>
            <a:r>
              <a:rPr lang="en-US" sz="1500">
                <a:latin typeface="Times New Roman" pitchFamily="18" charset="0"/>
              </a:rPr>
              <a:t>remains out of the action as</a:t>
            </a:r>
          </a:p>
          <a:p>
            <a:pPr algn="ctr"/>
            <a:r>
              <a:rPr lang="en-US" sz="1500">
                <a:latin typeface="Times New Roman" pitchFamily="18" charset="0"/>
              </a:rPr>
              <a:t>her knight fights the dragon</a:t>
            </a:r>
          </a:p>
          <a:p>
            <a:pPr algn="ctr"/>
            <a:r>
              <a:rPr lang="en-US" sz="1500">
                <a:latin typeface="Times New Roman" pitchFamily="18" charset="0"/>
              </a:rPr>
              <a:t>on her behalf.</a:t>
            </a:r>
          </a:p>
          <a:p>
            <a:pPr algn="ctr"/>
            <a:r>
              <a:rPr lang="en-US" sz="1500" b="1">
                <a:solidFill>
                  <a:srgbClr val="CC0066"/>
                </a:solidFill>
                <a:latin typeface="Times New Roman" pitchFamily="18" charset="0"/>
              </a:rPr>
              <a:t>SKILLBUILDER:</a:t>
            </a:r>
            <a:endParaRPr lang="en-US" sz="1500">
              <a:solidFill>
                <a:srgbClr val="CC0066"/>
              </a:solidFill>
              <a:latin typeface="Times New Roman" pitchFamily="18" charset="0"/>
            </a:endParaRPr>
          </a:p>
          <a:p>
            <a:pPr algn="ctr"/>
            <a:r>
              <a:rPr lang="en-US" sz="1500" b="1">
                <a:latin typeface="Times New Roman" pitchFamily="18" charset="0"/>
              </a:rPr>
              <a:t>Interpreting Visual Sources</a:t>
            </a:r>
            <a:endParaRPr lang="en-US" sz="1500">
              <a:latin typeface="Times New Roman" pitchFamily="18" charset="0"/>
            </a:endParaRPr>
          </a:p>
          <a:p>
            <a:pPr algn="ctr"/>
            <a:r>
              <a:rPr lang="en-US" sz="1500" i="1">
                <a:latin typeface="Times New Roman" pitchFamily="18" charset="0"/>
              </a:rPr>
              <a:t>In what way does this painting show the knights commitment to the code of chivalry ?</a:t>
            </a:r>
          </a:p>
        </p:txBody>
      </p:sp>
    </p:spTree>
    <p:extLst>
      <p:ext uri="{BB962C8B-B14F-4D97-AF65-F5344CB8AC3E}">
        <p14:creationId xmlns:p14="http://schemas.microsoft.com/office/powerpoint/2010/main" val="23365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Knighthood and the Code of Chivalry</a:t>
            </a:r>
            <a:endParaRPr lang="en-US" smtClean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Knights Training-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7-Sent off to a castle became a page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14- Became a squire (knights servant)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21-Became a full-fledged knight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Tournaments-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Staged battles for practice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9155" name="Picture 5" descr="medieval-kn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4343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6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Literature of Chivalry 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Epic Poems-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recounted a hero’s deeds and adventures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Song of Roland-Earliest and most famous epic poem 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Troubadours-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Traveling Poet-Musicians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Composed poems about the joys and sorrows of love </a:t>
            </a:r>
          </a:p>
        </p:txBody>
      </p:sp>
      <p:pic>
        <p:nvPicPr>
          <p:cNvPr id="50179" name="Picture 5" descr="troubadours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87680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94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Women’s Role in Feudal Society</a:t>
            </a:r>
            <a:endParaRPr lang="en-US" smtClean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Women were seen as inferior to men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Noblewomen-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Could inherit and estate from her husband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Send knights to war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as military commander when her husband was away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Hurled rocks and shot arrows at attackers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were most often limited to activities around the home or convent </a:t>
            </a:r>
          </a:p>
        </p:txBody>
      </p:sp>
      <p:pic>
        <p:nvPicPr>
          <p:cNvPr id="51203" name="Picture 5" descr="German_Noblewo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7388" y="2209800"/>
            <a:ext cx="2106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97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Women’s Role in Feudal Society</a:t>
            </a:r>
            <a:endParaRPr lang="en-US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Peasant Women-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 and powerless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Performed endless labor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home and fields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Raised children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Took care of families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 girls learned house hold skills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Rich girls were educated </a:t>
            </a:r>
          </a:p>
        </p:txBody>
      </p:sp>
      <p:pic>
        <p:nvPicPr>
          <p:cNvPr id="52227" name="Picture 5" descr="Peasant-Women-With-Brushwood,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213" y="1524000"/>
            <a:ext cx="312578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253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Section 3-The Age of Chivalry</vt:lpstr>
      <vt:lpstr>Knights: Warriors on Horseback</vt:lpstr>
      <vt:lpstr>Knights: Warriors on Horseback</vt:lpstr>
      <vt:lpstr>Knighthood and the Code of Chivalry</vt:lpstr>
      <vt:lpstr>PowerPoint Presentation</vt:lpstr>
      <vt:lpstr>Knighthood and the Code of Chivalry</vt:lpstr>
      <vt:lpstr>Literature of Chivalry </vt:lpstr>
      <vt:lpstr>Women’s Role in Feudal Society</vt:lpstr>
      <vt:lpstr>Women’s Role in Feudal Society</vt:lpstr>
      <vt:lpstr>The Church and The Holy Roman Empire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3-The Age of Chivalry</dc:title>
  <dc:creator>Windows User</dc:creator>
  <cp:lastModifiedBy>Windows User</cp:lastModifiedBy>
  <cp:revision>1</cp:revision>
  <dcterms:created xsi:type="dcterms:W3CDTF">2014-11-07T17:41:48Z</dcterms:created>
  <dcterms:modified xsi:type="dcterms:W3CDTF">2014-11-07T17:42:00Z</dcterms:modified>
</cp:coreProperties>
</file>