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5"/>
  </p:handoutMasterIdLst>
  <p:sldIdLst>
    <p:sldId id="30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04" r:id="rId20"/>
    <p:sldId id="306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07" r:id="rId32"/>
    <p:sldId id="308" r:id="rId33"/>
    <p:sldId id="299" r:id="rId34"/>
    <p:sldId id="309" r:id="rId35"/>
    <p:sldId id="300" r:id="rId36"/>
    <p:sldId id="283" r:id="rId37"/>
    <p:sldId id="284" r:id="rId38"/>
    <p:sldId id="285" r:id="rId39"/>
    <p:sldId id="286" r:id="rId40"/>
    <p:sldId id="301" r:id="rId41"/>
    <p:sldId id="287" r:id="rId42"/>
    <p:sldId id="288" r:id="rId43"/>
    <p:sldId id="289" r:id="rId44"/>
    <p:sldId id="290" r:id="rId45"/>
    <p:sldId id="302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2C161A-3E63-4E8A-8DC2-03AE13215172}" type="datetimeFigureOut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63FBE2-DBC5-4B99-AD9E-A0D2B63B3C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54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30T11:45:48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11060 10372,'0'0,"17"0,-17 0,36 0,-19 0,1 0,35 0,-18 0,36 0,-19 0,-16 0,-1 0,18 0,-18 0,0 0,18 0,-17 0,-1 0,18 0,0 0,0 0,-18 0,18 0,-18 0,-17 0,17 0,0 17,36-17,-18 0,0 0,17 0,-17 0,0 0,0 0,0 0,0 0,-18 0,0 0,18 0,-17 0,17 0,-18 0,18 0,-18 0,0 0,36 0,-36 0,18 0,18 0,-18 0,-1 0,19 0,-18 0,17 0,-17 0,18 0,-18 0,35 0,-35 0,0 0,-18 0,18 0,-18 0,1 0,17 0,-1 0,-16 0,17 0,-18 0,0 0,1 0,-1 0,18 0,-18 0,0 0,1 0,-1 0,-18 0,19 0,-19 0,19 0,-19 0,1 0,0 0,-1 0,1 0,17 0,0 0,1 0,-1 0,0 0,1 0,-1 0,0 0,0 0,18 0,-17 0,-1 0,-18 0,1 0,-18 0,18 0,-1 0,-17 0,18 0,-18 0,18 0,-18 0,35 0,-35 0,18 0,-1 0,1 0,17 0,-35 0,35 0,-35 0,18 0,-18 0,18 0,-1 0,-17 0,18 0,0 0,-1 0,-17 0,18 0,-18 0,18 0</inkml:trace>
  <inkml:trace contextRef="#ctx0" brushRef="#br0" timeOffset="3784">8661 13811,'-18'0,"18"0,53 0,0 0,0 0,17 0,19 0,-19 0,36 0,0 0,-36 0,19 0,-1 0,-18 0,18 0,18 0,-35 0,-1 0,-17 0,18 0,-1 0,-17 0,0 0,0 0,0 0,18 0,-18 0,17 0,-17 0,0 0,0 0,0 0,0 0,0 0,0 0,-1 0,1 0,0 0,0 0,0 0,18 0,-36 0,18 0,0 0,0 0,0 0,-18 0,18 0,-18 0,0 0,18 0,0 0,0 0,18 0,-18 0,17 0,-17 0,0 0,0 0,0 0,17 0,-17 0,18 0,-18 0,17 0,-17 0,0 0,18 0,-18 0,-18 0,18 0,-18 0,18 0,0 0,-18 0,18 0,18 0,17 0,-35 0,35 0,-17 0,34 0,-34 0,35 0,-36 0,1 0,-1 0,1 0,17 0,-17 0,-18 0,0 0,17 0,-52 0,35 0,-18 0,-17 0,-1 0,1 0,0 0,17 0,18 0,0 0,17 0,18 0,18 0,-18 0,18 0,18 0,-36 0,71 0,-71 0,35 0,-17 0,-35 0,35-17,-36-1,71 0,-88 18,18-17,-18 17,0 0,-1 0,19-18,-18 18,0 0,0 0,-18 0,-17 0,-1 0,19 0,-36 0,17 0,19-18,-36 18,17 0,1 0,-1 0,-17 0,36 0,-19 0,1 0,17 0,1 0,-19 0,1-17,17 17,-17 0,-1 0,-17 0,18 0,0 0,-1 0,1 0,-18 0,18 0,-1 0,1 0,-1 0,1 0,35 0,-35 0,-1 0,19 0,-19 0,19 0,-19 0,-17 0,18 0,-18 0,17 0,1 0,-18 0,18 0,-18 0,17 0,1 0,-18 0,18 0,-18 0,17 0,-17 0,18 0,0 0,-18 0,17 0,-17 0,18 0,-1 0,-17 0,18 0,-18 0,18 0,-18 0,17 0,1 0,-18 0,18 0,-18 0,17 0,-17 0,18 0,0 0,-18 0,35 0,0 0,0 0,-35 0,36 0,-19 17,1-17,-18 0</inkml:trace>
  <inkml:trace contextRef="#ctx0" brushRef="#br0" timeOffset="7576">13635 10442,'0'0,"0"0,0 18,0 0,0 17,0-18,0 1,0 17,0 18,0-35,0 0,0-1,0 18,0-17,0 0,0-1,0-17,0 36,18-19,-18 1,0 17,0-17,0-1,0 1,0-18,0 35,17 1,-17-19,0 1,0 0,0-1,0 19,0-36,0 17,0 36,0-53,0 18,0 17,0-17,0-1,0 1,0 0,0 17,0-35,0 17,18 19,-18-36,0 35,17 0,-17-17,0 0,18 17,-18 0,0 0,0 1,0-1,0 0,18-17,-18 35,0-36,0 1,0 17,0 1,0-19,0 1,0 17,17-17,-17 17,0-17,0 17,0-17,0-1,0 1,0 0,0-1,0 1,18-1,-18 1,0-18,0 35,18-17,-18 0,0 35,0-18,0-35,17 35,1 0,-18-17,0 0,0 35,0-36,0 19,0-19,18 18,-18-17,0 0,0 17,17-17,-17 17,18-17,-18-1,0-17,0 18,0 17,0-35,0 18,0 35,0-53,17 35,-17-17,0-1,18 19,-18-1,0-18,0 1,0 0,0-1,0 1,0 0,0-1,0 19,0-19,0 1,0-1,0-17,0 36,0-36,0 17,0 1,0 0,0-1,0 1,0 0,0-18,0 17,0 1,0-1,0-17,0 18,0-18,0 18,0-18,0 17,0 1,0-18,0 18,0-18,0 17,0 1,0-18,0 18,0-18,0 17,0-17,0 18,0 0,0-18,18 17,-18-17,0 18,0-1,0 1,17-18,-17 18,18-1,-18-17,0 18</inkml:trace>
  <inkml:trace contextRef="#ctx0" brushRef="#br0" timeOffset="13384">7285 15787,'18'0,"-18"0,17 0,1 0,17 0,-17 0,17 0,0 0,1 0,16 0,-16 0,-19 0,19 0,-19 0,1 0,0 0,-18 0,17 0,1 0,-1 0,19 0,-1 0,0 0,1 0,17 0,-18 0,18 0,17 0,-17 0,0 0,0 0,-18 0,1 0,16 0,-16 0,17 0,-18 0,0 0,1 0,-19 0,18 0,-17 0,0 0,-1 0,19 0,-36 0,17 0,1 0,17 0,-17 0,-1 0,19 0,-1 0,0 0,1 0,-1 0,18 0,0 0,0 0,-18 0,0 0,0 0,18 0,0 0,0 0,0 0,0 0,-35 0,17 0,-17 0,17 0,-18 0,1 0,17 0,-17 0,0 0,17 0,0 0,18 0,-18 0,18 0,-17 0,17 0,-1 0,1 0,36 0,-19 0,1 0,35 0,-18 0,35 0,-52 0,35 0,-18 0,0 0,0 0,-17 0,17 0,-35 0,0 0,17 0,1 0,-18 0,0 0,0 0,-18 0,0 0,0 0,1 0,-19 0,36 0,-17 0,16 0,-16 0,17 0,0 0,-18 0,18 0,0 0,-18 0,18 0,-18 0,18 0,0 0,0 0,-18 0,18 0,0 0,18 0,-19 0,1 0,0 0,0 0,18 0,-1 0,1 0,17 0,-17 0,-18 0,-1 0,1 0,0 0,0 0,0 0,0 0,0 0,18 0,17 0,-53 0,36 0,-1 0,-17 0,0 0,18 0,-19 0,1 0,0 0,0 0,-18 0,18 0,-17 0,-1 0,0 0,18 0,0 0,-35 0,35 0,-18 0,0 0,36 0,-36 0,0 0,1 0,-1 0,0 0,36 0,-54 0,19 0,-19 0,18 0,-17 0,17 0,-17 0,0 0,-1 0,1 0,0 0,-1 0,1 0,17 0,-17 0,-1 0,19 0,-19 0,19 0,-1 0,-17 0,17 0,-18 0,36 0,-35 0,17 0,1 0,16 0,-34 0,17 0,-17 0,35 0,-35 0,35 0,-18 0,0 0,18 0,0 0,0 0,0 0,-18 0,0 0,1 0,-1 0,0 0,-17 0,17 0,-17 0,17 0,0 0,-17 0,0 0,-1 0,1 0,17 0,-35 0,35 0,-17 0,0 0,17 0,-17 0,17 0,-18 0,19 0,-1 0,-17 0,17 0,0 0,-17 0,-1 0,19 0,-19 0,1 0,17 0,-17 0,0 0,17 0,-17 0,-1 0,1 0,35 0,-53 0,35 0,-17 0,17 0,-17 0,17 0,-18 0,1 0,0 0,35 0,-36 0,1 0,17 0,0 0,-17 0,17 0,-17 0,0 0,-1 0,19 0,-36 0,17 0,19 0,-1 0,-18 0,19 0,-1 0,-17 0,-1 0,36 0,-53 0,18 0,17 0,-35 0,35 0,-35 0,18 0,0 0,-1 0,1 0,0 0,-1-18,18 18,-17 0,0 0,-1 0,-17 0,36 0,-19 0,1 0,-18 0,18 0,-1-17,19 17,-19 0,1 0,-1-18,1 18,0 0,-1 0,1 0,-18 0,35 0,-35 0,18 0,-18 0,35-18,-17 18,-1 0,-17 0,18 0,0 0,-1-17,-17 17,18 0,-18 0,18 0,-18 0,17 0,1 0,-18 0,18 0,-18 0,17 0,1 0,-18 0,17 0,19 0,-36 0,17 0,-17 0,18 0,0 0,-18 0,17 0,-17 0,18 0,0 0,-1 0,-17 0,36 17,-36-17,17 0,1 0,17 18,-35-18,18 18,-18-18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564F-B96B-406B-A25A-F3ED55BB890E}" type="datetimeFigureOut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5BA9E-E705-45DE-B21D-7B3319C34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43D70-B3CD-4C9C-A7CC-D3C898B7FF58}" type="datetimeFigureOut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8560-18A2-4CD0-A590-34CE6E4521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26E16-E2D9-498E-8005-C1400C4C38FF}" type="datetimeFigureOut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20D1-05C1-4B54-ACD5-96F7F7AB81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9700-C0D2-4574-BF73-1BEB17A8E925}" type="datetimeFigureOut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C984-A38C-4165-B579-C4AA7C26A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7E89-55AE-4B81-9E7E-708580222D42}" type="datetimeFigureOut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85D5-53C1-4FA0-8B68-E4F1A6C0A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3AFE8-93CB-452B-9789-F55446BA4824}" type="datetimeFigureOut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575F-FE6B-46BB-B2BD-197C7280BB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CBD1-B533-472D-AB1C-B2BC2C769F4F}" type="datetimeFigureOut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9105-DD84-4488-B0D4-B0619A3B3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044C-65BD-4EDF-B71E-2BA7F32E05EF}" type="datetimeFigureOut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2B133-30AD-4332-81E8-3BF4FC060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29B97-CB5F-4416-B35F-DBC5C650A247}" type="datetimeFigureOut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DCC2D-60EA-4F6F-A104-489C2EAE36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8B7BF-C622-440F-9F8A-81347B761B20}" type="datetimeFigureOut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FBCCD-A2BE-4146-83FC-225018A7F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9F320-9F8C-464D-9BC1-3D1642DADD65}" type="datetimeFigureOut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E914-5F7A-4C23-9089-2448A30984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1B492C-8BE3-4F79-B225-7C45C6CFA7CD}" type="datetimeFigureOut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F42D1-E81D-418B-BF22-78B01E899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imgres?imgurl=http://1.bp.blogspot.com/-JCcRRGDDnJo/TgAr7h-1BmI/AAAAAAAAACY/oo7F4st-rpw/s1600/Sacraments.jpg&amp;imgrefurl=http://dialectofpraxis.blogspot.com/2011_06_01_archive.html&amp;usg=__QgQzMSENVec7CCX_6v4467mR8Bs=&amp;h=325&amp;w=288&amp;sz=36&amp;hl=en&amp;start=89&amp;zoom=1&amp;tbnid=LsBZm1Qgg9-hpM:&amp;tbnh=118&amp;tbnw=105&amp;ei=0JCxTuHDE8SqsQLzj83FAQ&amp;prev=/images?q=Sacraments&amp;start=84&amp;um=1&amp;hl=en&amp;safe=active&amp;sa=N&amp;tbm=isch&amp;um=1&amp;itbs=1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800" u="sng" smtClean="0">
                <a:latin typeface="Constantia" pitchFamily="18" charset="0"/>
              </a:rPr>
              <a:t>Bell Work</a:t>
            </a:r>
            <a:r>
              <a:rPr lang="en-US" altLang="en-US" sz="4000" smtClean="0">
                <a:latin typeface="Constantia" pitchFamily="18" charset="0"/>
              </a:rPr>
              <a:t/>
            </a:r>
            <a:br>
              <a:rPr lang="en-US" altLang="en-US" sz="4000" smtClean="0">
                <a:latin typeface="Constantia" pitchFamily="18" charset="0"/>
              </a:rPr>
            </a:br>
            <a:r>
              <a:rPr lang="en-US" altLang="en-US" sz="3600" smtClean="0">
                <a:latin typeface="Constantia" pitchFamily="18" charset="0"/>
              </a:rPr>
              <a:t>Monday 10/27</a:t>
            </a:r>
            <a:endParaRPr lang="en-US" altLang="en-US" sz="360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Turn to page 350 and answer the three “Geography Questions” located under the previewing main ideas section</a:t>
            </a:r>
            <a:endParaRPr lang="en-US" altLang="en-US" dirty="0" smtClean="0"/>
          </a:p>
          <a:p>
            <a:pPr algn="ctr" eaLnBrk="1" hangingPunct="1">
              <a:buFontTx/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Germans Adopt Christianity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4953000" cy="5206066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Politics played a key role in spreading Christianity.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600 The Church and Franks converted many Germanic people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Religious travelers often risked their lives bringing religious beliefs to other lands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Monasteries-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Religious communities built by the Church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Asked men to give up their possession and serve God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Nuns-Women who served God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Lived in convents </a:t>
            </a:r>
          </a:p>
        </p:txBody>
      </p:sp>
      <p:pic>
        <p:nvPicPr>
          <p:cNvPr id="22531" name="Picture 2" descr="http://www.internetmonk.com/wp-content/uploads/NunsHavingFunOcea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1336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Germans Adopt Christianity</a:t>
            </a:r>
            <a:endParaRPr lang="en-US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Benedict-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Italian monk who wrote rules for living in a monasteries 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Scholastica- 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Benedict’s sister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Adopted his rules for women living in convents </a:t>
            </a:r>
          </a:p>
        </p:txBody>
      </p:sp>
      <p:pic>
        <p:nvPicPr>
          <p:cNvPr id="23555" name="Picture 2" descr="http://www.callingallwitnesses.com/wp-content/uploads/2011/07/StBenedictScholast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31908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Germans Adopt Christianity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Monks and nuns-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Devoted their lives to prayer and good works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Opened schools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Maintained libraries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Copied books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Illuminated Manuscripts-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Beautiful religious writings decorated with ornate pictures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2" descr="http://www.abebooks.com/images/books/illuminated-manuscripts/das-gebetbuch-lorenzos-de-med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743200"/>
            <a:ext cx="33337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Germans Adopt Christianity</a:t>
            </a:r>
            <a:endParaRPr lang="en-US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590-Gregory I becomes pope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Under him the office of the pope expands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Becomes secular (worldly) now involved in politics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Used Church Funds to-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Raise an army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Repair roads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Help the poor </a:t>
            </a:r>
          </a:p>
        </p:txBody>
      </p:sp>
      <p:pic>
        <p:nvPicPr>
          <p:cNvPr id="25603" name="Picture 2" descr="http://upload.wikimedia.org/wikipedia/commons/thumb/0/07/Gregorythegreat.jpg/220px-Gregorythegre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09800"/>
            <a:ext cx="29337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An Empire Evolves</a:t>
            </a:r>
            <a:endParaRPr lang="en-US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Roman empire dissolved 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Small kingdoms sprang up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England split into 7 kingdoms 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Gaul-Largest of the kingdoms 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Controlled by the Franks</a:t>
            </a:r>
          </a:p>
          <a:p>
            <a:pPr lvl="2" eaLnBrk="1" hangingPunct="1">
              <a:buFont typeface="Arial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2" descr="http://skola.amoskadan.cz/s_aj/esc/images/UK/History/MER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76400"/>
            <a:ext cx="3810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An Empire Evolves</a:t>
            </a:r>
            <a:endParaRPr lang="en-US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Charles Martel Emerges-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Major Domo-Mayor of the palace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Most powerful person in the Frankish kingdom 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719-Charles Martel becomes major domo 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Nicknamed Charles “The Hammer”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Extended the Franks reign North, South and East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732-Battle of Tours- Defeated Muslim raiders in Spain 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Carolingian Dynasty-Ruled the Franks from 751 to 987</a:t>
            </a:r>
          </a:p>
        </p:txBody>
      </p:sp>
      <p:pic>
        <p:nvPicPr>
          <p:cNvPr id="27651" name="Picture 5" descr="Charles_Martel_(686-74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0" y="304800"/>
            <a:ext cx="231775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Charlemagne Becomes Empire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Charlemagne-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</a:rPr>
              <a:t>Charles “The Great”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</a:rPr>
              <a:t>Ruled the Franks from 771 to 813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</a:rPr>
              <a:t>Tall man 6’4”</a:t>
            </a:r>
          </a:p>
        </p:txBody>
      </p:sp>
      <p:pic>
        <p:nvPicPr>
          <p:cNvPr id="28675" name="Picture 5" descr="c6-charlemagn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447800"/>
            <a:ext cx="3730625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Charlemagne Becomes Empire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Times New Roman" pitchFamily="18" charset="0"/>
              </a:rPr>
              <a:t>Charlemagne Extends the Franks Rule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Ruled the greatest empire since Rome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Conquered new lands to the south and east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Spread Christianity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Most powerful King in Western Europe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800-Pope Leo III crowns him “Roman Emperor”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latin typeface="Times New Roman" pitchFamily="18" charset="0"/>
              </a:rPr>
              <a:t>Joined Germanic power and the Church</a:t>
            </a:r>
          </a:p>
        </p:txBody>
      </p:sp>
      <p:pic>
        <p:nvPicPr>
          <p:cNvPr id="29699" name="Picture 5" descr="e320634b1c2431ae93c9098e753a173a_1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828800"/>
            <a:ext cx="3100388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Charlemagne Becomes Empire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813-Charlemagne crowns his son Louis “The Pious” emperor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</a:rPr>
              <a:t>Louis “The Pious”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</a:rPr>
              <a:t>Very Religious Man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</a:rPr>
              <a:t>Ineffective ruler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</a:rPr>
              <a:t>Louis’ three sons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</a:rPr>
              <a:t>Lothair, Charles the Bald, Louis the German 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</a:rPr>
              <a:t>Treaty of Verdun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</a:rPr>
              <a:t>Divided Louis’ Kingdom among his three sons</a:t>
            </a:r>
          </a:p>
          <a:p>
            <a:pPr lvl="2" eaLnBrk="1" hangingPunct="1"/>
            <a:endParaRPr lang="en-US" smtClean="0">
              <a:latin typeface="Times New Roman" pitchFamily="18" charset="0"/>
            </a:endParaRPr>
          </a:p>
        </p:txBody>
      </p:sp>
      <p:pic>
        <p:nvPicPr>
          <p:cNvPr id="30723" name="Picture 5" descr="Lodewijk_I_de_Vrome_778-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133600"/>
            <a:ext cx="18938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u="sng" dirty="0" smtClean="0">
                <a:latin typeface="Constantia" pitchFamily="18" charset="0"/>
              </a:rPr>
              <a:t>Bell Work</a:t>
            </a:r>
            <a:r>
              <a:rPr lang="en-US" dirty="0" smtClean="0">
                <a:latin typeface="Constantia" pitchFamily="18" charset="0"/>
              </a:rPr>
              <a:t/>
            </a:r>
            <a:br>
              <a:rPr lang="en-US" dirty="0" smtClean="0">
                <a:latin typeface="Constantia" pitchFamily="18" charset="0"/>
              </a:rPr>
            </a:br>
            <a:r>
              <a:rPr lang="en-US" sz="4000" dirty="0" smtClean="0">
                <a:latin typeface="Constantia" pitchFamily="18" charset="0"/>
              </a:rPr>
              <a:t>Thursday 10/30</a:t>
            </a:r>
            <a:endParaRPr lang="en-US" sz="40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Look in your book beginning on page 358 and     begin </a:t>
            </a:r>
            <a:r>
              <a:rPr lang="en-US" altLang="en-US" b="1" i="1" u="sng" smtClean="0"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 to find the answers</a:t>
            </a:r>
            <a:endParaRPr lang="en-US" altLang="en-US" smtClean="0"/>
          </a:p>
          <a:p>
            <a:pPr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</a:rPr>
              <a:t>1.) What group invaded Europe in the 800’s?  </a:t>
            </a:r>
          </a:p>
          <a:p>
            <a:pPr eaLnBrk="1" hangingPunct="1">
              <a:buFontTx/>
              <a:buChar char="•"/>
            </a:pPr>
            <a:endParaRPr lang="en-US" altLang="en-US" smtClean="0"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</a:rPr>
              <a:t>2.) What would a lord give a vassal in exchange for military protection? </a:t>
            </a:r>
          </a:p>
          <a:p>
            <a:pPr eaLnBrk="1" hangingPunct="1">
              <a:buFontTx/>
              <a:buChar char="•"/>
            </a:pPr>
            <a:endParaRPr lang="en-US" altLang="en-US" smtClean="0"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</a:rPr>
              <a:t>3.) What shape does the structure of Feudal Society look like?</a:t>
            </a:r>
            <a:r>
              <a:rPr lang="en-US" altLang="en-US" smtClean="0"/>
              <a:t> 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06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European Middle 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Chapter 13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http://www.shc.edu/theolibrary/graphics/his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52959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152400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800" u="sng" dirty="0" smtClean="0">
                <a:latin typeface="Constantia" pitchFamily="18" charset="0"/>
              </a:rPr>
              <a:t>Learning Targets </a:t>
            </a:r>
            <a:br>
              <a:rPr lang="en-US" altLang="en-US" sz="4800" u="sng" dirty="0" smtClean="0">
                <a:latin typeface="Constantia" pitchFamily="18" charset="0"/>
              </a:rPr>
            </a:br>
            <a:r>
              <a:rPr lang="en-US" altLang="en-US" sz="3800" u="sng" dirty="0" smtClean="0">
                <a:latin typeface="Constantia" pitchFamily="18" charset="0"/>
              </a:rPr>
              <a:t>Chapter 13: </a:t>
            </a:r>
            <a:r>
              <a:rPr lang="en-US" altLang="en-US" sz="3800" u="sng" dirty="0" err="1" smtClean="0">
                <a:latin typeface="Constantia" pitchFamily="18" charset="0"/>
              </a:rPr>
              <a:t>Fotrmation</a:t>
            </a:r>
            <a:r>
              <a:rPr lang="en-US" altLang="en-US" sz="3800" u="sng" dirty="0" smtClean="0">
                <a:latin typeface="Constantia" pitchFamily="18" charset="0"/>
              </a:rPr>
              <a:t> of Western Europe</a:t>
            </a:r>
            <a:endParaRPr lang="en-US" altLang="en-US" sz="3800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 u="sng" dirty="0" smtClean="0">
                <a:cs typeface="Times New Roman" pitchFamily="18" charset="0"/>
              </a:rPr>
              <a:t>Learning Objective 2: Task 2 (10/30)</a:t>
            </a:r>
            <a:endParaRPr lang="en-US" altLang="en-US" b="1" dirty="0" smtClean="0">
              <a:cs typeface="Times New Roman" pitchFamily="18" charset="0"/>
            </a:endParaRPr>
          </a:p>
          <a:p>
            <a:r>
              <a:rPr lang="en-US" altLang="en-US" sz="3200" b="1" i="1" dirty="0" smtClean="0"/>
              <a:t>To learn this I will be able to</a:t>
            </a:r>
            <a:r>
              <a:rPr lang="en-US" altLang="en-US" sz="3200" b="1" dirty="0" smtClean="0"/>
              <a:t>…</a:t>
            </a:r>
            <a:r>
              <a:rPr lang="en-US" altLang="en-US" sz="3200" dirty="0" smtClean="0"/>
              <a:t>demonstrate </a:t>
            </a:r>
            <a:r>
              <a:rPr lang="en-US" altLang="en-US" dirty="0" smtClean="0"/>
              <a:t>my understanding of </a:t>
            </a:r>
            <a:r>
              <a:rPr lang="en-US" dirty="0" smtClean="0"/>
              <a:t>the </a:t>
            </a:r>
            <a:r>
              <a:rPr lang="en-US" dirty="0"/>
              <a:t>structure/social classes located with the feudal system by diagramming the roles and responsibilities </a:t>
            </a:r>
            <a:r>
              <a:rPr lang="en-US" dirty="0" smtClean="0"/>
              <a:t>through creating guided </a:t>
            </a:r>
            <a:r>
              <a:rPr lang="en-US" dirty="0"/>
              <a:t>notes</a:t>
            </a:r>
          </a:p>
          <a:p>
            <a:pPr eaLnBrk="1" hangingPunct="1">
              <a:defRPr/>
            </a:pPr>
            <a:endParaRPr lang="en-US" alt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Section 2-Feudalism in Europe</a:t>
            </a:r>
          </a:p>
        </p:txBody>
      </p:sp>
      <p:pic>
        <p:nvPicPr>
          <p:cNvPr id="31746" name="Picture 5" descr="kn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371600"/>
            <a:ext cx="462280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Invaders Attack Western Europe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Vikings Invade from the North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Sailed from Scandinavia 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Known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Northmen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Norsemen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Carried out their raids with swords and heavy wood shields 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Largest Viking ships carried 300 men</a:t>
            </a:r>
          </a:p>
        </p:txBody>
      </p:sp>
      <p:pic>
        <p:nvPicPr>
          <p:cNvPr id="32771" name="Picture 4" descr="vikings-android-a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667000"/>
            <a:ext cx="4143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Invaders Attack Western Europe</a:t>
            </a:r>
            <a:endParaRPr lang="en-US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Vikings Invade from the North (continued)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Acted as warriors, traders, farmers and explorers 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Leif Ericson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Viking explorer who reached North America 500 years before Columbus 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Vikings began accepting Christianity </a:t>
            </a:r>
          </a:p>
          <a:p>
            <a:pPr eaLnBrk="1" hangingPunct="1"/>
            <a:endParaRPr lang="en-US" smtClean="0"/>
          </a:p>
        </p:txBody>
      </p:sp>
      <p:pic>
        <p:nvPicPr>
          <p:cNvPr id="33795" name="Picture 4" descr="4d310_1162008103304p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676400"/>
            <a:ext cx="2857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Invaders Attack Western Europe</a:t>
            </a:r>
            <a:endParaRPr lang="en-US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Magyars and Muslims Attack from the East and South 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Magyars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Nomadic people from Hungary 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Invaded from the east on horseback around 800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Attacked villages and monasteries 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Took captives as slaves </a:t>
            </a:r>
          </a:p>
        </p:txBody>
      </p:sp>
      <p:pic>
        <p:nvPicPr>
          <p:cNvPr id="34819" name="Picture 4" descr="magyars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905000"/>
            <a:ext cx="31432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Invaders Attack Western Europe</a:t>
            </a:r>
            <a:endParaRPr lang="en-US" smtClean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3340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Magyars and Muslims Attack from the East and South 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Muslims 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Struck from the south 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Originally wanted to settle Europe, later decided to plunder (rob people) as well 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As a result of Magyar and Muslim attacks people began to look for protection from local rulers </a:t>
            </a:r>
          </a:p>
          <a:p>
            <a:pPr eaLnBrk="1" hangingPunct="1"/>
            <a:endParaRPr lang="en-US" smtClean="0"/>
          </a:p>
        </p:txBody>
      </p:sp>
      <p:pic>
        <p:nvPicPr>
          <p:cNvPr id="35843" name="Picture 5" descr="Muslim%20Christian%20W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5800" y="1600200"/>
            <a:ext cx="33782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A New Social Order: Feudalism 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Feudal System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-A system of governing landholding based on rights and obligation </a:t>
            </a:r>
          </a:p>
          <a:p>
            <a:pPr lvl="1" eaLnBrk="1" hangingPunct="1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Lord-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 Owner</a:t>
            </a:r>
          </a:p>
          <a:p>
            <a:pPr lvl="1" eaLnBrk="1" hangingPunct="1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Fief-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 grant in exchange for military protection </a:t>
            </a:r>
          </a:p>
          <a:p>
            <a:pPr lvl="1" eaLnBrk="1" hangingPunct="1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Vassal-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Person receiving the fief </a:t>
            </a:r>
          </a:p>
          <a:p>
            <a:pPr lvl="1"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5" descr="Vass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81200"/>
            <a:ext cx="24479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A New Social Order: Feudalism </a:t>
            </a:r>
            <a:endParaRPr lang="en-US" smtClean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The Feudal Pyramid-</a:t>
            </a: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03438"/>
            <a:ext cx="609600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71975"/>
            <a:ext cx="14097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622600" y="3733920"/>
              <a:ext cx="4381920" cy="1949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3240" y="3724560"/>
                <a:ext cx="4400640" cy="196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A New Social Order: Feudalism </a:t>
            </a:r>
            <a:endParaRPr lang="en-US" smtClean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Social Classes-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Three Groups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Those who fought (knights, nobles)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Those who prayed (Priests, Nuns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Those who worked (peasants) </a:t>
            </a:r>
          </a:p>
          <a:p>
            <a:pPr lvl="1" eaLnBrk="1" hangingPunct="1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Serfs-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People who could not lawfully leave where they were born </a:t>
            </a:r>
          </a:p>
        </p:txBody>
      </p:sp>
      <p:pic>
        <p:nvPicPr>
          <p:cNvPr id="38915" name="Picture 6" descr="file0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438400"/>
            <a:ext cx="32766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Manors: The Economic Side of Feudalism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Manor-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Lords Estate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Lord would provide serfs with land and protection 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Serfs would work the land and maintain the estate 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Owed 2-3 days of work and a portion of their grain </a:t>
            </a:r>
          </a:p>
          <a:p>
            <a:pPr lvl="2"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4" descr="medieval_man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4788" y="1600200"/>
            <a:ext cx="3344862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Section 1-Charlemagne Unites Germanic Kingdoms 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upload.wikimedia.org/wikipedia/commons/thumb/c/c2/Charlemagne_742_814_receiving_the_submission_of_Witikind_at_Paderborn_in_785_Ary_Schefferr_1795_1858.jpg/220px-Charlemagne_742_814_receiving_the_submission_of_Witikind_at_Paderborn_in_785_Ary_Schefferr_1795_1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5715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Manors: The Economic Side of Feudalism</a:t>
            </a:r>
            <a:endParaRPr lang="en-US" smtClean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Peasants on the manor-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Rarely traveled more than 25 miles from the manor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15-30 families lived on the manor 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Produced crops, milk, cheese, fuel, cloth, leather goods and lumber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Purchased salt, iron and millstones (used for grinding grain)</a:t>
            </a:r>
          </a:p>
          <a:p>
            <a:pPr eaLnBrk="1" hangingPunct="1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Tithe-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Church tax (10% of income)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paid grain and marriage tax</a:t>
            </a:r>
          </a:p>
          <a:p>
            <a:pPr lvl="2" eaLnBrk="1" hangingPunct="1"/>
            <a:endParaRPr lang="en-US" dirty="0" smtClean="0"/>
          </a:p>
        </p:txBody>
      </p:sp>
      <p:pic>
        <p:nvPicPr>
          <p:cNvPr id="40963" name="Picture 2" descr="http://t0.gstatic.com/images?q=tbn:ANd9GcTcCc8npXNI3G_AyPaBvYsIm3zlpwCJM77nsk69iU8FCA3zskxp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362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u="sng" dirty="0" smtClean="0">
                <a:latin typeface="Constantia" pitchFamily="18" charset="0"/>
              </a:rPr>
              <a:t>Bell Work</a:t>
            </a:r>
            <a:r>
              <a:rPr lang="en-US" dirty="0" smtClean="0">
                <a:latin typeface="Constantia" pitchFamily="18" charset="0"/>
              </a:rPr>
              <a:t/>
            </a:r>
            <a:br>
              <a:rPr lang="en-US" dirty="0" smtClean="0">
                <a:latin typeface="Constantia" pitchFamily="18" charset="0"/>
              </a:rPr>
            </a:br>
            <a:r>
              <a:rPr lang="en-US" sz="4000" dirty="0" smtClean="0">
                <a:latin typeface="Constantia" pitchFamily="18" charset="0"/>
              </a:rPr>
              <a:t>Monday 11/03</a:t>
            </a:r>
            <a:endParaRPr lang="en-US" sz="40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Look in your book beginning on page 358 and     begin </a:t>
            </a:r>
            <a:r>
              <a:rPr lang="en-US" altLang="en-US" b="1" i="1" u="sng" dirty="0" smtClean="0"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 to find the answers</a:t>
            </a:r>
            <a:endParaRPr lang="en-US" altLang="en-US" dirty="0" smtClean="0"/>
          </a:p>
          <a:p>
            <a:pPr eaLnBrk="1" hangingPunct="1">
              <a:buFontTx/>
              <a:buChar char="•"/>
            </a:pPr>
            <a:r>
              <a:rPr lang="en-US" altLang="en-US" sz="3000" dirty="0" smtClean="0">
                <a:latin typeface="Times New Roman" pitchFamily="18" charset="0"/>
              </a:rPr>
              <a:t>1.) What were the three social classes of the feudal system?</a:t>
            </a:r>
          </a:p>
          <a:p>
            <a:pPr eaLnBrk="1" hangingPunct="1">
              <a:buFontTx/>
              <a:buChar char="•"/>
            </a:pPr>
            <a:endParaRPr lang="en-US" altLang="en-US" sz="3000" dirty="0" smtClean="0"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000" dirty="0" smtClean="0">
                <a:latin typeface="Times New Roman" pitchFamily="18" charset="0"/>
              </a:rPr>
              <a:t>2.) What was unique about the average serfs living arrangements?</a:t>
            </a:r>
          </a:p>
          <a:p>
            <a:pPr eaLnBrk="1" hangingPunct="1">
              <a:buFontTx/>
              <a:buChar char="•"/>
            </a:pPr>
            <a:endParaRPr lang="en-US" altLang="en-US" sz="3000" dirty="0" smtClean="0"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000" dirty="0" smtClean="0">
                <a:latin typeface="Times New Roman" pitchFamily="18" charset="0"/>
              </a:rPr>
              <a:t>3.) What was a tithe and </a:t>
            </a:r>
            <a:r>
              <a:rPr lang="en-US" altLang="en-US" sz="3000" smtClean="0">
                <a:latin typeface="Times New Roman" pitchFamily="18" charset="0"/>
              </a:rPr>
              <a:t>who received it? </a:t>
            </a:r>
            <a:endParaRPr lang="en-US" altLang="en-US" sz="3000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39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u="sng" dirty="0" smtClean="0">
                <a:latin typeface="Constantia" pitchFamily="18" charset="0"/>
              </a:rPr>
              <a:t>Bell Work</a:t>
            </a:r>
            <a:r>
              <a:rPr lang="en-US" dirty="0" smtClean="0">
                <a:latin typeface="Constantia" pitchFamily="18" charset="0"/>
              </a:rPr>
              <a:t/>
            </a:r>
            <a:br>
              <a:rPr lang="en-US" dirty="0" smtClean="0">
                <a:latin typeface="Constantia" pitchFamily="18" charset="0"/>
              </a:rPr>
            </a:br>
            <a:r>
              <a:rPr lang="en-US" sz="4000" dirty="0" smtClean="0">
                <a:latin typeface="Constantia" pitchFamily="18" charset="0"/>
              </a:rPr>
              <a:t>Wednesday 11/05</a:t>
            </a:r>
            <a:endParaRPr lang="en-US" sz="40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Look in your book beginning on page 358 and     begin </a:t>
            </a:r>
            <a:r>
              <a:rPr lang="en-US" altLang="en-US" b="1" i="1" u="sng" dirty="0" smtClean="0"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 to find the answers</a:t>
            </a:r>
            <a:endParaRPr lang="en-US" altLang="en-US" dirty="0" smtClean="0"/>
          </a:p>
          <a:p>
            <a:pPr eaLnBrk="1" hangingPunct="1">
              <a:buFontTx/>
              <a:buChar char="•"/>
            </a:pPr>
            <a:r>
              <a:rPr lang="en-US" altLang="en-US" sz="3000" dirty="0" smtClean="0">
                <a:latin typeface="Times New Roman" pitchFamily="18" charset="0"/>
              </a:rPr>
              <a:t>1.) How were the Vikings different from earlier Germanic groups that invaded Europe?</a:t>
            </a:r>
          </a:p>
          <a:p>
            <a:pPr eaLnBrk="1" hangingPunct="1">
              <a:buFontTx/>
              <a:buChar char="•"/>
            </a:pPr>
            <a:endParaRPr lang="en-US" altLang="en-US" sz="3000" dirty="0" smtClean="0"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000" dirty="0" smtClean="0">
                <a:latin typeface="Times New Roman" pitchFamily="18" charset="0"/>
              </a:rPr>
              <a:t>2.) How was a manor militarily and economically sufficient during the Middle Ages?</a:t>
            </a:r>
          </a:p>
          <a:p>
            <a:pPr eaLnBrk="1" hangingPunct="1">
              <a:buFontTx/>
              <a:buChar char="•"/>
            </a:pPr>
            <a:endParaRPr lang="en-US" altLang="en-US" sz="3000" dirty="0" smtClean="0"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000" dirty="0" smtClean="0">
                <a:latin typeface="Times New Roman" pitchFamily="18" charset="0"/>
              </a:rPr>
              <a:t>3.) What advantages did a medieval manor provide to the serfs living on it? </a:t>
            </a:r>
            <a:endParaRPr lang="en-US" altLang="en-US" sz="3000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7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800" u="sng" dirty="0" smtClean="0">
                <a:latin typeface="Constantia" pitchFamily="18" charset="0"/>
              </a:rPr>
              <a:t>Bell Work</a:t>
            </a:r>
            <a:r>
              <a:rPr lang="en-US" altLang="en-US" sz="4000" dirty="0" smtClean="0">
                <a:latin typeface="Constantia" pitchFamily="18" charset="0"/>
              </a:rPr>
              <a:t/>
            </a:r>
            <a:br>
              <a:rPr lang="en-US" altLang="en-US" sz="4000" dirty="0" smtClean="0">
                <a:latin typeface="Constantia" pitchFamily="18" charset="0"/>
              </a:rPr>
            </a:br>
            <a:r>
              <a:rPr lang="en-US" altLang="en-US" sz="3600" dirty="0" smtClean="0">
                <a:latin typeface="Constantia" pitchFamily="18" charset="0"/>
              </a:rPr>
              <a:t>Thursday 11/06</a:t>
            </a:r>
            <a:endParaRPr lang="en-US" altLang="en-US" sz="36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u="sng" smtClean="0">
                <a:latin typeface="Times New Roman" pitchFamily="18" charset="0"/>
                <a:cs typeface="Times New Roman" pitchFamily="18" charset="0"/>
              </a:rPr>
              <a:t>Look in your guided notes for Chapter 13 Section 1 and 2 to find the answers</a:t>
            </a:r>
          </a:p>
          <a:p>
            <a:pPr eaLnBrk="1" hangingPunct="1">
              <a:buFontTx/>
              <a:buChar char="•"/>
            </a:pPr>
            <a:r>
              <a:rPr lang="en-US" altLang="en-US" sz="2800" smtClean="0">
                <a:latin typeface="Times New Roman" pitchFamily="18" charset="0"/>
              </a:rPr>
              <a:t>1.) What role did Benedict and Scholastica play in strengthening religious communities?</a:t>
            </a:r>
          </a:p>
          <a:p>
            <a:pPr eaLnBrk="1" hangingPunct="1">
              <a:buFontTx/>
              <a:buChar char="•"/>
            </a:pPr>
            <a:endParaRPr lang="en-US" altLang="en-US" sz="2800" smtClean="0"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800" smtClean="0">
                <a:latin typeface="Times New Roman" pitchFamily="18" charset="0"/>
              </a:rPr>
              <a:t>2.) After becoming Pope in 590 A.D. what did Gregory I use church funds to accomplish? </a:t>
            </a:r>
          </a:p>
          <a:p>
            <a:pPr eaLnBrk="1" hangingPunct="1">
              <a:buFontTx/>
              <a:buChar char="•"/>
            </a:pPr>
            <a:endParaRPr lang="en-US" altLang="en-US" sz="2800" smtClean="0"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800" smtClean="0">
                <a:latin typeface="Times New Roman" pitchFamily="18" charset="0"/>
              </a:rPr>
              <a:t>3.) What type of weapons did Vikings tend to carry with them on their conquests of Europe?</a:t>
            </a:r>
          </a:p>
          <a:p>
            <a:pPr algn="ctr"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 typeface="Arial" charset="0"/>
              <a:buNone/>
            </a:pP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800" u="sng" dirty="0" smtClean="0">
                <a:latin typeface="Constantia" pitchFamily="18" charset="0"/>
              </a:rPr>
              <a:t>Bell Work</a:t>
            </a:r>
            <a:r>
              <a:rPr lang="en-US" sz="3600" dirty="0" smtClean="0">
                <a:latin typeface="Constantia" pitchFamily="18" charset="0"/>
              </a:rPr>
              <a:t/>
            </a:r>
            <a:br>
              <a:rPr lang="en-US" sz="3600" dirty="0" smtClean="0">
                <a:latin typeface="Constantia" pitchFamily="18" charset="0"/>
              </a:rPr>
            </a:br>
            <a:r>
              <a:rPr lang="en-US" sz="3600" dirty="0" smtClean="0">
                <a:latin typeface="Constantia" pitchFamily="18" charset="0"/>
              </a:rPr>
              <a:t>Friday 11/07</a:t>
            </a:r>
            <a:endParaRPr lang="en-US" sz="3600" dirty="0" smtClean="0"/>
          </a:p>
        </p:txBody>
      </p:sp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Look in your book beginning on page 364</a:t>
            </a:r>
          </a:p>
          <a:p>
            <a:pPr algn="ctr" eaLnBrk="1" hangingPunct="1">
              <a:buFontTx/>
              <a:buNone/>
            </a:pPr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 to find the answers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1.) Why was it important for young boys to leave home and become knights? 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2. Who normally lived inside of a medieval castle? 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Times New Roman" pitchFamily="18" charset="0"/>
              </a:rPr>
              <a:t>3. What were some of the themes of medieval literature?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Section 3-The Age of Chivalry</a:t>
            </a:r>
          </a:p>
        </p:txBody>
      </p:sp>
      <p:pic>
        <p:nvPicPr>
          <p:cNvPr id="44034" name="Picture 3" descr="knight%20on%20hor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6675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Knights: Warriors on Horseback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Technology of Warfare Changes-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Leather saddles and stirrups allowed warriors to handle heavy weapons while fighting 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Mounted knights = most important part of the army</a:t>
            </a:r>
          </a:p>
        </p:txBody>
      </p:sp>
      <p:pic>
        <p:nvPicPr>
          <p:cNvPr id="45059" name="Picture 4" descr="american-western-saddle-179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524000"/>
            <a:ext cx="30003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Knights: Warriors on Horseback</a:t>
            </a:r>
            <a:endParaRPr lang="en-US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 Warriors Role-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Feudal lords hired private armies of knights to protect their land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40 days of service a year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Traded protection for fiefs (land grants)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Wealth  allowed the knights to 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Devote their lives to war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Buy weapons, armor, warhorses </a:t>
            </a:r>
          </a:p>
        </p:txBody>
      </p:sp>
      <p:pic>
        <p:nvPicPr>
          <p:cNvPr id="46083" name="Picture 4" descr="1311548507-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9275" y="1371600"/>
            <a:ext cx="35147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Knighthood and the Code of Chivalry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Chivalry-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complex set of ideals, in which a knight would fight bravely for three masters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Earthly feudal lord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Heavenly Lord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 chosen lady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Qualities of an Ideal Knight-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Loyal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Brave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Courteous</a:t>
            </a:r>
          </a:p>
        </p:txBody>
      </p:sp>
      <p:pic>
        <p:nvPicPr>
          <p:cNvPr id="47107" name="Picture 4" descr="Chain_Mail_Medieval_Knights_Ho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Invasion of Western Europe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Middle Ages- Spanned 500-1500 A.D.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Disruption of Trade-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Merchants faced invasion from land and sea. Devastated Europe’s economy and left money scarce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Downfall of Cities-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Cities became abandoned as centers of administration </a:t>
            </a:r>
          </a:p>
        </p:txBody>
      </p:sp>
      <p:pic>
        <p:nvPicPr>
          <p:cNvPr id="16387" name="Picture 2" descr="http://t0.gstatic.com/images?q=tbn:ANd9GcQBQMl2Hn4PDl0x7w3-pMqJj_269nNsBmjd83zfYF3xZ31xeT9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457450"/>
            <a:ext cx="26860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0" y="552450"/>
            <a:ext cx="24384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500" b="1" u="sng">
                <a:solidFill>
                  <a:schemeClr val="hlink"/>
                </a:solidFill>
                <a:latin typeface="Times New Roman" pitchFamily="18" charset="0"/>
              </a:rPr>
              <a:t>Chivalry</a:t>
            </a:r>
            <a:endParaRPr lang="en-US" sz="1500" u="sng">
              <a:solidFill>
                <a:schemeClr val="hlink"/>
              </a:solidFill>
              <a:latin typeface="Times New Roman" pitchFamily="18" charset="0"/>
            </a:endParaRPr>
          </a:p>
          <a:p>
            <a:pPr algn="ctr"/>
            <a:r>
              <a:rPr lang="en-US" sz="1500">
                <a:latin typeface="Times New Roman" pitchFamily="18" charset="0"/>
              </a:rPr>
              <a:t>The Italian painter Paolo</a:t>
            </a:r>
          </a:p>
          <a:p>
            <a:pPr algn="ctr"/>
            <a:r>
              <a:rPr lang="en-US" sz="1500">
                <a:latin typeface="Times New Roman" pitchFamily="18" charset="0"/>
              </a:rPr>
              <a:t>Uccello captures the spirit of</a:t>
            </a:r>
          </a:p>
          <a:p>
            <a:pPr algn="ctr"/>
            <a:r>
              <a:rPr lang="en-US" sz="1500">
                <a:latin typeface="Times New Roman" pitchFamily="18" charset="0"/>
              </a:rPr>
              <a:t>the age of chivalry in this</a:t>
            </a:r>
          </a:p>
          <a:p>
            <a:pPr algn="ctr"/>
            <a:r>
              <a:rPr lang="en-US" sz="1500">
                <a:latin typeface="Times New Roman" pitchFamily="18" charset="0"/>
              </a:rPr>
              <a:t>painting, </a:t>
            </a:r>
            <a:r>
              <a:rPr lang="en-US" sz="1500" i="1">
                <a:latin typeface="Times New Roman" pitchFamily="18" charset="0"/>
              </a:rPr>
              <a:t>St. George and the</a:t>
            </a:r>
            <a:endParaRPr lang="en-US" sz="1500">
              <a:latin typeface="Times New Roman" pitchFamily="18" charset="0"/>
            </a:endParaRPr>
          </a:p>
          <a:p>
            <a:pPr algn="ctr"/>
            <a:r>
              <a:rPr lang="en-US" sz="1500" i="1">
                <a:latin typeface="Times New Roman" pitchFamily="18" charset="0"/>
              </a:rPr>
              <a:t>Dragon </a:t>
            </a:r>
            <a:r>
              <a:rPr lang="en-US" sz="1500">
                <a:latin typeface="Times New Roman" pitchFamily="18" charset="0"/>
              </a:rPr>
              <a:t>(c. 1455–1460).</a:t>
            </a:r>
          </a:p>
          <a:p>
            <a:pPr algn="ctr"/>
            <a:r>
              <a:rPr lang="en-US" sz="1500">
                <a:latin typeface="Times New Roman" pitchFamily="18" charset="0"/>
              </a:rPr>
              <a:t>According to myth, St. George rescues a captive princess by killing her captor, a dragon.</a:t>
            </a:r>
          </a:p>
          <a:p>
            <a:pPr algn="ctr"/>
            <a:r>
              <a:rPr lang="en-US" sz="1500">
                <a:latin typeface="Times New Roman" pitchFamily="18" charset="0"/>
              </a:rPr>
              <a:t>• </a:t>
            </a:r>
            <a:r>
              <a:rPr lang="en-US" sz="1500" b="1">
                <a:solidFill>
                  <a:schemeClr val="folHlink"/>
                </a:solidFill>
                <a:latin typeface="Times New Roman" pitchFamily="18" charset="0"/>
              </a:rPr>
              <a:t>The Knight</a:t>
            </a:r>
            <a:r>
              <a:rPr lang="en-US" sz="1500" b="1">
                <a:latin typeface="Times New Roman" pitchFamily="18" charset="0"/>
              </a:rPr>
              <a:t> </a:t>
            </a:r>
            <a:r>
              <a:rPr lang="en-US" sz="1500">
                <a:latin typeface="Times New Roman" pitchFamily="18" charset="0"/>
              </a:rPr>
              <a:t>St. George,</a:t>
            </a:r>
          </a:p>
          <a:p>
            <a:pPr algn="ctr"/>
            <a:r>
              <a:rPr lang="en-US" sz="1500">
                <a:latin typeface="Times New Roman" pitchFamily="18" charset="0"/>
              </a:rPr>
              <a:t>mounted on a horse and</a:t>
            </a:r>
          </a:p>
          <a:p>
            <a:pPr algn="ctr"/>
            <a:r>
              <a:rPr lang="en-US" sz="1500">
                <a:latin typeface="Times New Roman" pitchFamily="18" charset="0"/>
              </a:rPr>
              <a:t>dressed in armor, uses his</a:t>
            </a:r>
          </a:p>
          <a:p>
            <a:pPr algn="ctr"/>
            <a:r>
              <a:rPr lang="en-US" sz="1500">
                <a:latin typeface="Times New Roman" pitchFamily="18" charset="0"/>
              </a:rPr>
              <a:t>lance to attack the dragon.</a:t>
            </a:r>
          </a:p>
          <a:p>
            <a:pPr algn="ctr"/>
            <a:r>
              <a:rPr lang="en-US" sz="1500">
                <a:latin typeface="Times New Roman" pitchFamily="18" charset="0"/>
              </a:rPr>
              <a:t>• </a:t>
            </a:r>
            <a:r>
              <a:rPr lang="en-US" sz="1500" b="1">
                <a:solidFill>
                  <a:schemeClr val="accent2"/>
                </a:solidFill>
                <a:latin typeface="Times New Roman" pitchFamily="18" charset="0"/>
              </a:rPr>
              <a:t>The Dragon</a:t>
            </a:r>
            <a:r>
              <a:rPr lang="en-US" sz="1500" b="1">
                <a:latin typeface="Times New Roman" pitchFamily="18" charset="0"/>
              </a:rPr>
              <a:t> </a:t>
            </a:r>
            <a:r>
              <a:rPr lang="en-US" sz="1500">
                <a:latin typeface="Times New Roman" pitchFamily="18" charset="0"/>
              </a:rPr>
              <a:t>The fierce looking dragon represents evil.</a:t>
            </a:r>
          </a:p>
          <a:p>
            <a:pPr algn="ctr"/>
            <a:r>
              <a:rPr lang="en-US" sz="1500">
                <a:latin typeface="Times New Roman" pitchFamily="18" charset="0"/>
              </a:rPr>
              <a:t>• </a:t>
            </a:r>
            <a:r>
              <a:rPr lang="en-US" sz="1500" b="1">
                <a:solidFill>
                  <a:srgbClr val="33CC33"/>
                </a:solidFill>
                <a:latin typeface="Times New Roman" pitchFamily="18" charset="0"/>
              </a:rPr>
              <a:t>The Princess</a:t>
            </a:r>
            <a:r>
              <a:rPr lang="en-US" sz="1500" b="1">
                <a:latin typeface="Times New Roman" pitchFamily="18" charset="0"/>
              </a:rPr>
              <a:t> </a:t>
            </a:r>
            <a:r>
              <a:rPr lang="en-US" sz="1500">
                <a:latin typeface="Times New Roman" pitchFamily="18" charset="0"/>
              </a:rPr>
              <a:t>The princess</a:t>
            </a:r>
          </a:p>
          <a:p>
            <a:pPr algn="ctr"/>
            <a:r>
              <a:rPr lang="en-US" sz="1500">
                <a:latin typeface="Times New Roman" pitchFamily="18" charset="0"/>
              </a:rPr>
              <a:t>remains out of the action as</a:t>
            </a:r>
          </a:p>
          <a:p>
            <a:pPr algn="ctr"/>
            <a:r>
              <a:rPr lang="en-US" sz="1500">
                <a:latin typeface="Times New Roman" pitchFamily="18" charset="0"/>
              </a:rPr>
              <a:t>her knight fights the dragon</a:t>
            </a:r>
          </a:p>
          <a:p>
            <a:pPr algn="ctr"/>
            <a:r>
              <a:rPr lang="en-US" sz="1500">
                <a:latin typeface="Times New Roman" pitchFamily="18" charset="0"/>
              </a:rPr>
              <a:t>on her behalf.</a:t>
            </a:r>
          </a:p>
          <a:p>
            <a:pPr algn="ctr"/>
            <a:r>
              <a:rPr lang="en-US" sz="1500" b="1">
                <a:solidFill>
                  <a:srgbClr val="CC0066"/>
                </a:solidFill>
                <a:latin typeface="Times New Roman" pitchFamily="18" charset="0"/>
              </a:rPr>
              <a:t>SKILLBUILDER:</a:t>
            </a:r>
            <a:endParaRPr lang="en-US" sz="1500">
              <a:solidFill>
                <a:srgbClr val="CC0066"/>
              </a:solidFill>
              <a:latin typeface="Times New Roman" pitchFamily="18" charset="0"/>
            </a:endParaRPr>
          </a:p>
          <a:p>
            <a:pPr algn="ctr"/>
            <a:r>
              <a:rPr lang="en-US" sz="1500" b="1">
                <a:latin typeface="Times New Roman" pitchFamily="18" charset="0"/>
              </a:rPr>
              <a:t>Interpreting Visual Sources</a:t>
            </a:r>
            <a:endParaRPr lang="en-US" sz="1500">
              <a:latin typeface="Times New Roman" pitchFamily="18" charset="0"/>
            </a:endParaRPr>
          </a:p>
          <a:p>
            <a:pPr algn="ctr"/>
            <a:r>
              <a:rPr lang="en-US" sz="1500" i="1">
                <a:latin typeface="Times New Roman" pitchFamily="18" charset="0"/>
              </a:rPr>
              <a:t>In what way does this painting show the knights commitment to the code of chivalry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Knighthood and the Code of Chivalry</a:t>
            </a:r>
            <a:endParaRPr lang="en-US" smtClean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Knights Training-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 7-Sent off to a castle became a page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 14- Became a squire (knights servant)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 21-Became a full-fledged knight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Tournaments-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Staged battles for practice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9155" name="Picture 5" descr="medieval-kn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6400"/>
            <a:ext cx="4343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Literature of Chivalry 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Epic Poems-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recounted a hero’s deeds and adventures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Song of Roland-Earliest and most famous epic poem 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Troubadours-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Traveling Poet-Musicians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Composed poems about the joys and sorrows of love </a:t>
            </a:r>
          </a:p>
        </p:txBody>
      </p:sp>
      <p:pic>
        <p:nvPicPr>
          <p:cNvPr id="50179" name="Picture 5" descr="troubadours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876800"/>
            <a:ext cx="388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Women’s Role in Feudal Society</a:t>
            </a:r>
            <a:endParaRPr lang="en-US" smtClean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Women were seen as inferior to men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Noblewomen-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Could inherit and estate from her husband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Send knights to war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 as military commander when her husband was away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Hurled rocks and shot arrows at attackers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were most often limited to activities around the home or convent </a:t>
            </a:r>
          </a:p>
        </p:txBody>
      </p:sp>
      <p:pic>
        <p:nvPicPr>
          <p:cNvPr id="51203" name="Picture 5" descr="German_Noblewo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7388" y="2209800"/>
            <a:ext cx="21066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Women’s Role in Feudal Society</a:t>
            </a:r>
            <a:endParaRPr lang="en-US" smtClean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Peasant Women-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Poor and powerless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Performed endless labor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home and fields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Raised children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Took care of families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Poor girls learned house hold skills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Rich girls were educated </a:t>
            </a:r>
          </a:p>
        </p:txBody>
      </p:sp>
      <p:pic>
        <p:nvPicPr>
          <p:cNvPr id="52227" name="Picture 5" descr="Peasant-Women-With-Brushwood,-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8213" y="1524000"/>
            <a:ext cx="3125787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800" u="sng" dirty="0" smtClean="0">
                <a:latin typeface="Constantia" pitchFamily="18" charset="0"/>
              </a:rPr>
              <a:t>Bell Work</a:t>
            </a:r>
            <a:r>
              <a:rPr lang="en-US" sz="4000" dirty="0" smtClean="0">
                <a:latin typeface="Constantia" pitchFamily="18" charset="0"/>
              </a:rPr>
              <a:t/>
            </a:r>
            <a:br>
              <a:rPr lang="en-US" sz="4000" dirty="0" smtClean="0">
                <a:latin typeface="Constantia" pitchFamily="18" charset="0"/>
              </a:rPr>
            </a:br>
            <a:r>
              <a:rPr lang="en-US" sz="3600" dirty="0" smtClean="0">
                <a:latin typeface="Constantia" pitchFamily="18" charset="0"/>
              </a:rPr>
              <a:t>Monday 11/10</a:t>
            </a:r>
            <a:endParaRPr lang="en-US" sz="3600" dirty="0" smtClean="0"/>
          </a:p>
        </p:txBody>
      </p:sp>
      <p:sp>
        <p:nvSpPr>
          <p:cNvPr id="5325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Look in your book beginning on page 370</a:t>
            </a:r>
          </a:p>
          <a:p>
            <a:pPr algn="ctr" eaLnBrk="1" hangingPunct="1">
              <a:buFontTx/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to find the answers</a:t>
            </a:r>
          </a:p>
          <a:p>
            <a:pPr eaLnBrk="1" hangingPunct="1">
              <a:buFontTx/>
              <a:buChar char="•"/>
            </a:pPr>
            <a:r>
              <a:rPr lang="en-US" sz="3100" dirty="0" smtClean="0">
                <a:latin typeface="Times New Roman" pitchFamily="18" charset="0"/>
              </a:rPr>
              <a:t>1.) What were some of the matters covered under canon law? </a:t>
            </a:r>
          </a:p>
          <a:p>
            <a:pPr eaLnBrk="1" hangingPunct="1">
              <a:buFontTx/>
              <a:buNone/>
            </a:pPr>
            <a:endParaRPr lang="en-US" sz="3100" dirty="0" smtClean="0"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3100" dirty="0" smtClean="0">
                <a:latin typeface="Times New Roman" pitchFamily="18" charset="0"/>
              </a:rPr>
              <a:t>2.) How did Otto the Great make the crown stronger than the German nobles? </a:t>
            </a:r>
          </a:p>
          <a:p>
            <a:pPr eaLnBrk="1" hangingPunct="1">
              <a:buFontTx/>
              <a:buNone/>
            </a:pPr>
            <a:endParaRPr lang="en-US" sz="3100" dirty="0" smtClean="0"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3100" dirty="0" smtClean="0">
                <a:latin typeface="Times New Roman" pitchFamily="18" charset="0"/>
              </a:rPr>
              <a:t>3.) Why did lay investiture cause problems between kings and popes?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Section 4-The Power of the Church</a:t>
            </a:r>
          </a:p>
        </p:txBody>
      </p:sp>
      <p:pic>
        <p:nvPicPr>
          <p:cNvPr id="54274" name="Picture 4" descr="holy-roman-emperor-louis-the-piou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4943475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smtClean="0">
                <a:latin typeface="Times New Roman" pitchFamily="18" charset="0"/>
              </a:rPr>
              <a:t>The Far Reaching Authority of the Church</a:t>
            </a:r>
            <a:r>
              <a:rPr lang="en-US" sz="4000" smtClean="0"/>
              <a:t> 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876800" cy="495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Conflict between Church and State</a:t>
            </a:r>
          </a:p>
          <a:p>
            <a:pPr lvl="1"/>
            <a:r>
              <a:rPr lang="en-US" smtClean="0">
                <a:latin typeface="Times New Roman" pitchFamily="18" charset="0"/>
              </a:rPr>
              <a:t>Pope Gelasius realized that a conflict could arise between the church and the state.</a:t>
            </a:r>
          </a:p>
          <a:p>
            <a:pPr lvl="1"/>
            <a:r>
              <a:rPr lang="en-US" smtClean="0">
                <a:latin typeface="Times New Roman" pitchFamily="18" charset="0"/>
              </a:rPr>
              <a:t>He suggested that if the emperor and pope ruled their own areas they could share power</a:t>
            </a:r>
          </a:p>
          <a:p>
            <a:pPr>
              <a:buFont typeface="Arial" charset="0"/>
              <a:buNone/>
            </a:pPr>
            <a:endParaRPr lang="en-US" smtClean="0">
              <a:latin typeface="Times New Roman" pitchFamily="18" charset="0"/>
            </a:endParaRPr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276600"/>
            <a:ext cx="34290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3227388" y="3246438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endParaRPr lang="en-US"/>
          </a:p>
        </p:txBody>
      </p:sp>
      <p:sp>
        <p:nvSpPr>
          <p:cNvPr id="55301" name="Rectangle 7"/>
          <p:cNvSpPr>
            <a:spLocks/>
          </p:cNvSpPr>
          <p:nvPr/>
        </p:nvSpPr>
        <p:spPr bwMode="auto">
          <a:xfrm>
            <a:off x="5638800" y="1600200"/>
            <a:ext cx="3048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 u="sng">
                <a:latin typeface="Times New Roman" pitchFamily="18" charset="0"/>
              </a:rPr>
              <a:t>Structure of the Catholic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smtClean="0">
                <a:latin typeface="Times New Roman" pitchFamily="18" charset="0"/>
              </a:rPr>
              <a:t>The Far Reaching Authority of the Church</a:t>
            </a:r>
          </a:p>
        </p:txBody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533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</a:rPr>
              <a:t>Religion as a Unifying Force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Feudalism and the manor system divided people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The Church brought them together</a:t>
            </a:r>
          </a:p>
          <a:p>
            <a:pPr>
              <a:lnSpc>
                <a:spcPct val="90000"/>
              </a:lnSpc>
            </a:pPr>
            <a:r>
              <a:rPr lang="en-US" sz="2800" b="1" u="sng" dirty="0" smtClean="0">
                <a:latin typeface="Times New Roman" pitchFamily="18" charset="0"/>
              </a:rPr>
              <a:t>Sacraments-</a:t>
            </a:r>
            <a:r>
              <a:rPr lang="en-US" sz="2800" dirty="0" smtClean="0">
                <a:latin typeface="Times New Roman" pitchFamily="18" charset="0"/>
              </a:rPr>
              <a:t>Important religious ceremonies designed to help Christians achieve salvation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Ex. Baptism = entrance into the Christian community </a:t>
            </a:r>
          </a:p>
          <a:p>
            <a:pPr>
              <a:lnSpc>
                <a:spcPct val="90000"/>
              </a:lnSpc>
            </a:pPr>
            <a:r>
              <a:rPr lang="en-US" sz="2800" b="1" u="sng" smtClean="0">
                <a:latin typeface="Times New Roman" pitchFamily="18" charset="0"/>
              </a:rPr>
              <a:t>Canon </a:t>
            </a:r>
            <a:r>
              <a:rPr lang="en-US" sz="2800" b="1" u="sng" dirty="0" smtClean="0">
                <a:latin typeface="Times New Roman" pitchFamily="18" charset="0"/>
              </a:rPr>
              <a:t>Law-</a:t>
            </a:r>
            <a:r>
              <a:rPr lang="en-US" sz="2800" dirty="0" smtClean="0">
                <a:latin typeface="Times New Roman" pitchFamily="18" charset="0"/>
              </a:rPr>
              <a:t>Church law governing marriage and other religious matters </a:t>
            </a:r>
          </a:p>
        </p:txBody>
      </p:sp>
      <p:pic>
        <p:nvPicPr>
          <p:cNvPr id="56323" name="Picture 7" descr="ANd9GcRN2l4HIXU9qdrVu5IHYDJrp2TurJLl0v_t1mJo1ZweJ9Gp8q41znJQ4t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81200"/>
            <a:ext cx="30765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smtClean="0">
                <a:latin typeface="Times New Roman" pitchFamily="18" charset="0"/>
              </a:rPr>
              <a:t>The Church and The Holy Roman Empire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5181600" cy="5257800"/>
          </a:xfrm>
        </p:spPr>
        <p:txBody>
          <a:bodyPr/>
          <a:lstStyle/>
          <a:p>
            <a:r>
              <a:rPr lang="en-US" sz="2400" b="1" smtClean="0">
                <a:latin typeface="Times New Roman" pitchFamily="18" charset="0"/>
              </a:rPr>
              <a:t>Otto I Allies with the Church</a:t>
            </a:r>
          </a:p>
          <a:p>
            <a:pPr lvl="1"/>
            <a:r>
              <a:rPr lang="en-US" sz="2400" smtClean="0">
                <a:latin typeface="Times New Roman" pitchFamily="18" charset="0"/>
              </a:rPr>
              <a:t>936-Otto “The Great” is crowned king of Germany </a:t>
            </a:r>
          </a:p>
          <a:p>
            <a:pPr lvl="2"/>
            <a:r>
              <a:rPr lang="en-US" smtClean="0">
                <a:latin typeface="Times New Roman" pitchFamily="18" charset="0"/>
              </a:rPr>
              <a:t>Followed Charlemagne’s  example and formed a close alliance with the church </a:t>
            </a:r>
          </a:p>
          <a:p>
            <a:pPr lvl="2"/>
            <a:r>
              <a:rPr lang="en-US" smtClean="0">
                <a:latin typeface="Times New Roman" pitchFamily="18" charset="0"/>
              </a:rPr>
              <a:t>Used the Church to help limit the power of nobles </a:t>
            </a:r>
          </a:p>
          <a:p>
            <a:pPr lvl="2"/>
            <a:r>
              <a:rPr lang="en-US" smtClean="0">
                <a:latin typeface="Times New Roman" pitchFamily="18" charset="0"/>
              </a:rPr>
              <a:t>Invaded Italy on behalf of the pope </a:t>
            </a:r>
          </a:p>
          <a:p>
            <a:pPr lvl="2"/>
            <a:r>
              <a:rPr lang="en-US" smtClean="0">
                <a:latin typeface="Times New Roman" pitchFamily="18" charset="0"/>
              </a:rPr>
              <a:t>As a reward he was crowned emperor by the pope in 962 A.D. </a:t>
            </a:r>
          </a:p>
        </p:txBody>
      </p:sp>
      <p:pic>
        <p:nvPicPr>
          <p:cNvPr id="57347" name="Picture 5" descr="Otto_I_Wittelsb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905000"/>
            <a:ext cx="32480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Invasion of Western Europe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Population Shifts-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Cities collapsed = nobles and other citizens retreating to rural areas.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Decline of Learning-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Germanic Invaders couldn’t read or write so education decreased.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written language but strong oral tradition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Greek language was nearly lost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4" descr="http://upload.wikimedia.org/wikipedia/commons/thumb/5/5c/P46.jpg/180px-P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828800"/>
            <a:ext cx="29559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smtClean="0">
                <a:latin typeface="Times New Roman" pitchFamily="18" charset="0"/>
              </a:rPr>
              <a:t>The Church and The Holy Roman Empire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Holy Roman Empire-</a:t>
            </a:r>
          </a:p>
          <a:p>
            <a:pPr lvl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German-Italian empire that became the strongest state in Europe </a:t>
            </a:r>
          </a:p>
        </p:txBody>
      </p:sp>
      <p:pic>
        <p:nvPicPr>
          <p:cNvPr id="58371" name="Picture 6" descr="holy-roman-empi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85963"/>
            <a:ext cx="3838575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The Emperor Clashes with the Pope</a:t>
            </a:r>
          </a:p>
        </p:txBody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6858000" cy="4525963"/>
          </a:xfrm>
        </p:spPr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Lay Investiture 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ceremony in which kings and nobles appointed church officials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1075-Pope Gregory VII banned Lay Investiture 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Concordant of Worms-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Compromise  in which the Church alone could name bishops but the Emperor could veto the selection </a:t>
            </a:r>
          </a:p>
          <a:p>
            <a:endParaRPr lang="en-US" dirty="0" smtClean="0"/>
          </a:p>
        </p:txBody>
      </p:sp>
      <p:pic>
        <p:nvPicPr>
          <p:cNvPr id="59395" name="Picture 4" descr="Pope Gregory V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8800" y="1524000"/>
            <a:ext cx="2235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Disorder in the Empire 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1152-Fredrick I was named German king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Nicknamed “Barbarossa” for his red beard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person to call his land the Holy Roman Empire 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Attacked wealthy Italian cities</a:t>
            </a:r>
          </a:p>
          <a:p>
            <a:pPr lvl="2"/>
            <a:r>
              <a:rPr lang="en-US" smtClean="0">
                <a:latin typeface="Times New Roman" pitchFamily="18" charset="0"/>
              </a:rPr>
              <a:t>Italian merchants united against him in an attempt to remove him from power </a:t>
            </a:r>
          </a:p>
        </p:txBody>
      </p:sp>
      <p:pic>
        <p:nvPicPr>
          <p:cNvPr id="60419" name="Picture 4" descr="konstantin-vasiliev-frederick-i-barbarossa-1976-e12740598629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76400"/>
            <a:ext cx="3500438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Disorder in the Empire </a:t>
            </a:r>
            <a:endParaRPr lang="en-US" smtClean="0"/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410200" cy="4525963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1176-Soldiers in the Lombard League faced off against Fredrick’s army at the Battle of Legnano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For the 1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time in history merchants (or anyone for that matter) used cross bows to defeat feudal knights </a:t>
            </a:r>
          </a:p>
          <a:p>
            <a:pPr lvl="1"/>
            <a:r>
              <a:rPr lang="en-US" smtClean="0">
                <a:latin typeface="Times New Roman" pitchFamily="18" charset="0"/>
              </a:rPr>
              <a:t>This humiliating defeat destroyed his influence over German princes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smtClean="0">
              <a:latin typeface="Times New Roman" pitchFamily="18" charset="0"/>
            </a:endParaRPr>
          </a:p>
        </p:txBody>
      </p:sp>
      <p:pic>
        <p:nvPicPr>
          <p:cNvPr id="61443" name="Picture 6" descr="europe_crossbow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438400"/>
            <a:ext cx="3429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Invasion of Western Europe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Loss of Common Language-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Pure Latin (although still the official language) was lost.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the 800’s the language spoken was a mix of Latin,  French, Spanish, and other-Roman languages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 descr="http://www.anotek.com/LOGOLT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764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Germanic Kingdoms Emerge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400-600 small Germanic kingdoms replaced Roman provinces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Changes in Government-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Personal loyalty and family ties held Germanic society together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Germanic people lived in small communities with unwritten rules and traditions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http://www.lookandlearn.com/blog/images/A005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6050" y="1524000"/>
            <a:ext cx="34893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Germanic Kingdoms Emerge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Germanic Warriors-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Pledged their loyalty to the chief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Would fight to the death for their lord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Saw it as disgrace to outlive the lord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Felt no obligation to a king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Would not pay taxes or obey a emperor they never met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483" name="Picture 2" descr="http://2.bp.blogspot.com/_oz-quqRgtfc/Skg7fYIqZNI/AAAAAAAABAs/s3h8l6I2lDA/s400/JS_Ger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752600"/>
            <a:ext cx="31559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Germanic Kingdoms Emerge</a:t>
            </a:r>
            <a:endParaRPr lang="en-US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Clovis Rules the Franks-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Clovis was the leader of the Franks 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Brought Christianity to the region 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Church of Rome supported him</a:t>
            </a:r>
          </a:p>
          <a:p>
            <a:pPr lvl="2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511, Clovis had unified the Franks into one united kingdom</a:t>
            </a:r>
          </a:p>
          <a:p>
            <a:pPr lvl="2" eaLnBrk="1" hangingPunct="1"/>
            <a:endParaRPr lang="en-US" dirty="0" smtClean="0"/>
          </a:p>
        </p:txBody>
      </p:sp>
      <p:pic>
        <p:nvPicPr>
          <p:cNvPr id="21507" name="Picture 2" descr="http://voyagesphotosmanu.com/Complet/images/clov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447800"/>
            <a:ext cx="3738563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2064</Words>
  <Application>Microsoft Office PowerPoint</Application>
  <PresentationFormat>On-screen Show (4:3)</PresentationFormat>
  <Paragraphs>317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Bell Work Monday 10/27</vt:lpstr>
      <vt:lpstr>European Middle Ages</vt:lpstr>
      <vt:lpstr>Section 1-Charlemagne Unites Germanic Kingdoms </vt:lpstr>
      <vt:lpstr>Invasion of Western Europe</vt:lpstr>
      <vt:lpstr>Invasion of Western Europe</vt:lpstr>
      <vt:lpstr>Invasion of Western Europe</vt:lpstr>
      <vt:lpstr>Germanic Kingdoms Emerge</vt:lpstr>
      <vt:lpstr>Germanic Kingdoms Emerge</vt:lpstr>
      <vt:lpstr>Germanic Kingdoms Emerge</vt:lpstr>
      <vt:lpstr>Germans Adopt Christianity</vt:lpstr>
      <vt:lpstr>Germans Adopt Christianity</vt:lpstr>
      <vt:lpstr>Germans Adopt Christianity</vt:lpstr>
      <vt:lpstr>Germans Adopt Christianity</vt:lpstr>
      <vt:lpstr>An Empire Evolves</vt:lpstr>
      <vt:lpstr>An Empire Evolves</vt:lpstr>
      <vt:lpstr>Charlemagne Becomes Empire</vt:lpstr>
      <vt:lpstr>Charlemagne Becomes Empire</vt:lpstr>
      <vt:lpstr>Charlemagne Becomes Empire</vt:lpstr>
      <vt:lpstr>Bell Work Thursday 10/30</vt:lpstr>
      <vt:lpstr>Learning Targets  Chapter 13: Fotrmation of Western Europe</vt:lpstr>
      <vt:lpstr>Section 2-Feudalism in Europe</vt:lpstr>
      <vt:lpstr>Invaders Attack Western Europe</vt:lpstr>
      <vt:lpstr>Invaders Attack Western Europe</vt:lpstr>
      <vt:lpstr>Invaders Attack Western Europe</vt:lpstr>
      <vt:lpstr>Invaders Attack Western Europe</vt:lpstr>
      <vt:lpstr>A New Social Order: Feudalism </vt:lpstr>
      <vt:lpstr>A New Social Order: Feudalism </vt:lpstr>
      <vt:lpstr>A New Social Order: Feudalism </vt:lpstr>
      <vt:lpstr>Manors: The Economic Side of Feudalism</vt:lpstr>
      <vt:lpstr>Manors: The Economic Side of Feudalism</vt:lpstr>
      <vt:lpstr>Bell Work Monday 11/03</vt:lpstr>
      <vt:lpstr>Bell Work Wednesday 11/05</vt:lpstr>
      <vt:lpstr>PowerPoint Presentation</vt:lpstr>
      <vt:lpstr>Bell Work Thursday 11/06</vt:lpstr>
      <vt:lpstr>Bell Work Friday 11/07</vt:lpstr>
      <vt:lpstr>Section 3-The Age of Chivalry</vt:lpstr>
      <vt:lpstr>Knights: Warriors on Horseback</vt:lpstr>
      <vt:lpstr>Knights: Warriors on Horseback</vt:lpstr>
      <vt:lpstr>Knighthood and the Code of Chivalry</vt:lpstr>
      <vt:lpstr>PowerPoint Presentation</vt:lpstr>
      <vt:lpstr>Knighthood and the Code of Chivalry</vt:lpstr>
      <vt:lpstr>Literature of Chivalry </vt:lpstr>
      <vt:lpstr>Women’s Role in Feudal Society</vt:lpstr>
      <vt:lpstr>Women’s Role in Feudal Society</vt:lpstr>
      <vt:lpstr>Bell Work Monday 11/10</vt:lpstr>
      <vt:lpstr>Section 4-The Power of the Church</vt:lpstr>
      <vt:lpstr>The Far Reaching Authority of the Church </vt:lpstr>
      <vt:lpstr>The Far Reaching Authority of the Church</vt:lpstr>
      <vt:lpstr>The Church and The Holy Roman Empire</vt:lpstr>
      <vt:lpstr>The Church and The Holy Roman Empire</vt:lpstr>
      <vt:lpstr>The Emperor Clashes with the Pope</vt:lpstr>
      <vt:lpstr>Disorder in the Empire </vt:lpstr>
      <vt:lpstr>Disorder in the Empire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Middle Ages</dc:title>
  <dc:creator>R. Murray</dc:creator>
  <cp:lastModifiedBy>Windows User</cp:lastModifiedBy>
  <cp:revision>89</cp:revision>
  <dcterms:created xsi:type="dcterms:W3CDTF">2011-10-24T01:10:30Z</dcterms:created>
  <dcterms:modified xsi:type="dcterms:W3CDTF">2014-11-10T12:40:03Z</dcterms:modified>
</cp:coreProperties>
</file>