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1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2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3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1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1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2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8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36C89-12F3-4ED1-B6DA-4FB3E5450AE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D350-11FD-4397-AFA8-9440D180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4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u="sng" dirty="0" smtClean="0">
                <a:latin typeface="Times New Roman" pitchFamily="18" charset="0"/>
              </a:rPr>
              <a:t>Section </a:t>
            </a:r>
            <a:r>
              <a:rPr lang="en-US" altLang="en-US" u="sng" smtClean="0">
                <a:latin typeface="Times New Roman" pitchFamily="18" charset="0"/>
              </a:rPr>
              <a:t>2-Warring </a:t>
            </a:r>
            <a:r>
              <a:rPr lang="en-US" altLang="en-US" u="sng" smtClean="0">
                <a:latin typeface="Times New Roman" pitchFamily="18" charset="0"/>
              </a:rPr>
              <a:t>City-States-Part </a:t>
            </a:r>
            <a:r>
              <a:rPr lang="en-US" altLang="en-US" u="sng" dirty="0" smtClean="0">
                <a:latin typeface="Times New Roman" pitchFamily="18" charset="0"/>
              </a:rPr>
              <a:t>2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pic>
        <p:nvPicPr>
          <p:cNvPr id="25603" name="Picture 5" descr="imgres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4027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05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The Persian Wars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24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u="sng" smtClean="0">
                <a:latin typeface="Times New Roman" pitchFamily="18" charset="0"/>
              </a:rPr>
              <a:t>Battle at Marathon-</a:t>
            </a:r>
            <a:endParaRPr lang="en-US" altLang="en-US" sz="2800" smtClean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imes New Roman" pitchFamily="18" charset="0"/>
              </a:rPr>
              <a:t>The Persian Wars (between Greece and Persia) began in Ionia around 546 B.C. when the Persians conquered the area. 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imes New Roman" pitchFamily="18" charset="0"/>
              </a:rPr>
              <a:t>The Ionians revolted and Athens sent soldiers and ships to their aid. </a:t>
            </a:r>
          </a:p>
          <a:p>
            <a:pPr lvl="1">
              <a:lnSpc>
                <a:spcPct val="80000"/>
              </a:lnSpc>
            </a:pPr>
            <a:r>
              <a:rPr lang="en-US" altLang="en-US" sz="2400" b="1" u="sng" smtClean="0">
                <a:latin typeface="Times New Roman" pitchFamily="18" charset="0"/>
              </a:rPr>
              <a:t>Darius the Great- </a:t>
            </a:r>
            <a:r>
              <a:rPr lang="en-US" altLang="en-US" sz="2400" smtClean="0">
                <a:latin typeface="Times New Roman" pitchFamily="18" charset="0"/>
              </a:rPr>
              <a:t>the Persian king defeated the rebels and vowed to destroy Athens. 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imes New Roman" pitchFamily="18" charset="0"/>
              </a:rPr>
              <a:t>490 B.C.-25,000 Persians crossed the Aegean Sea and fought 10,000 Athenians arranged in phalanxes. Persians wore light armor and were poorly trained. 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>
                <a:latin typeface="Times New Roman" pitchFamily="18" charset="0"/>
              </a:rPr>
              <a:t>Death toll: Persians-6,000 Athenians- 200.</a:t>
            </a:r>
          </a:p>
        </p:txBody>
      </p:sp>
      <p:pic>
        <p:nvPicPr>
          <p:cNvPr id="45060" name="Picture 5" descr="ANd9GcQg4_A00uVEylZMIFEYd9aIZcvYvTAYS3bncv0ZP80qpnuSR86G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22479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22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The Persian Wars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u="sng" smtClean="0">
                <a:latin typeface="Times New Roman" pitchFamily="18" charset="0"/>
              </a:rPr>
              <a:t>Consequences of the Persian War-</a:t>
            </a:r>
            <a:endParaRPr lang="en-US" altLang="en-US" sz="2800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smtClean="0">
                <a:latin typeface="Times New Roman" pitchFamily="18" charset="0"/>
              </a:rPr>
              <a:t>Defeating the Persians filled the Greeks with a  sense of pride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latin typeface="Times New Roman" pitchFamily="18" charset="0"/>
              </a:rPr>
              <a:t>Especially Athens who during the 470s had become the leader of the Delian League which contained 200 city-states 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latin typeface="Times New Roman" pitchFamily="18" charset="0"/>
              </a:rPr>
              <a:t>Athens used military force against anyone who challenged their authority. </a:t>
            </a:r>
          </a:p>
        </p:txBody>
      </p:sp>
      <p:pic>
        <p:nvPicPr>
          <p:cNvPr id="46084" name="Picture 5" descr="ANd9GcRCgtM0m7O-NqNMBvQCa-124AB3W4ANEibHOiSCepkCURydeSE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150" y="1905000"/>
            <a:ext cx="34226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8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Sparta Builds a Military State-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953000" cy="4525963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</a:rPr>
              <a:t>Sparta Builds a Military-</a:t>
            </a:r>
            <a:r>
              <a:rPr lang="en-US" altLang="en-US" b="1" smtClean="0">
                <a:latin typeface="Times New Roman" pitchFamily="18" charset="0"/>
              </a:rPr>
              <a:t> </a:t>
            </a:r>
            <a:r>
              <a:rPr lang="en-US" altLang="en-US" smtClean="0">
                <a:latin typeface="Times New Roman" pitchFamily="18" charset="0"/>
              </a:rPr>
              <a:t>Sparta was located in the southern part of Greece.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In both cultural outlook and values Sparta sharply contrasted the other city- states. Instead of being a democracy Sparta was a military state. </a:t>
            </a:r>
          </a:p>
        </p:txBody>
      </p:sp>
      <p:pic>
        <p:nvPicPr>
          <p:cNvPr id="36868" name="Picture 5" descr="ANd9GcThbK8rTo5V7xjya9lMboZTqyrt4IVtHYIbgQ6ysYAwAUB7gHx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43163"/>
            <a:ext cx="3810000" cy="260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2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Sparta Builds a Military State-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r>
              <a:rPr lang="en-US" altLang="en-US" sz="2800" b="1" smtClean="0">
                <a:latin typeface="Times New Roman" pitchFamily="18" charset="0"/>
              </a:rPr>
              <a:t>Sparta Dominates the Messenia’s-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725 B.C. Sparta conquered the neighboring region of Messenia. 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The Messenians became helots</a:t>
            </a:r>
          </a:p>
          <a:p>
            <a:pPr lvl="3"/>
            <a:r>
              <a:rPr lang="en-US" altLang="en-US" sz="1800" smtClean="0">
                <a:latin typeface="Times New Roman" pitchFamily="18" charset="0"/>
              </a:rPr>
              <a:t>Helots were forced to work the land and were required to give the Spartans half their crops. </a:t>
            </a:r>
          </a:p>
          <a:p>
            <a:pPr lvl="3"/>
            <a:r>
              <a:rPr lang="en-US" altLang="en-US" sz="1800" smtClean="0">
                <a:latin typeface="Times New Roman" pitchFamily="18" charset="0"/>
              </a:rPr>
              <a:t>Around 650 B.C. tired of Spartan rule the Messenians rose up and rebelled. The Spartans put down the rebellion even though they were out numbered 8 to 1. </a:t>
            </a:r>
          </a:p>
        </p:txBody>
      </p:sp>
      <p:pic>
        <p:nvPicPr>
          <p:cNvPr id="37892" name="Picture 5" descr="ANd9GcRoeyXvtNVnAX08b5MTrTjx7e0Op-LSLOsm8S0whozafXg9y8LF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2590800"/>
            <a:ext cx="366712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Sparta Builds a Military State-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2800" b="1" u="sng" smtClean="0">
                <a:latin typeface="Times New Roman" pitchFamily="18" charset="0"/>
              </a:rPr>
              <a:t>Spartan Government and Society-</a:t>
            </a:r>
            <a:r>
              <a:rPr lang="en-US" altLang="en-US" sz="2800" u="sng" smtClean="0">
                <a:latin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400" u="sng" smtClean="0">
                <a:latin typeface="Times New Roman" pitchFamily="18" charset="0"/>
              </a:rPr>
              <a:t>Government-</a:t>
            </a:r>
            <a:r>
              <a:rPr lang="en-US" altLang="en-US" sz="2400" smtClean="0">
                <a:latin typeface="Times New Roman" pitchFamily="18" charset="0"/>
              </a:rPr>
              <a:t> Made up of several branches. </a:t>
            </a:r>
          </a:p>
          <a:p>
            <a:pPr lvl="2">
              <a:lnSpc>
                <a:spcPct val="90000"/>
              </a:lnSpc>
            </a:pPr>
            <a:r>
              <a:rPr lang="en-US" altLang="en-US" sz="2000" u="sng" smtClean="0">
                <a:latin typeface="Times New Roman" pitchFamily="18" charset="0"/>
              </a:rPr>
              <a:t>An Assembly- </a:t>
            </a:r>
            <a:r>
              <a:rPr lang="en-US" altLang="en-US" sz="2000" smtClean="0">
                <a:latin typeface="Times New Roman" pitchFamily="18" charset="0"/>
              </a:rPr>
              <a:t>Which comprised of all Spartan citizens, elected officials and voted on major issues. </a:t>
            </a:r>
          </a:p>
          <a:p>
            <a:pPr lvl="2">
              <a:lnSpc>
                <a:spcPct val="90000"/>
              </a:lnSpc>
            </a:pPr>
            <a:r>
              <a:rPr lang="en-US" altLang="en-US" sz="2000" u="sng" smtClean="0">
                <a:latin typeface="Times New Roman" pitchFamily="18" charset="0"/>
              </a:rPr>
              <a:t>The Council of Elders- </a:t>
            </a:r>
            <a:r>
              <a:rPr lang="en-US" altLang="en-US" sz="2000" smtClean="0">
                <a:latin typeface="Times New Roman" pitchFamily="18" charset="0"/>
              </a:rPr>
              <a:t>Made up of 30 older citizens which proposed the laws the assembly voted on. </a:t>
            </a:r>
          </a:p>
          <a:p>
            <a:pPr lvl="2">
              <a:lnSpc>
                <a:spcPct val="90000"/>
              </a:lnSpc>
            </a:pPr>
            <a:r>
              <a:rPr lang="en-US" altLang="en-US" sz="2000" u="sng" smtClean="0">
                <a:latin typeface="Times New Roman" pitchFamily="18" charset="0"/>
              </a:rPr>
              <a:t>Five Elected Officials- </a:t>
            </a:r>
            <a:r>
              <a:rPr lang="en-US" altLang="en-US" sz="2000" smtClean="0">
                <a:latin typeface="Times New Roman" pitchFamily="18" charset="0"/>
              </a:rPr>
              <a:t>Carried out the laws passed by the assembly. They also controlled education and prosecuted court cases. </a:t>
            </a:r>
          </a:p>
          <a:p>
            <a:pPr lvl="2">
              <a:lnSpc>
                <a:spcPct val="90000"/>
              </a:lnSpc>
            </a:pPr>
            <a:r>
              <a:rPr lang="en-US" altLang="en-US" sz="2000" u="sng" smtClean="0">
                <a:latin typeface="Times New Roman" pitchFamily="18" charset="0"/>
              </a:rPr>
              <a:t>Two Kings</a:t>
            </a:r>
            <a:r>
              <a:rPr lang="en-US" altLang="en-US" sz="2000" smtClean="0">
                <a:latin typeface="Times New Roman" pitchFamily="18" charset="0"/>
              </a:rPr>
              <a:t>-Who ruled over Sparta’s military forces.</a:t>
            </a:r>
          </a:p>
        </p:txBody>
      </p:sp>
      <p:pic>
        <p:nvPicPr>
          <p:cNvPr id="38916" name="Picture 5" descr="ANd9GcS2DF2h6GScZG7Jm2a7yTbEicy0xQxnk9xzid27q44kY2LUETo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2438400"/>
            <a:ext cx="3267075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4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Sparta Builds a Military State-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6324600" cy="4525963"/>
          </a:xfrm>
        </p:spPr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Society-</a:t>
            </a:r>
            <a:r>
              <a:rPr lang="en-US" altLang="en-US" smtClean="0">
                <a:latin typeface="Times New Roman" pitchFamily="18" charset="0"/>
              </a:rPr>
              <a:t> Made up of several groups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Citizens who descended from the original inhabits of the region. </a:t>
            </a:r>
          </a:p>
          <a:p>
            <a:pPr lvl="2"/>
            <a:r>
              <a:rPr lang="en-US" altLang="en-US" smtClean="0">
                <a:latin typeface="Times New Roman" pitchFamily="18" charset="0"/>
              </a:rPr>
              <a:t>Ruling families who owned the land. </a:t>
            </a:r>
          </a:p>
          <a:p>
            <a:pPr lvl="1"/>
            <a:r>
              <a:rPr lang="en-US" altLang="en-US" smtClean="0">
                <a:latin typeface="Times New Roman" pitchFamily="18" charset="0"/>
              </a:rPr>
              <a:t>Noncitizens who were free working in commerce and industry. </a:t>
            </a:r>
          </a:p>
          <a:p>
            <a:pPr lvl="2"/>
            <a:r>
              <a:rPr lang="en-US" altLang="en-US" smtClean="0">
                <a:latin typeface="Times New Roman" pitchFamily="18" charset="0"/>
              </a:rPr>
              <a:t>The helots were at the bottom of Spartan society, considered little better than slaves. They tended the fields or acted as house servants.</a:t>
            </a:r>
          </a:p>
        </p:txBody>
      </p:sp>
      <p:pic>
        <p:nvPicPr>
          <p:cNvPr id="39940" name="Picture 4" descr="ANd9GcQQogKYY00l-c6Hvdtg0UvcYNtIpXxpYuS-WHtOklKsZEZbu5x1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2514600"/>
            <a:ext cx="2524125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1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Sparta Builds a Military State-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6248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u="sng" smtClean="0">
                <a:latin typeface="Times New Roman" pitchFamily="18" charset="0"/>
              </a:rPr>
              <a:t>Spartan Life-</a:t>
            </a:r>
            <a:r>
              <a:rPr lang="en-US" altLang="en-US" sz="2800" u="sng" smtClean="0">
                <a:latin typeface="Times New Roman" pitchFamily="18" charset="0"/>
              </a:rPr>
              <a:t> </a:t>
            </a:r>
            <a:r>
              <a:rPr lang="en-US" altLang="en-US" sz="2800" smtClean="0">
                <a:latin typeface="Times New Roman" pitchFamily="18" charset="0"/>
              </a:rPr>
              <a:t>For the most part, men and women had completely different roles</a:t>
            </a:r>
            <a:endParaRPr lang="en-US" altLang="en-US" sz="2800" b="1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b="1" u="sng" smtClean="0">
                <a:latin typeface="Times New Roman" pitchFamily="18" charset="0"/>
              </a:rPr>
              <a:t>Spartan Life- </a:t>
            </a:r>
            <a:r>
              <a:rPr lang="en-US" altLang="en-US" sz="2400" b="1" smtClean="0">
                <a:latin typeface="Times New Roman" pitchFamily="18" charset="0"/>
              </a:rPr>
              <a:t>Boys</a:t>
            </a:r>
            <a:endParaRPr lang="en-US" altLang="en-US" sz="240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latin typeface="Times New Roman" pitchFamily="18" charset="0"/>
              </a:rPr>
              <a:t>Daily activities consisted of military training </a:t>
            </a:r>
          </a:p>
          <a:p>
            <a:pPr lvl="3">
              <a:lnSpc>
                <a:spcPct val="90000"/>
              </a:lnSpc>
            </a:pPr>
            <a:r>
              <a:rPr lang="en-US" altLang="en-US" sz="1800" smtClean="0">
                <a:latin typeface="Times New Roman" pitchFamily="18" charset="0"/>
              </a:rPr>
              <a:t>Marching and fighting in all weather with only a tight tunic with no shoes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latin typeface="Times New Roman" pitchFamily="18" charset="0"/>
              </a:rPr>
              <a:t>Boys were removed from the house at 7 years old and trained until they turned 30 serving until age 60. 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latin typeface="Times New Roman" pitchFamily="18" charset="0"/>
              </a:rPr>
              <a:t>They ate black porridge. </a:t>
            </a:r>
          </a:p>
          <a:p>
            <a:pPr lvl="3">
              <a:lnSpc>
                <a:spcPct val="90000"/>
              </a:lnSpc>
            </a:pPr>
            <a:r>
              <a:rPr lang="en-US" altLang="en-US" sz="1800" smtClean="0">
                <a:latin typeface="Times New Roman" pitchFamily="18" charset="0"/>
              </a:rPr>
              <a:t>Those who were still hungry were encouraged to steal food, this created resourceful soldiers.</a:t>
            </a:r>
            <a:r>
              <a:rPr lang="en-US" altLang="en-US" sz="2400" smtClean="0">
                <a:latin typeface="Times New Roman" pitchFamily="18" charset="0"/>
              </a:rPr>
              <a:t> </a:t>
            </a:r>
          </a:p>
        </p:txBody>
      </p:sp>
      <p:pic>
        <p:nvPicPr>
          <p:cNvPr id="40964" name="Picture 7" descr="ANd9GcRzDNUdCH4KFz_xgMnMk1v9ne72AFTRfD_KqEQQIHWRSoqvzSTh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2667000"/>
            <a:ext cx="275272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9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Sparta Builds a Military State-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172200" cy="4525963"/>
          </a:xfrm>
        </p:spPr>
        <p:txBody>
          <a:bodyPr>
            <a:normAutofit fontScale="92500"/>
          </a:bodyPr>
          <a:lstStyle/>
          <a:p>
            <a:r>
              <a:rPr lang="en-US" altLang="en-US" b="1" u="sng" smtClean="0">
                <a:latin typeface="Times New Roman" pitchFamily="18" charset="0"/>
              </a:rPr>
              <a:t>The Girls-</a:t>
            </a:r>
            <a:r>
              <a:rPr lang="en-US" altLang="en-US" u="sng" smtClean="0">
                <a:latin typeface="Times New Roman" pitchFamily="18" charset="0"/>
              </a:rPr>
              <a:t>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Spartan women received some military training, while they also ran, wrestled and played sports. 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Like men, women were taught to place duty to Sparta above everything including family. </a:t>
            </a:r>
          </a:p>
          <a:p>
            <a:pPr lvl="3"/>
            <a:r>
              <a:rPr lang="en-US" altLang="en-US" sz="1800" smtClean="0">
                <a:latin typeface="Times New Roman" pitchFamily="18" charset="0"/>
              </a:rPr>
              <a:t>Legend has it that Spartan women would tell their husbands “come back with your shield or on it”.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Women also ran the family while the husbands were away which differed from Athens where women were supposed to remain out of sight and quietly raise children. </a:t>
            </a:r>
          </a:p>
        </p:txBody>
      </p:sp>
      <p:pic>
        <p:nvPicPr>
          <p:cNvPr id="41988" name="Picture 5" descr="ANd9GcTCjdTPLYLMriMP0VM4jmQWiTIoIVaDGMXwaOABBSIDVenHW0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362200"/>
            <a:ext cx="23288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8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The Persian Wars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800" smtClean="0"/>
          </a:p>
          <a:p>
            <a:pPr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</a:rPr>
              <a:t>The danger of the helot revolt led Sparta to become a military state, and struggles between rich and poor lead Athens to become a democracy.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</a:rPr>
              <a:t>However, the greatest threat to Greece was the threat of Persian invasion. </a:t>
            </a:r>
          </a:p>
        </p:txBody>
      </p:sp>
      <p:pic>
        <p:nvPicPr>
          <p:cNvPr id="43012" name="Picture 5" descr="ANd9GcQQ34aUwS0epuSJFBS09z9rqZvfXH2v2NGrD_JfpJHXlLOxGBR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4029075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3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</a:rPr>
              <a:t>The Persian Wars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6172200" cy="4525963"/>
          </a:xfrm>
        </p:spPr>
        <p:txBody>
          <a:bodyPr/>
          <a:lstStyle/>
          <a:p>
            <a:r>
              <a:rPr lang="en-US" altLang="en-US" sz="2800" b="1" u="sng" smtClean="0">
                <a:latin typeface="Times New Roman" pitchFamily="18" charset="0"/>
              </a:rPr>
              <a:t>A New Kind of Army Emerges-</a:t>
            </a:r>
            <a:endParaRPr lang="en-US" altLang="en-US" sz="2800" smtClean="0">
              <a:latin typeface="Times New Roman" pitchFamily="18" charset="0"/>
            </a:endParaRP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During the Dorian Age, only the rich could afford bronze spears, shields, breast plates, and chariots.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Iron later replaced Bronze which allowed ordinary citizens to purchase weapons and defend themselves. 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A new type of army formed comprised of rich merchants, artisans, and small land owners.</a:t>
            </a:r>
          </a:p>
          <a:p>
            <a:pPr lvl="1"/>
            <a:r>
              <a:rPr lang="en-US" altLang="en-US" sz="2400" b="1" u="sng" smtClean="0">
                <a:latin typeface="Times New Roman" pitchFamily="18" charset="0"/>
              </a:rPr>
              <a:t>Phalanx-</a:t>
            </a:r>
            <a:r>
              <a:rPr lang="en-US" altLang="en-US" sz="2400" smtClean="0">
                <a:latin typeface="Times New Roman" pitchFamily="18" charset="0"/>
              </a:rPr>
              <a:t>Foot soldiers standing side by side holding spears and shields. </a:t>
            </a:r>
          </a:p>
        </p:txBody>
      </p:sp>
      <p:pic>
        <p:nvPicPr>
          <p:cNvPr id="44036" name="Picture 5" descr="ANd9GcR2bOZuRb8B0FVILL7lQIVDLq7OWlLzo3JCItbhEnrwlV-IR1u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22525"/>
            <a:ext cx="275272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070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Section 2-Warring City-States-Part 2 </vt:lpstr>
      <vt:lpstr>Sparta Builds a Military State-</vt:lpstr>
      <vt:lpstr>Sparta Builds a Military State-</vt:lpstr>
      <vt:lpstr>Sparta Builds a Military State-</vt:lpstr>
      <vt:lpstr>Sparta Builds a Military State-</vt:lpstr>
      <vt:lpstr>Sparta Builds a Military State-</vt:lpstr>
      <vt:lpstr>Sparta Builds a Military State-</vt:lpstr>
      <vt:lpstr>The Persian Wars</vt:lpstr>
      <vt:lpstr>The Persian Wars</vt:lpstr>
      <vt:lpstr>The Persian Wars</vt:lpstr>
      <vt:lpstr>The Persian Wars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2-Warring City-States-Part 2 </dc:title>
  <dc:creator>Windows User</dc:creator>
  <cp:lastModifiedBy>Windows User</cp:lastModifiedBy>
  <cp:revision>1</cp:revision>
  <dcterms:created xsi:type="dcterms:W3CDTF">2014-09-15T18:33:26Z</dcterms:created>
  <dcterms:modified xsi:type="dcterms:W3CDTF">2014-09-15T18:34:10Z</dcterms:modified>
</cp:coreProperties>
</file>