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D060-021A-41A4-A95C-4C8E9690BFE9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D36F8-A88E-4125-9DA8-D702A45A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4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D060-021A-41A4-A95C-4C8E9690BFE9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D36F8-A88E-4125-9DA8-D702A45A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8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D060-021A-41A4-A95C-4C8E9690BFE9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D36F8-A88E-4125-9DA8-D702A45A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4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D060-021A-41A4-A95C-4C8E9690BFE9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D36F8-A88E-4125-9DA8-D702A45A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D060-021A-41A4-A95C-4C8E9690BFE9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D36F8-A88E-4125-9DA8-D702A45A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1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D060-021A-41A4-A95C-4C8E9690BFE9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D36F8-A88E-4125-9DA8-D702A45A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D060-021A-41A4-A95C-4C8E9690BFE9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D36F8-A88E-4125-9DA8-D702A45A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0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D060-021A-41A4-A95C-4C8E9690BFE9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D36F8-A88E-4125-9DA8-D702A45A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D060-021A-41A4-A95C-4C8E9690BFE9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D36F8-A88E-4125-9DA8-D702A45A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0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D060-021A-41A4-A95C-4C8E9690BFE9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D36F8-A88E-4125-9DA8-D702A45A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5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D060-021A-41A4-A95C-4C8E9690BFE9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D36F8-A88E-4125-9DA8-D702A45A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58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AD060-021A-41A4-A95C-4C8E9690BFE9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D36F8-A88E-4125-9DA8-D702A45A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07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dirty="0" smtClean="0">
                <a:latin typeface="Times New Roman" pitchFamily="18" charset="0"/>
              </a:rPr>
              <a:t>Section 2-Warring </a:t>
            </a:r>
            <a:r>
              <a:rPr lang="en-US" altLang="en-US" u="sng" dirty="0" smtClean="0">
                <a:latin typeface="Times New Roman" pitchFamily="18" charset="0"/>
              </a:rPr>
              <a:t>City-States PT. 1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  <p:pic>
        <p:nvPicPr>
          <p:cNvPr id="25603" name="Picture 5" descr="imgres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740275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73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u="sng" smtClean="0">
                <a:latin typeface="Times New Roman" pitchFamily="18" charset="0"/>
              </a:rPr>
              <a:t>Athens Builds a Limited Democracy-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r>
              <a:rPr lang="en-US" altLang="en-US" sz="2800" b="1" smtClean="0">
                <a:latin typeface="Times New Roman" pitchFamily="18" charset="0"/>
              </a:rPr>
              <a:t>The Girls-</a:t>
            </a:r>
            <a:r>
              <a:rPr lang="en-US" altLang="en-US" sz="2800" smtClean="0">
                <a:latin typeface="Times New Roman" pitchFamily="18" charset="0"/>
              </a:rPr>
              <a:t> 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Athenian girls did not go to school rather they learned from their mothers and other women at home. </a:t>
            </a:r>
          </a:p>
          <a:p>
            <a:pPr lvl="2"/>
            <a:r>
              <a:rPr lang="en-US" altLang="en-US" sz="2000" smtClean="0">
                <a:latin typeface="Times New Roman" pitchFamily="18" charset="0"/>
              </a:rPr>
              <a:t>Girls would learn about child rearing, weaving cloth, preparing meals, managing the household to become good wives and mothers. </a:t>
            </a:r>
          </a:p>
          <a:p>
            <a:pPr lvl="2"/>
            <a:r>
              <a:rPr lang="en-US" altLang="en-US" sz="2000" smtClean="0">
                <a:latin typeface="Times New Roman" pitchFamily="18" charset="0"/>
              </a:rPr>
              <a:t>Wealthy women learned to read and write. </a:t>
            </a:r>
            <a:endParaRPr lang="en-US" altLang="en-US" smtClean="0">
              <a:latin typeface="Times New Roman" pitchFamily="18" charset="0"/>
            </a:endParaRPr>
          </a:p>
        </p:txBody>
      </p:sp>
      <p:pic>
        <p:nvPicPr>
          <p:cNvPr id="34820" name="Picture 5" descr="wom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338" y="1905000"/>
            <a:ext cx="2659062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388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u="sng" smtClean="0">
                <a:latin typeface="Times New Roman" pitchFamily="18" charset="0"/>
              </a:rPr>
              <a:t>Rules and Order in Greek City-States-</a:t>
            </a:r>
            <a:r>
              <a:rPr lang="en-US" altLang="en-US" sz="4000" smtClean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7244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Times New Roman" pitchFamily="18" charset="0"/>
              </a:rPr>
              <a:t>By 750 B.C. the city-state or polis was the fundamental political unit in ancient Greece.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Times New Roman" pitchFamily="18" charset="0"/>
              </a:rPr>
              <a:t>Most polis’ controlled between 50 and 500 square miles of territory and contained fewer than 10,000 residents.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latin typeface="Times New Roman" pitchFamily="18" charset="0"/>
              </a:rPr>
              <a:t>Citizens gathered at the acropolis to discuss matters of city government. </a:t>
            </a:r>
          </a:p>
        </p:txBody>
      </p:sp>
      <p:pic>
        <p:nvPicPr>
          <p:cNvPr id="26628" name="Picture 9" descr="ANd9GcS6PlodabM8zQYsGNEiPE0HmwJADPq4uS4vjb5J3Cp0ieOU5f6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2362200"/>
            <a:ext cx="3848100" cy="255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536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u="sng" smtClean="0">
                <a:latin typeface="Times New Roman" pitchFamily="18" charset="0"/>
              </a:rPr>
              <a:t>Rules and Order in Greek City-States-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2578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b="1" u="sng" smtClean="0">
                <a:latin typeface="Times New Roman" pitchFamily="18" charset="0"/>
              </a:rPr>
              <a:t>Greek Political Structures-</a:t>
            </a:r>
            <a:r>
              <a:rPr lang="en-US" altLang="en-US" sz="2800" u="sng" smtClean="0">
                <a:latin typeface="Times New Roman" pitchFamily="18" charset="0"/>
              </a:rPr>
              <a:t> </a:t>
            </a:r>
            <a:r>
              <a:rPr lang="en-US" altLang="en-US" sz="2200" smtClean="0">
                <a:latin typeface="Times New Roman" pitchFamily="18" charset="0"/>
              </a:rPr>
              <a:t>Greek city states had several different forms of government. </a:t>
            </a:r>
          </a:p>
          <a:p>
            <a:r>
              <a:rPr lang="en-US" altLang="en-US" sz="2200" b="1" u="sng" smtClean="0">
                <a:latin typeface="Times New Roman" pitchFamily="18" charset="0"/>
              </a:rPr>
              <a:t>Monarchy-</a:t>
            </a:r>
            <a:r>
              <a:rPr lang="en-US" altLang="en-US" sz="2200" smtClean="0">
                <a:latin typeface="Times New Roman" pitchFamily="18" charset="0"/>
              </a:rPr>
              <a:t> </a:t>
            </a:r>
            <a:r>
              <a:rPr lang="en-US" altLang="en-US" sz="2200" smtClean="0">
                <a:latin typeface="Times New Roman" pitchFamily="18" charset="0"/>
                <a:cs typeface="Times New Roman" pitchFamily="18" charset="0"/>
              </a:rPr>
              <a:t>A government led by a single ruler. </a:t>
            </a:r>
          </a:p>
          <a:p>
            <a:pPr lvl="1"/>
            <a:r>
              <a:rPr lang="en-US" altLang="en-US" sz="2200" smtClean="0">
                <a:latin typeface="Times New Roman" pitchFamily="18" charset="0"/>
                <a:cs typeface="Times New Roman" pitchFamily="18" charset="0"/>
              </a:rPr>
              <a:t>Most often a king or a queen.</a:t>
            </a:r>
          </a:p>
          <a:p>
            <a:pPr>
              <a:lnSpc>
                <a:spcPct val="90000"/>
              </a:lnSpc>
            </a:pPr>
            <a:r>
              <a:rPr lang="en-US" altLang="en-US" sz="2200" b="1" u="sng" smtClean="0">
                <a:latin typeface="Times New Roman" pitchFamily="18" charset="0"/>
              </a:rPr>
              <a:t>Aristocracy-</a:t>
            </a:r>
            <a:r>
              <a:rPr lang="en-US" altLang="en-US" sz="2200" smtClean="0">
                <a:latin typeface="Times New Roman" pitchFamily="18" charset="0"/>
              </a:rPr>
              <a:t> A government ruled by a small group of noble land owning families.</a:t>
            </a:r>
          </a:p>
          <a:p>
            <a:pPr>
              <a:lnSpc>
                <a:spcPct val="90000"/>
              </a:lnSpc>
            </a:pPr>
            <a:r>
              <a:rPr lang="en-US" altLang="en-US" sz="2200" b="1" u="sng" smtClean="0">
                <a:latin typeface="Times New Roman" pitchFamily="18" charset="0"/>
              </a:rPr>
              <a:t>Oligarchy-</a:t>
            </a:r>
            <a:r>
              <a:rPr lang="en-US" altLang="en-US" sz="2200" smtClean="0">
                <a:latin typeface="Times New Roman" pitchFamily="18" charset="0"/>
              </a:rPr>
              <a:t> A government ruled by a few powerful people. </a:t>
            </a:r>
          </a:p>
          <a:p>
            <a:pPr>
              <a:lnSpc>
                <a:spcPct val="90000"/>
              </a:lnSpc>
            </a:pPr>
            <a:r>
              <a:rPr lang="en-US" altLang="en-US" sz="2200" b="1" u="sng" smtClean="0">
                <a:latin typeface="Times New Roman" pitchFamily="18" charset="0"/>
              </a:rPr>
              <a:t>Direct Democracy- </a:t>
            </a:r>
            <a:r>
              <a:rPr lang="en-US" altLang="en-US" sz="2200" smtClean="0">
                <a:latin typeface="Times New Roman" pitchFamily="18" charset="0"/>
                <a:cs typeface="Times New Roman" pitchFamily="18" charset="0"/>
              </a:rPr>
              <a:t>A form of government in which citizens ruled directly and not through representatives. </a:t>
            </a:r>
          </a:p>
        </p:txBody>
      </p:sp>
      <p:pic>
        <p:nvPicPr>
          <p:cNvPr id="27652" name="Picture 7" descr="ANd9GcSRAjK1PcnStN5m1uzaBLYViN3bjU1o75C9-6-59tLSLkO1lf2hU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209800"/>
            <a:ext cx="33528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165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u="sng" smtClean="0">
                <a:latin typeface="Times New Roman" pitchFamily="18" charset="0"/>
              </a:rPr>
              <a:t>Rules and Order in Greek City-States-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876800" cy="4525963"/>
          </a:xfrm>
        </p:spPr>
        <p:txBody>
          <a:bodyPr/>
          <a:lstStyle/>
          <a:p>
            <a:pPr eaLnBrk="1" hangingPunct="1"/>
            <a:r>
              <a:rPr lang="en-US" altLang="en-US" sz="2800" u="sng" smtClean="0">
                <a:latin typeface="Times New Roman" pitchFamily="18" charset="0"/>
              </a:rPr>
              <a:t>Tyrants Seize Power- </a:t>
            </a:r>
            <a:r>
              <a:rPr lang="en-US" altLang="en-US" sz="2800" smtClean="0">
                <a:latin typeface="Times New Roman" pitchFamily="18" charset="0"/>
              </a:rPr>
              <a:t>Powerful individuals called tyrants appealed to the commoners in order to gain political influence. </a:t>
            </a:r>
          </a:p>
          <a:p>
            <a:pPr lvl="1" eaLnBrk="1" hangingPunct="1"/>
            <a:r>
              <a:rPr lang="en-US" altLang="en-US" sz="2400" smtClean="0">
                <a:latin typeface="Times New Roman" pitchFamily="18" charset="0"/>
              </a:rPr>
              <a:t>They were neither harsh nor cruel; instead they worked for the good of ordinary citizens.</a:t>
            </a:r>
          </a:p>
          <a:p>
            <a:pPr lvl="2" eaLnBrk="1" hangingPunct="1"/>
            <a:r>
              <a:rPr lang="en-US" altLang="en-US" sz="2000" smtClean="0">
                <a:latin typeface="Times New Roman" pitchFamily="18" charset="0"/>
              </a:rPr>
              <a:t>Often set up building projects to provide jobs for those who supported them. </a:t>
            </a:r>
          </a:p>
        </p:txBody>
      </p:sp>
      <p:pic>
        <p:nvPicPr>
          <p:cNvPr id="28676" name="Picture 7" descr="ANd9GcRo5UbMkBpHjgpoBRAAy3gAjZsS1A6id-SXkl7fHK6NOZqbM44Y7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575" y="2057400"/>
            <a:ext cx="2994025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461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u="sng" smtClean="0">
                <a:latin typeface="Times New Roman" pitchFamily="18" charset="0"/>
              </a:rPr>
              <a:t>Athens Builds a Limited Democracy-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181600" cy="4525963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latin typeface="Times New Roman" pitchFamily="18" charset="0"/>
              </a:rPr>
              <a:t>To avoid political upheaval the Greeks moved towards democracy</a:t>
            </a:r>
          </a:p>
          <a:p>
            <a:pPr lvl="1" eaLnBrk="1" hangingPunct="1"/>
            <a:r>
              <a:rPr lang="en-US" altLang="en-US" sz="2400" smtClean="0">
                <a:latin typeface="Times New Roman" pitchFamily="18" charset="0"/>
              </a:rPr>
              <a:t> Citizens actively participate in    </a:t>
            </a:r>
          </a:p>
          <a:p>
            <a:pPr lvl="1" eaLnBrk="1" hangingPunct="1">
              <a:buFontTx/>
              <a:buNone/>
            </a:pPr>
            <a:r>
              <a:rPr lang="en-US" altLang="en-US" sz="2400" smtClean="0">
                <a:latin typeface="Times New Roman" pitchFamily="18" charset="0"/>
              </a:rPr>
              <a:t>     gov. </a:t>
            </a:r>
          </a:p>
          <a:p>
            <a:r>
              <a:rPr lang="en-US" altLang="en-US" sz="2800" b="1" u="sng" smtClean="0">
                <a:latin typeface="Times New Roman" pitchFamily="18" charset="0"/>
              </a:rPr>
              <a:t>Building Democracy- </a:t>
            </a:r>
            <a:r>
              <a:rPr lang="en-US" altLang="en-US" sz="2800" smtClean="0">
                <a:latin typeface="Times New Roman" pitchFamily="18" charset="0"/>
              </a:rPr>
              <a:t>The first step towards democracy occurred when Draco took power in 621 B.C. </a:t>
            </a:r>
          </a:p>
        </p:txBody>
      </p:sp>
      <p:pic>
        <p:nvPicPr>
          <p:cNvPr id="29700" name="Picture 5" descr="ANd9GcTFnBJzkRoNmsyI8z8gsJ4j7E4tNQ4FYLWJ0pAAH7tjPDytAO-aD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620963"/>
            <a:ext cx="3305175" cy="264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758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u="sng" smtClean="0">
                <a:latin typeface="Times New Roman" pitchFamily="18" charset="0"/>
              </a:rPr>
              <a:t>Athens Builds a Limited Democracy-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257800" cy="4525963"/>
          </a:xfrm>
        </p:spPr>
        <p:txBody>
          <a:bodyPr/>
          <a:lstStyle/>
          <a:p>
            <a:r>
              <a:rPr lang="en-US" altLang="en-US" sz="2800" smtClean="0">
                <a:latin typeface="Times New Roman" pitchFamily="18" charset="0"/>
              </a:rPr>
              <a:t>Draco developed a legal code that would allow all Athenians (rich and poor) to be considered equal under the law. 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Draco’s democratic code-</a:t>
            </a:r>
          </a:p>
          <a:p>
            <a:pPr lvl="2"/>
            <a:r>
              <a:rPr lang="en-US" altLang="en-US" sz="2000" smtClean="0">
                <a:latin typeface="Times New Roman" pitchFamily="18" charset="0"/>
              </a:rPr>
              <a:t>Dealt harshly with criminals and made the death penalty standard for practically every crime.</a:t>
            </a:r>
          </a:p>
          <a:p>
            <a:pPr lvl="2"/>
            <a:r>
              <a:rPr lang="en-US" altLang="en-US" sz="2000" smtClean="0">
                <a:latin typeface="Times New Roman" pitchFamily="18" charset="0"/>
              </a:rPr>
              <a:t>Upheld the practice of debt slavery</a:t>
            </a:r>
          </a:p>
        </p:txBody>
      </p:sp>
      <p:pic>
        <p:nvPicPr>
          <p:cNvPr id="30724" name="Picture 5" descr="ANd9GcQKtXKvRmzWgsB8jIXsr8rgIVCiwKvqgAxcfGzlbp2lhRepHtZ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588" y="1752600"/>
            <a:ext cx="2452687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913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u="sng" smtClean="0">
                <a:latin typeface="Times New Roman" pitchFamily="18" charset="0"/>
              </a:rPr>
              <a:t>Athens Builds a Limited Democracy-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9530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 u="sng" smtClean="0">
                <a:latin typeface="Times New Roman" pitchFamily="18" charset="0"/>
              </a:rPr>
              <a:t>Solon’s democratic reform 594 B.C.- </a:t>
            </a:r>
          </a:p>
          <a:p>
            <a:pPr lvl="2">
              <a:lnSpc>
                <a:spcPct val="80000"/>
              </a:lnSpc>
            </a:pPr>
            <a:r>
              <a:rPr lang="en-US" altLang="en-US" sz="2000" smtClean="0">
                <a:latin typeface="Times New Roman" pitchFamily="18" charset="0"/>
              </a:rPr>
              <a:t>Stated that no citizen should own another citizen, outlawed debt slavery.</a:t>
            </a:r>
          </a:p>
          <a:p>
            <a:pPr lvl="2">
              <a:lnSpc>
                <a:spcPct val="80000"/>
              </a:lnSpc>
            </a:pPr>
            <a:r>
              <a:rPr lang="en-US" altLang="en-US" sz="2000" smtClean="0">
                <a:latin typeface="Times New Roman" pitchFamily="18" charset="0"/>
              </a:rPr>
              <a:t> Organized all Athenians into four social classes according to wealth.</a:t>
            </a:r>
          </a:p>
          <a:p>
            <a:pPr lvl="3">
              <a:lnSpc>
                <a:spcPct val="80000"/>
              </a:lnSpc>
            </a:pPr>
            <a:r>
              <a:rPr lang="en-US" altLang="en-US" sz="1800" smtClean="0">
                <a:latin typeface="Times New Roman" pitchFamily="18" charset="0"/>
              </a:rPr>
              <a:t>Top three classes could hold political offices. </a:t>
            </a:r>
          </a:p>
          <a:p>
            <a:pPr lvl="2">
              <a:lnSpc>
                <a:spcPct val="80000"/>
              </a:lnSpc>
            </a:pPr>
            <a:r>
              <a:rPr lang="en-US" altLang="en-US" sz="2000" smtClean="0">
                <a:latin typeface="Times New Roman" pitchFamily="18" charset="0"/>
              </a:rPr>
              <a:t>All citizens regardless of class could participate in the Athenian assembly.</a:t>
            </a:r>
          </a:p>
          <a:p>
            <a:pPr lvl="2">
              <a:lnSpc>
                <a:spcPct val="80000"/>
              </a:lnSpc>
            </a:pPr>
            <a:r>
              <a:rPr lang="en-US" altLang="en-US" sz="2000" smtClean="0">
                <a:latin typeface="Times New Roman" pitchFamily="18" charset="0"/>
              </a:rPr>
              <a:t>Introduced the concept that any citizen could bring up charges against wrongdoers.</a:t>
            </a:r>
          </a:p>
        </p:txBody>
      </p:sp>
      <p:pic>
        <p:nvPicPr>
          <p:cNvPr id="31748" name="Picture 5" descr="ANd9GcQlLzirieeForT3mFgZjjrcQHgQu78eqBpnejhpwxKyTF68Ty-iC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133600"/>
            <a:ext cx="3438525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86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u="sng" smtClean="0">
                <a:latin typeface="Times New Roman" pitchFamily="18" charset="0"/>
              </a:rPr>
              <a:t>Athens Builds a Limited Democracy-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r>
              <a:rPr lang="en-US" altLang="en-US" sz="2800" smtClean="0">
                <a:latin typeface="Times New Roman" pitchFamily="18" charset="0"/>
              </a:rPr>
              <a:t>Under Cleisthenes citizenship was limited to a small number of Athenians. 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Free property owning adult males born in Athens were considered citizens. 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Women, slaves, and foreigners had relatively few rights. </a:t>
            </a:r>
          </a:p>
        </p:txBody>
      </p:sp>
      <p:pic>
        <p:nvPicPr>
          <p:cNvPr id="32772" name="Picture 7" descr="ANd9GcTdJXzvnYDQeLaC8XB73EfXDa4PoOTDn-YzeQ-jJPh-3YoPkEVt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05000"/>
            <a:ext cx="2847975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563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u="sng" smtClean="0">
                <a:latin typeface="Times New Roman" pitchFamily="18" charset="0"/>
              </a:rPr>
              <a:t>Athens Builds a Limited Democracy-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8768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 u="sng" smtClean="0">
                <a:latin typeface="Times New Roman" pitchFamily="18" charset="0"/>
              </a:rPr>
              <a:t>Athenian Education-</a:t>
            </a:r>
            <a:r>
              <a:rPr lang="en-US" altLang="en-US" sz="2800" smtClean="0">
                <a:latin typeface="Times New Roman" pitchFamily="18" charset="0"/>
              </a:rPr>
              <a:t>Only the sons of wealthy families received formal educations. </a:t>
            </a:r>
            <a:endParaRPr lang="en-US" altLang="en-US" sz="28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Times New Roman" pitchFamily="18" charset="0"/>
              </a:rPr>
              <a:t>Athenian Education: Boys-</a:t>
            </a:r>
            <a:endParaRPr lang="en-US" altLang="en-US" sz="2800" smtClean="0"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2400" smtClean="0">
                <a:latin typeface="Times New Roman" pitchFamily="18" charset="0"/>
              </a:rPr>
              <a:t>School started around the age of seven </a:t>
            </a:r>
          </a:p>
          <a:p>
            <a:pPr lvl="2">
              <a:lnSpc>
                <a:spcPct val="80000"/>
              </a:lnSpc>
            </a:pPr>
            <a:r>
              <a:rPr lang="en-US" altLang="en-US" sz="2000" smtClean="0">
                <a:latin typeface="Times New Roman" pitchFamily="18" charset="0"/>
              </a:rPr>
              <a:t>Focused on preparing boys to be good citizens. </a:t>
            </a:r>
          </a:p>
          <a:p>
            <a:pPr lvl="2">
              <a:lnSpc>
                <a:spcPct val="80000"/>
              </a:lnSpc>
            </a:pPr>
            <a:r>
              <a:rPr lang="en-US" altLang="en-US" sz="2000" smtClean="0">
                <a:latin typeface="Times New Roman" pitchFamily="18" charset="0"/>
              </a:rPr>
              <a:t>They studied grammar, poetry, history, math, and music. </a:t>
            </a:r>
          </a:p>
          <a:p>
            <a:pPr lvl="2">
              <a:lnSpc>
                <a:spcPct val="80000"/>
              </a:lnSpc>
            </a:pPr>
            <a:r>
              <a:rPr lang="en-US" altLang="en-US" sz="2000" smtClean="0">
                <a:latin typeface="Times New Roman" pitchFamily="18" charset="0"/>
              </a:rPr>
              <a:t>They also received training in logic and public speaking. </a:t>
            </a:r>
          </a:p>
          <a:p>
            <a:pPr lvl="2">
              <a:lnSpc>
                <a:spcPct val="80000"/>
              </a:lnSpc>
            </a:pPr>
            <a:r>
              <a:rPr lang="en-US" altLang="en-US" sz="2000" smtClean="0">
                <a:latin typeface="Times New Roman" pitchFamily="18" charset="0"/>
              </a:rPr>
              <a:t>Also part of each day was devoted to athletic activities.</a:t>
            </a:r>
          </a:p>
        </p:txBody>
      </p:sp>
      <p:pic>
        <p:nvPicPr>
          <p:cNvPr id="33796" name="Picture 5" descr="ANd9GcSVD1oFbdmdzz1cc708nOJz8u29HLR3HvZMccXhWss30NjGlLiH8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513" y="2133600"/>
            <a:ext cx="2973387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02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517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Section 2-Warring City-States PT. 1 </vt:lpstr>
      <vt:lpstr>Rules and Order in Greek City-States- </vt:lpstr>
      <vt:lpstr>Rules and Order in Greek City-States-</vt:lpstr>
      <vt:lpstr>Rules and Order in Greek City-States-</vt:lpstr>
      <vt:lpstr>Athens Builds a Limited Democracy-</vt:lpstr>
      <vt:lpstr>Athens Builds a Limited Democracy-</vt:lpstr>
      <vt:lpstr>Athens Builds a Limited Democracy-</vt:lpstr>
      <vt:lpstr>Athens Builds a Limited Democracy-</vt:lpstr>
      <vt:lpstr>Athens Builds a Limited Democracy-</vt:lpstr>
      <vt:lpstr>Athens Builds a Limited Democracy-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2-Warring City-States PT. 1 </dc:title>
  <dc:creator>Windows User</dc:creator>
  <cp:lastModifiedBy>Windows User</cp:lastModifiedBy>
  <cp:revision>1</cp:revision>
  <dcterms:created xsi:type="dcterms:W3CDTF">2014-09-11T14:27:52Z</dcterms:created>
  <dcterms:modified xsi:type="dcterms:W3CDTF">2014-09-11T14:28:30Z</dcterms:modified>
</cp:coreProperties>
</file>