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AF18A-DE04-47F0-A3F9-E52D9C0B1A7E}" type="datetimeFigureOut">
              <a:rPr lang="en-US" smtClean="0"/>
              <a:t>9/10/2014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972F4-3B02-41D6-AF07-6233D77A2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289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AF18A-DE04-47F0-A3F9-E52D9C0B1A7E}" type="datetimeFigureOut">
              <a:rPr lang="en-US" smtClean="0"/>
              <a:t>9/10/2014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972F4-3B02-41D6-AF07-6233D77A2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674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AF18A-DE04-47F0-A3F9-E52D9C0B1A7E}" type="datetimeFigureOut">
              <a:rPr lang="en-US" smtClean="0"/>
              <a:t>9/10/2014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972F4-3B02-41D6-AF07-6233D77A2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466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AF18A-DE04-47F0-A3F9-E52D9C0B1A7E}" type="datetimeFigureOut">
              <a:rPr lang="en-US" smtClean="0"/>
              <a:t>9/10/2014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972F4-3B02-41D6-AF07-6233D77A2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416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AF18A-DE04-47F0-A3F9-E52D9C0B1A7E}" type="datetimeFigureOut">
              <a:rPr lang="en-US" smtClean="0"/>
              <a:t>9/10/2014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972F4-3B02-41D6-AF07-6233D77A2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650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AF18A-DE04-47F0-A3F9-E52D9C0B1A7E}" type="datetimeFigureOut">
              <a:rPr lang="en-US" smtClean="0"/>
              <a:t>9/10/2014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972F4-3B02-41D6-AF07-6233D77A2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247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AF18A-DE04-47F0-A3F9-E52D9C0B1A7E}" type="datetimeFigureOut">
              <a:rPr lang="en-US" smtClean="0"/>
              <a:t>9/10/2014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972F4-3B02-41D6-AF07-6233D77A2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399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AF18A-DE04-47F0-A3F9-E52D9C0B1A7E}" type="datetimeFigureOut">
              <a:rPr lang="en-US" smtClean="0"/>
              <a:t>9/10/2014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972F4-3B02-41D6-AF07-6233D77A2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334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AF18A-DE04-47F0-A3F9-E52D9C0B1A7E}" type="datetimeFigureOut">
              <a:rPr lang="en-US" smtClean="0"/>
              <a:t>9/10/2014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972F4-3B02-41D6-AF07-6233D77A2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296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AF18A-DE04-47F0-A3F9-E52D9C0B1A7E}" type="datetimeFigureOut">
              <a:rPr lang="en-US" smtClean="0"/>
              <a:t>9/10/2014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972F4-3B02-41D6-AF07-6233D77A2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819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AF18A-DE04-47F0-A3F9-E52D9C0B1A7E}" type="datetimeFigureOut">
              <a:rPr lang="en-US" smtClean="0"/>
              <a:t>9/10/2014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972F4-3B02-41D6-AF07-6233D77A2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844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AF18A-DE04-47F0-A3F9-E52D9C0B1A7E}" type="datetimeFigureOut">
              <a:rPr lang="en-US" smtClean="0"/>
              <a:t>9/10/2014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972F4-3B02-41D6-AF07-6233D77A2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138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en-US" sz="4800" u="sng" dirty="0" smtClean="0">
                <a:latin typeface="Constantia" pitchFamily="18" charset="0"/>
              </a:rPr>
              <a:t>Bell Work</a:t>
            </a:r>
            <a:r>
              <a:rPr lang="en-US" altLang="en-US" sz="4000" dirty="0" smtClean="0">
                <a:latin typeface="Constantia" pitchFamily="18" charset="0"/>
              </a:rPr>
              <a:t/>
            </a:r>
            <a:br>
              <a:rPr lang="en-US" altLang="en-US" sz="4000" dirty="0" smtClean="0">
                <a:latin typeface="Constantia" pitchFamily="18" charset="0"/>
              </a:rPr>
            </a:br>
            <a:r>
              <a:rPr lang="en-US" altLang="en-US" sz="3600" dirty="0" smtClean="0">
                <a:latin typeface="Constantia" pitchFamily="18" charset="0"/>
              </a:rPr>
              <a:t>Wednesday </a:t>
            </a:r>
            <a:r>
              <a:rPr lang="en-US" altLang="en-US" sz="3600" dirty="0" smtClean="0">
                <a:latin typeface="Constantia" pitchFamily="18" charset="0"/>
              </a:rPr>
              <a:t>9/10</a:t>
            </a:r>
            <a:endParaRPr lang="en-US" altLang="en-US" sz="3600" dirty="0" smtClean="0"/>
          </a:p>
        </p:txBody>
      </p:sp>
      <p:sp>
        <p:nvSpPr>
          <p:cNvPr id="5123" name="Content Placeholder 2"/>
          <p:cNvSpPr>
            <a:spLocks noGrp="1"/>
          </p:cNvSpPr>
          <p:nvPr>
            <p:ph idx="4294967295"/>
          </p:nvPr>
        </p:nvSpPr>
        <p:spPr/>
        <p:txBody>
          <a:bodyPr>
            <a:normAutofit fontScale="92500" lnSpcReduction="10000"/>
          </a:bodyPr>
          <a:lstStyle/>
          <a:p>
            <a:pPr algn="ctr" eaLnBrk="1" hangingPunct="1">
              <a:buFontTx/>
              <a:buNone/>
            </a:pPr>
            <a:r>
              <a:rPr lang="en-US" altLang="en-US" u="sng" smtClean="0">
                <a:latin typeface="Times New Roman" pitchFamily="18" charset="0"/>
                <a:cs typeface="Times New Roman" pitchFamily="18" charset="0"/>
              </a:rPr>
              <a:t>Look in your book beginning on page 123       and begin </a:t>
            </a:r>
            <a:r>
              <a:rPr lang="en-US" altLang="en-US" b="1" i="1" u="sng" smtClean="0">
                <a:latin typeface="Times New Roman" pitchFamily="18" charset="0"/>
                <a:cs typeface="Times New Roman" pitchFamily="18" charset="0"/>
              </a:rPr>
              <a:t>reading</a:t>
            </a:r>
            <a:r>
              <a:rPr lang="en-US" altLang="en-US" u="sng" smtClean="0">
                <a:latin typeface="Times New Roman" pitchFamily="18" charset="0"/>
                <a:cs typeface="Times New Roman" pitchFamily="18" charset="0"/>
              </a:rPr>
              <a:t> to find the answers</a:t>
            </a:r>
            <a:endParaRPr lang="en-US" altLang="en-US" smtClean="0"/>
          </a:p>
          <a:p>
            <a:pPr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1. Who was the most famous of all the Greek story tellers? </a:t>
            </a:r>
          </a:p>
          <a:p>
            <a:pPr eaLnBrk="1" hangingPunct="1"/>
            <a:endParaRPr lang="en-US" altLang="en-US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2. What are epics (a.k.a. Epic Poems)? </a:t>
            </a:r>
          </a:p>
          <a:p>
            <a:pPr eaLnBrk="1" hangingPunct="1"/>
            <a:endParaRPr lang="en-US" altLang="en-US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3. What did the Greeks attempt to understand through the use of myths? </a:t>
            </a:r>
          </a:p>
        </p:txBody>
      </p:sp>
    </p:spTree>
    <p:extLst>
      <p:ext uri="{BB962C8B-B14F-4D97-AF65-F5344CB8AC3E}">
        <p14:creationId xmlns:p14="http://schemas.microsoft.com/office/powerpoint/2010/main" val="346706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u="sng" smtClean="0">
                <a:latin typeface="Times New Roman" pitchFamily="18" charset="0"/>
              </a:rPr>
              <a:t>Mycenaean Civilization Develops</a:t>
            </a:r>
            <a:r>
              <a:rPr lang="en-US" altLang="en-US" sz="4000" u="sng" smtClean="0">
                <a:latin typeface="Times New Roman" pitchFamily="18" charset="0"/>
              </a:rPr>
              <a:t>-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953000" cy="4876800"/>
          </a:xfrm>
        </p:spPr>
        <p:txBody>
          <a:bodyPr/>
          <a:lstStyle/>
          <a:p>
            <a:pPr eaLnBrk="1" hangingPunct="1"/>
            <a:r>
              <a:rPr lang="en-US" altLang="en-US" sz="2800" u="sng" smtClean="0">
                <a:latin typeface="Times New Roman" pitchFamily="18" charset="0"/>
              </a:rPr>
              <a:t>Contact with the Minoans- </a:t>
            </a:r>
          </a:p>
          <a:p>
            <a:pPr lvl="1" eaLnBrk="1" hangingPunct="1"/>
            <a:r>
              <a:rPr lang="en-US" altLang="en-US" sz="2400" smtClean="0">
                <a:latin typeface="Times New Roman" pitchFamily="18" charset="0"/>
              </a:rPr>
              <a:t>Either through trade or war the Mycenaean’s came into contact with the Minoans. </a:t>
            </a:r>
          </a:p>
          <a:p>
            <a:pPr lvl="2" eaLnBrk="1" hangingPunct="1"/>
            <a:r>
              <a:rPr lang="en-US" altLang="en-US" sz="2000" smtClean="0">
                <a:latin typeface="Times New Roman" pitchFamily="18" charset="0"/>
              </a:rPr>
              <a:t>This showed the Mycenaean’s the value of seaborne trade. </a:t>
            </a:r>
          </a:p>
          <a:p>
            <a:pPr lvl="1" eaLnBrk="1" hangingPunct="1"/>
            <a:r>
              <a:rPr lang="en-US" altLang="en-US" sz="2400" smtClean="0">
                <a:latin typeface="Times New Roman" pitchFamily="18" charset="0"/>
              </a:rPr>
              <a:t>They sailed through the eastern Mediterranean making stops at the Algerian islands, costal Anatolia and the ports of Syria, Egypt, Italy, and Crete.</a:t>
            </a:r>
          </a:p>
        </p:txBody>
      </p:sp>
      <p:pic>
        <p:nvPicPr>
          <p:cNvPr id="14340" name="Picture 5" descr="fisherman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76400"/>
            <a:ext cx="2590800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558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u="sng" smtClean="0">
                <a:latin typeface="Times New Roman" pitchFamily="18" charset="0"/>
              </a:rPr>
              <a:t>Mycenaean Civilization Develops</a:t>
            </a:r>
            <a:r>
              <a:rPr lang="en-US" altLang="en-US" sz="4000" u="sng" smtClean="0">
                <a:latin typeface="Times New Roman" pitchFamily="18" charset="0"/>
              </a:rPr>
              <a:t>-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5720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>
                <a:latin typeface="Times New Roman" pitchFamily="18" charset="0"/>
              </a:rPr>
              <a:t>The Mycenaean’s also adapted to the Minoan writing system to the Greek language. </a:t>
            </a:r>
          </a:p>
          <a:p>
            <a:pPr eaLnBrk="1" hangingPunct="1">
              <a:lnSpc>
                <a:spcPct val="90000"/>
              </a:lnSpc>
            </a:pPr>
            <a:endParaRPr lang="en-US" altLang="en-US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mtClean="0">
                <a:latin typeface="Times New Roman" pitchFamily="18" charset="0"/>
              </a:rPr>
              <a:t>The Minoan’s heavily influenced Greek religious practices, art, politics, and literature. </a:t>
            </a:r>
          </a:p>
        </p:txBody>
      </p:sp>
      <p:pic>
        <p:nvPicPr>
          <p:cNvPr id="15364" name="Picture 5" descr="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447800"/>
            <a:ext cx="3514725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578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u="sng" smtClean="0">
                <a:latin typeface="Times New Roman" pitchFamily="18" charset="0"/>
              </a:rPr>
              <a:t>Mycenaean Civilization Develops</a:t>
            </a:r>
            <a:r>
              <a:rPr lang="en-US" altLang="en-US" sz="4000" u="sng" smtClean="0">
                <a:latin typeface="Times New Roman" pitchFamily="18" charset="0"/>
              </a:rPr>
              <a:t>-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41960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600" b="1" u="sng" smtClean="0">
                <a:latin typeface="Times New Roman" pitchFamily="18" charset="0"/>
              </a:rPr>
              <a:t>The Trojan War-</a:t>
            </a:r>
            <a:r>
              <a:rPr lang="en-US" altLang="en-US" sz="2600" u="sng" smtClean="0">
                <a:latin typeface="Times New Roman" pitchFamily="18" charset="0"/>
              </a:rPr>
              <a:t> </a:t>
            </a:r>
            <a:r>
              <a:rPr lang="en-US" altLang="en-US" sz="2600" smtClean="0">
                <a:latin typeface="Times New Roman" pitchFamily="18" charset="0"/>
              </a:rPr>
              <a:t>During the 1200’s B.C. the Mycenaean’s fought a ten-year war against the city of Troy.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600" smtClean="0">
                <a:latin typeface="Times New Roman" pitchFamily="18" charset="0"/>
              </a:rPr>
              <a:t>The Greek army besieged and destroyed Troy because they believed a Trojan prince Paris had kidnapped Helen.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200" smtClean="0">
                <a:latin typeface="Times New Roman" pitchFamily="18" charset="0"/>
              </a:rPr>
              <a:t>The Trojan warriors hid in a giant wooden horse and attacking the city while they were asleep. </a:t>
            </a:r>
          </a:p>
        </p:txBody>
      </p:sp>
      <p:pic>
        <p:nvPicPr>
          <p:cNvPr id="16388" name="Picture 5" descr="helenoftro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638" y="1600200"/>
            <a:ext cx="3446462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505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trojanhor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942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u="sng" smtClean="0">
                <a:latin typeface="Times New Roman" pitchFamily="18" charset="0"/>
              </a:rPr>
              <a:t>Greek Culture Declines Under the Dorian’s-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Times New Roman" pitchFamily="18" charset="0"/>
              </a:rPr>
              <a:t>The Dorians were far less advanced than the Mycenaean’s. Their economy collapsed and trade eventually came to a standstill. </a:t>
            </a:r>
          </a:p>
          <a:p>
            <a:pPr eaLnBrk="1" hangingPunct="1"/>
            <a:r>
              <a:rPr lang="en-US" altLang="en-US" smtClean="0">
                <a:latin typeface="Times New Roman" pitchFamily="18" charset="0"/>
              </a:rPr>
              <a:t>Most importantly historians believe that the Greeks appear to have temporarily lost the art of writing during the Dorian Age. </a:t>
            </a:r>
          </a:p>
          <a:p>
            <a:pPr lvl="1" eaLnBrk="1" hangingPunct="1"/>
            <a:r>
              <a:rPr lang="en-US" altLang="en-US" smtClean="0">
                <a:latin typeface="Times New Roman" pitchFamily="18" charset="0"/>
              </a:rPr>
              <a:t>No written record exists for a 400-year period between 1150 and 750 B.C. </a:t>
            </a:r>
          </a:p>
          <a:p>
            <a:pPr lvl="1" eaLnBrk="1" hangingPunct="1"/>
            <a:r>
              <a:rPr lang="en-US" altLang="en-US" smtClean="0">
                <a:latin typeface="Times New Roman" pitchFamily="18" charset="0"/>
              </a:rPr>
              <a:t>So little is known about this part of Greek history. </a:t>
            </a:r>
          </a:p>
        </p:txBody>
      </p:sp>
    </p:spTree>
    <p:extLst>
      <p:ext uri="{BB962C8B-B14F-4D97-AF65-F5344CB8AC3E}">
        <p14:creationId xmlns:p14="http://schemas.microsoft.com/office/powerpoint/2010/main" val="159951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u="sng" smtClean="0">
                <a:latin typeface="Times New Roman" pitchFamily="18" charset="0"/>
              </a:rPr>
              <a:t>Greek Culture Declines Under the Dorian’s-</a:t>
            </a:r>
            <a:r>
              <a:rPr lang="en-US" altLang="en-US" sz="4000" smtClean="0"/>
              <a:t>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486400" cy="5257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b="1" u="sng" smtClean="0">
                <a:latin typeface="Times New Roman" pitchFamily="18" charset="0"/>
              </a:rPr>
              <a:t>Epics of Homer-</a:t>
            </a:r>
            <a:endParaRPr lang="en-US" altLang="en-US" sz="2800" u="sng" smtClean="0">
              <a:latin typeface="Times New Roman" pitchFamily="18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en-US" smtClean="0">
                <a:latin typeface="Times New Roman" pitchFamily="18" charset="0"/>
              </a:rPr>
              <a:t>According to Greek tradition the greatest story teller was a blind man named Homer.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mtClean="0">
                <a:latin typeface="Times New Roman" pitchFamily="18" charset="0"/>
              </a:rPr>
              <a:t>The Trojan War serves as the backdrop to one of his greatest epic poems the Iliad. 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2800" smtClean="0">
                <a:latin typeface="Times New Roman" pitchFamily="18" charset="0"/>
              </a:rPr>
              <a:t>The poem focuses on Hector’s pursuit of the Greek ideal of arête meaning virtue or excellence. </a:t>
            </a:r>
          </a:p>
        </p:txBody>
      </p:sp>
      <p:pic>
        <p:nvPicPr>
          <p:cNvPr id="20484" name="Picture 6" descr="220px-Homer_British_Muse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57400"/>
            <a:ext cx="2760663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706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u="sng" smtClean="0">
                <a:latin typeface="Times New Roman" pitchFamily="18" charset="0"/>
              </a:rPr>
              <a:t>Greek Culture Declines Under the Dorian’s-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257800" cy="4724400"/>
          </a:xfrm>
        </p:spPr>
        <p:txBody>
          <a:bodyPr/>
          <a:lstStyle/>
          <a:p>
            <a:pPr eaLnBrk="1" hangingPunct="1"/>
            <a:r>
              <a:rPr lang="en-US" altLang="en-US" b="1" u="sng" smtClean="0">
                <a:latin typeface="Times New Roman" pitchFamily="18" charset="0"/>
              </a:rPr>
              <a:t>Greeks Create Myths-</a:t>
            </a:r>
            <a:r>
              <a:rPr lang="en-US" altLang="en-US" u="sng" smtClean="0">
                <a:latin typeface="Times New Roman" pitchFamily="18" charset="0"/>
              </a:rPr>
              <a:t> </a:t>
            </a:r>
            <a:r>
              <a:rPr lang="en-US" altLang="en-US" smtClean="0">
                <a:latin typeface="Times New Roman" pitchFamily="18" charset="0"/>
              </a:rPr>
              <a:t>The Greeks developed a rich set of myths, about their gods. </a:t>
            </a:r>
          </a:p>
          <a:p>
            <a:pPr lvl="1" eaLnBrk="1" hangingPunct="1"/>
            <a:r>
              <a:rPr lang="en-US" altLang="en-US" sz="3200" smtClean="0">
                <a:latin typeface="Times New Roman" pitchFamily="18" charset="0"/>
              </a:rPr>
              <a:t>Through these myths the Greeks sought to understand the mysteries of nature, the power of human passions, and even the changing seasons. </a:t>
            </a:r>
          </a:p>
        </p:txBody>
      </p:sp>
      <p:pic>
        <p:nvPicPr>
          <p:cNvPr id="21508" name="Picture 5" descr="Poseidon-greek-mythology-687130_927_93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981200"/>
            <a:ext cx="3130550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264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u="sng" smtClean="0">
                <a:latin typeface="Times New Roman" pitchFamily="18" charset="0"/>
              </a:rPr>
              <a:t>Greek Gods</a:t>
            </a:r>
            <a:r>
              <a:rPr lang="en-US" altLang="en-US" smtClean="0"/>
              <a:t> 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2532" name="Picture 5" descr="OlymNa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144000" cy="535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244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u="sng" smtClean="0">
                <a:latin typeface="Times New Roman" pitchFamily="18" charset="0"/>
              </a:rPr>
              <a:t>Greek Culture Declines Under the Dorian’s-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562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smtClean="0">
                <a:latin typeface="Times New Roman" pitchFamily="18" charset="0"/>
              </a:rPr>
              <a:t>The Greeks attributed human characteristics such as greed, love hate and jealousy to their gods.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>
                <a:latin typeface="Times New Roman" pitchFamily="18" charset="0"/>
              </a:rPr>
              <a:t>The gods quarreled like humans except they lived forever.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>
                <a:latin typeface="Times New Roman" pitchFamily="18" charset="0"/>
              </a:rPr>
              <a:t>Zeus was the king of the gods, living on Mount Olympus with his wife Hera. Hera was jealous of Zeus’s affairs with human women (resulting in the birth of Hercules).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>
                <a:latin typeface="Times New Roman" pitchFamily="18" charset="0"/>
              </a:rPr>
              <a:t>The city of Athens was named after Athena Zeus’s daughter the goddess of wisdom. </a:t>
            </a:r>
          </a:p>
        </p:txBody>
      </p:sp>
      <p:pic>
        <p:nvPicPr>
          <p:cNvPr id="23556" name="Picture 5" descr="Hercules-Ph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788" y="1676400"/>
            <a:ext cx="3097212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271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u="sng" smtClean="0">
                <a:latin typeface="Times New Roman" pitchFamily="18" charset="0"/>
              </a:rPr>
              <a:t>Rules and Order in Greek City-States-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2578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b="1" dirty="0" smtClean="0">
                <a:latin typeface="Times New Roman" pitchFamily="18" charset="0"/>
              </a:rPr>
              <a:t>Greek Political Structures-</a:t>
            </a:r>
            <a:r>
              <a:rPr lang="en-US" altLang="en-US" sz="2800" dirty="0" smtClean="0">
                <a:latin typeface="Times New Roman" pitchFamily="18" charset="0"/>
              </a:rPr>
              <a:t> Greek city states had several different forms of government. </a:t>
            </a:r>
          </a:p>
          <a:p>
            <a:pPr lvl="1">
              <a:lnSpc>
                <a:spcPct val="90000"/>
              </a:lnSpc>
            </a:pPr>
            <a:r>
              <a:rPr lang="en-US" altLang="en-US" sz="2400" b="1" u="sng" dirty="0" smtClean="0">
                <a:latin typeface="Times New Roman" pitchFamily="18" charset="0"/>
              </a:rPr>
              <a:t>Monarchy-</a:t>
            </a:r>
            <a:r>
              <a:rPr lang="en-US" altLang="en-US" sz="2400" dirty="0" smtClean="0">
                <a:latin typeface="Times New Roman" pitchFamily="18" charset="0"/>
              </a:rPr>
              <a:t> Single ruler (King)</a:t>
            </a:r>
          </a:p>
          <a:p>
            <a:pPr lvl="1">
              <a:lnSpc>
                <a:spcPct val="90000"/>
              </a:lnSpc>
            </a:pPr>
            <a:r>
              <a:rPr lang="en-US" altLang="en-US" sz="2400" b="1" u="sng" dirty="0" smtClean="0">
                <a:latin typeface="Times New Roman" pitchFamily="18" charset="0"/>
              </a:rPr>
              <a:t>Aristocracy-</a:t>
            </a:r>
            <a:r>
              <a:rPr lang="en-US" altLang="en-US" sz="2400" dirty="0" smtClean="0">
                <a:latin typeface="Times New Roman" pitchFamily="18" charset="0"/>
              </a:rPr>
              <a:t> A government ruled by a small group of noble land owning families.</a:t>
            </a:r>
          </a:p>
          <a:p>
            <a:pPr lvl="1">
              <a:lnSpc>
                <a:spcPct val="90000"/>
              </a:lnSpc>
            </a:pPr>
            <a:r>
              <a:rPr lang="en-US" altLang="en-US" sz="2400" b="1" u="sng" dirty="0" smtClean="0">
                <a:latin typeface="Times New Roman" pitchFamily="18" charset="0"/>
              </a:rPr>
              <a:t>Oligarchy-</a:t>
            </a:r>
            <a:r>
              <a:rPr lang="en-US" altLang="en-US" sz="2400" dirty="0" smtClean="0">
                <a:latin typeface="Times New Roman" pitchFamily="18" charset="0"/>
              </a:rPr>
              <a:t> A government ruled by a few powerful people. </a:t>
            </a:r>
          </a:p>
          <a:p>
            <a:pPr lvl="1">
              <a:lnSpc>
                <a:spcPct val="90000"/>
              </a:lnSpc>
            </a:pPr>
            <a:r>
              <a:rPr lang="en-US" altLang="en-US" sz="2400" b="1" u="sng" dirty="0" smtClean="0">
                <a:latin typeface="Times New Roman" pitchFamily="18" charset="0"/>
              </a:rPr>
              <a:t>(Direct) Democracy- </a:t>
            </a:r>
            <a:r>
              <a:rPr lang="en-US" altLang="en-US" sz="2400" dirty="0" smtClean="0">
                <a:latin typeface="Times New Roman" pitchFamily="18" charset="0"/>
              </a:rPr>
              <a:t>State ruled by its people.</a:t>
            </a:r>
          </a:p>
        </p:txBody>
      </p:sp>
      <p:pic>
        <p:nvPicPr>
          <p:cNvPr id="27652" name="Picture 7" descr="ANd9GcSRAjK1PcnStN5m1uzaBLYViN3bjU1o75C9-6-59tLSLkO1lf2hU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209800"/>
            <a:ext cx="3352800" cy="259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6815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sz="4800" u="sng" smtClean="0">
                <a:latin typeface="Times New Roman" pitchFamily="18" charset="0"/>
              </a:rPr>
              <a:t>Classical Greece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943600"/>
            <a:ext cx="6400800" cy="6096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pitchFamily="18" charset="0"/>
              </a:rPr>
              <a:t>Chapter 5</a:t>
            </a:r>
          </a:p>
        </p:txBody>
      </p:sp>
      <p:pic>
        <p:nvPicPr>
          <p:cNvPr id="6148" name="Picture 5" descr="tyrannocid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524000"/>
            <a:ext cx="6015038" cy="411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924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4000" u="sng" smtClean="0">
                <a:latin typeface="Times New Roman" pitchFamily="18" charset="0"/>
              </a:rPr>
              <a:t>Section 1- Cultures of the Mountain and the Sea</a:t>
            </a:r>
            <a:r>
              <a:rPr lang="en-US" altLang="en-US" sz="4000" smtClean="0"/>
              <a:t> </a:t>
            </a:r>
          </a:p>
        </p:txBody>
      </p:sp>
      <p:pic>
        <p:nvPicPr>
          <p:cNvPr id="7171" name="Picture 5" descr="3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76400"/>
            <a:ext cx="5715000" cy="430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486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smtClean="0">
                <a:latin typeface="Times New Roman" pitchFamily="18" charset="0"/>
              </a:rPr>
              <a:t>Geography Shapes Greek Life-</a:t>
            </a:r>
            <a:r>
              <a:rPr lang="en-US" altLang="en-US" smtClean="0"/>
              <a:t>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4260850" cy="4525963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pitchFamily="18" charset="0"/>
              </a:rPr>
              <a:t>Ancient Greece was mainly a mountain peninsula jetting out into the Mediterranean Sea. </a:t>
            </a:r>
          </a:p>
          <a:p>
            <a:pPr lvl="1" eaLnBrk="1" hangingPunct="1"/>
            <a:r>
              <a:rPr lang="en-US" altLang="en-US" smtClean="0">
                <a:latin typeface="Times New Roman" pitchFamily="18" charset="0"/>
              </a:rPr>
              <a:t>Containing roughly 2,000 islands in the Aegean and Ionian seas.</a:t>
            </a:r>
          </a:p>
        </p:txBody>
      </p:sp>
      <p:pic>
        <p:nvPicPr>
          <p:cNvPr id="8196" name="Picture 5" descr="ancient-greece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828800"/>
            <a:ext cx="3971925" cy="368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820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smtClean="0">
                <a:latin typeface="Times New Roman" pitchFamily="18" charset="0"/>
              </a:rPr>
              <a:t>Geography Shapes Greek Life-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2672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b="1" u="sng" smtClean="0">
                <a:latin typeface="Times New Roman" pitchFamily="18" charset="0"/>
              </a:rPr>
              <a:t>The Sea</a:t>
            </a:r>
            <a:r>
              <a:rPr lang="en-US" altLang="en-US" sz="2800" u="sng" smtClean="0">
                <a:latin typeface="Times New Roman" pitchFamily="18" charset="0"/>
              </a:rPr>
              <a:t>- </a:t>
            </a:r>
            <a:r>
              <a:rPr lang="en-US" altLang="en-US" sz="2800" smtClean="0">
                <a:latin typeface="Times New Roman" pitchFamily="18" charset="0"/>
              </a:rPr>
              <a:t>The Greeks rarely had to travel more than 85 miles in order to reach the coastline.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>
                <a:latin typeface="Times New Roman" pitchFamily="18" charset="0"/>
              </a:rPr>
              <a:t>As a result the Greeks became skilled sailors, and linked them with other societies.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>
                <a:latin typeface="Times New Roman" pitchFamily="18" charset="0"/>
              </a:rPr>
              <a:t>Due to the fact that Greece lacked natural resources trade became a vital part of Greek life.</a:t>
            </a:r>
          </a:p>
        </p:txBody>
      </p:sp>
      <p:pic>
        <p:nvPicPr>
          <p:cNvPr id="9220" name="Picture 5" descr="imagem-13224943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371600"/>
            <a:ext cx="3333750" cy="43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688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smtClean="0">
                <a:latin typeface="Times New Roman" pitchFamily="18" charset="0"/>
              </a:rPr>
              <a:t>Geography Shapes Greek Life-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42672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b="1" u="sng" smtClean="0">
                <a:latin typeface="Times New Roman" pitchFamily="18" charset="0"/>
              </a:rPr>
              <a:t>The Land</a:t>
            </a:r>
            <a:r>
              <a:rPr lang="en-US" altLang="en-US" sz="2800" u="sng" smtClean="0">
                <a:latin typeface="Times New Roman" pitchFamily="18" charset="0"/>
              </a:rPr>
              <a:t>- </a:t>
            </a:r>
            <a:r>
              <a:rPr lang="en-US" altLang="en-US" sz="2800" smtClean="0">
                <a:latin typeface="Times New Roman" pitchFamily="18" charset="0"/>
              </a:rPr>
              <a:t>Rugged Mountains covered three-fourths of ancient Greece dividing it into several different regions.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>
                <a:latin typeface="Times New Roman" pitchFamily="18" charset="0"/>
              </a:rPr>
              <a:t>These mountains caused Greece to developed small independent communities instead of a large central government. </a:t>
            </a:r>
          </a:p>
        </p:txBody>
      </p:sp>
      <p:pic>
        <p:nvPicPr>
          <p:cNvPr id="10244" name="Picture 5" descr="3232444874_8c999b1bb6_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133600"/>
            <a:ext cx="3810000" cy="253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51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u="sng" smtClean="0">
                <a:latin typeface="Times New Roman" pitchFamily="18" charset="0"/>
              </a:rPr>
              <a:t>Mycenaean Civilization Develops</a:t>
            </a:r>
            <a:r>
              <a:rPr lang="en-US" altLang="en-US" sz="4000" u="sng" smtClean="0">
                <a:latin typeface="Times New Roman" pitchFamily="18" charset="0"/>
              </a:rPr>
              <a:t>-</a:t>
            </a:r>
            <a:r>
              <a:rPr lang="en-US" altLang="en-US" sz="4000" smtClean="0"/>
              <a:t>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953000" cy="452596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mtClean="0">
                <a:latin typeface="Times New Roman" pitchFamily="18" charset="0"/>
              </a:rPr>
              <a:t>Mycenaean’s were Indo-European immigrants who settled on the Greek mainland around 2000 B.C. Their leading city was named Mycenae. </a:t>
            </a:r>
          </a:p>
          <a:p>
            <a:pPr lvl="1" eaLnBrk="1" hangingPunct="1"/>
            <a:r>
              <a:rPr lang="en-US" altLang="en-US" smtClean="0">
                <a:latin typeface="Times New Roman" pitchFamily="18" charset="0"/>
              </a:rPr>
              <a:t>Mycenae was located in Southern-Greece on a rocky ridge with a protective wall 20 feet thick. </a:t>
            </a:r>
          </a:p>
        </p:txBody>
      </p:sp>
      <p:pic>
        <p:nvPicPr>
          <p:cNvPr id="1126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981200"/>
            <a:ext cx="3251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594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u="sng" smtClean="0">
                <a:latin typeface="Times New Roman" pitchFamily="18" charset="0"/>
                <a:cs typeface="Times New Roman" pitchFamily="18" charset="0"/>
              </a:rPr>
              <a:t>Ancient Mycenae 1600-1100 B.C. </a:t>
            </a: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0"/>
            <a:ext cx="83058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537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u="sng" smtClean="0">
                <a:latin typeface="Times New Roman" pitchFamily="18" charset="0"/>
                <a:cs typeface="Times New Roman" pitchFamily="18" charset="0"/>
              </a:rPr>
              <a:t>Ancient Mycenae 1600-1100 B.C. </a:t>
            </a:r>
          </a:p>
        </p:txBody>
      </p:sp>
      <p:pic>
        <p:nvPicPr>
          <p:cNvPr id="13315" name="Picture 2" descr="http://mythagora.com/encyctxt/txtrefm/images/mycenae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423988"/>
            <a:ext cx="6667500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829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714</Words>
  <Application>Microsoft Office PowerPoint</Application>
  <PresentationFormat>On-screen Show (4:3)</PresentationFormat>
  <Paragraphs>63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Bell Work Wednesday 9/10</vt:lpstr>
      <vt:lpstr>Classical Greece</vt:lpstr>
      <vt:lpstr>Section 1- Cultures of the Mountain and the Sea </vt:lpstr>
      <vt:lpstr>Geography Shapes Greek Life- </vt:lpstr>
      <vt:lpstr>Geography Shapes Greek Life-</vt:lpstr>
      <vt:lpstr>Geography Shapes Greek Life-</vt:lpstr>
      <vt:lpstr>Mycenaean Civilization Develops- </vt:lpstr>
      <vt:lpstr>Ancient Mycenae 1600-1100 B.C. </vt:lpstr>
      <vt:lpstr>Ancient Mycenae 1600-1100 B.C. </vt:lpstr>
      <vt:lpstr>Mycenaean Civilization Develops-</vt:lpstr>
      <vt:lpstr>Mycenaean Civilization Develops-</vt:lpstr>
      <vt:lpstr>Mycenaean Civilization Develops-</vt:lpstr>
      <vt:lpstr>PowerPoint Presentation</vt:lpstr>
      <vt:lpstr>Greek Culture Declines Under the Dorian’s-</vt:lpstr>
      <vt:lpstr>Greek Culture Declines Under the Dorian’s- </vt:lpstr>
      <vt:lpstr>Greek Culture Declines Under the Dorian’s-</vt:lpstr>
      <vt:lpstr>Greek Gods </vt:lpstr>
      <vt:lpstr>Greek Culture Declines Under the Dorian’s-</vt:lpstr>
      <vt:lpstr>Rules and Order in Greek City-States-</vt:lpstr>
    </vt:vector>
  </TitlesOfParts>
  <Company>Dearborn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Bell Work Wednesday 9/10</dc:title>
  <dc:creator>Windows User</dc:creator>
  <cp:lastModifiedBy>Windows User</cp:lastModifiedBy>
  <cp:revision>1</cp:revision>
  <dcterms:created xsi:type="dcterms:W3CDTF">2014-09-10T18:09:42Z</dcterms:created>
  <dcterms:modified xsi:type="dcterms:W3CDTF">2014-09-10T18:10:08Z</dcterms:modified>
</cp:coreProperties>
</file>